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3"/>
  </p:notesMasterIdLst>
  <p:sldIdLst>
    <p:sldId id="256" r:id="rId2"/>
    <p:sldId id="259" r:id="rId3"/>
    <p:sldId id="260" r:id="rId4"/>
    <p:sldId id="317" r:id="rId5"/>
    <p:sldId id="354" r:id="rId6"/>
    <p:sldId id="266" r:id="rId7"/>
    <p:sldId id="318" r:id="rId8"/>
    <p:sldId id="268" r:id="rId9"/>
    <p:sldId id="270" r:id="rId10"/>
    <p:sldId id="302" r:id="rId11"/>
    <p:sldId id="303" r:id="rId12"/>
    <p:sldId id="320" r:id="rId13"/>
    <p:sldId id="321" r:id="rId14"/>
    <p:sldId id="304" r:id="rId15"/>
    <p:sldId id="306" r:id="rId16"/>
    <p:sldId id="322" r:id="rId17"/>
    <p:sldId id="323" r:id="rId18"/>
    <p:sldId id="307" r:id="rId19"/>
    <p:sldId id="324" r:id="rId20"/>
    <p:sldId id="325" r:id="rId21"/>
    <p:sldId id="326" r:id="rId22"/>
    <p:sldId id="327" r:id="rId23"/>
    <p:sldId id="355" r:id="rId24"/>
    <p:sldId id="328" r:id="rId25"/>
    <p:sldId id="311" r:id="rId26"/>
    <p:sldId id="330" r:id="rId27"/>
    <p:sldId id="332" r:id="rId28"/>
    <p:sldId id="312" r:id="rId29"/>
    <p:sldId id="333" r:id="rId30"/>
    <p:sldId id="334" r:id="rId31"/>
    <p:sldId id="335" r:id="rId32"/>
    <p:sldId id="336" r:id="rId33"/>
    <p:sldId id="314" r:id="rId34"/>
    <p:sldId id="337" r:id="rId35"/>
    <p:sldId id="315" r:id="rId36"/>
    <p:sldId id="338" r:id="rId37"/>
    <p:sldId id="339" r:id="rId38"/>
    <p:sldId id="344" r:id="rId39"/>
    <p:sldId id="316" r:id="rId40"/>
    <p:sldId id="340" r:id="rId41"/>
    <p:sldId id="341" r:id="rId42"/>
    <p:sldId id="342" r:id="rId43"/>
    <p:sldId id="343" r:id="rId44"/>
    <p:sldId id="345" r:id="rId45"/>
    <p:sldId id="346" r:id="rId46"/>
    <p:sldId id="347" r:id="rId47"/>
    <p:sldId id="348" r:id="rId48"/>
    <p:sldId id="349" r:id="rId49"/>
    <p:sldId id="350" r:id="rId50"/>
    <p:sldId id="351" r:id="rId51"/>
    <p:sldId id="352" r:id="rId52"/>
    <p:sldId id="353" r:id="rId53"/>
    <p:sldId id="356" r:id="rId54"/>
    <p:sldId id="357" r:id="rId55"/>
    <p:sldId id="301" r:id="rId56"/>
    <p:sldId id="261" r:id="rId57"/>
    <p:sldId id="358" r:id="rId58"/>
    <p:sldId id="359" r:id="rId59"/>
    <p:sldId id="360" r:id="rId60"/>
    <p:sldId id="361" r:id="rId61"/>
    <p:sldId id="263" r:id="rId62"/>
    <p:sldId id="305" r:id="rId63"/>
    <p:sldId id="362" r:id="rId64"/>
    <p:sldId id="363" r:id="rId65"/>
    <p:sldId id="264" r:id="rId66"/>
    <p:sldId id="265" r:id="rId67"/>
    <p:sldId id="308" r:id="rId68"/>
    <p:sldId id="309" r:id="rId69"/>
    <p:sldId id="310" r:id="rId70"/>
    <p:sldId id="364" r:id="rId71"/>
    <p:sldId id="365" r:id="rId72"/>
    <p:sldId id="366" r:id="rId73"/>
    <p:sldId id="267" r:id="rId74"/>
    <p:sldId id="313" r:id="rId75"/>
    <p:sldId id="367" r:id="rId76"/>
    <p:sldId id="368" r:id="rId77"/>
    <p:sldId id="369" r:id="rId78"/>
    <p:sldId id="331" r:id="rId79"/>
    <p:sldId id="370" r:id="rId80"/>
    <p:sldId id="371" r:id="rId81"/>
    <p:sldId id="372" r:id="rId82"/>
    <p:sldId id="373" r:id="rId83"/>
    <p:sldId id="374" r:id="rId84"/>
    <p:sldId id="375" r:id="rId85"/>
    <p:sldId id="376" r:id="rId86"/>
    <p:sldId id="377" r:id="rId87"/>
    <p:sldId id="378" r:id="rId88"/>
    <p:sldId id="329" r:id="rId89"/>
    <p:sldId id="379" r:id="rId90"/>
    <p:sldId id="380" r:id="rId91"/>
    <p:sldId id="381"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42" autoAdjust="0"/>
    <p:restoredTop sz="87140" autoAdjust="0"/>
  </p:normalViewPr>
  <p:slideViewPr>
    <p:cSldViewPr>
      <p:cViewPr varScale="1">
        <p:scale>
          <a:sx n="114" d="100"/>
          <a:sy n="114" d="100"/>
        </p:scale>
        <p:origin x="154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3" d="100"/>
          <a:sy n="63" d="100"/>
        </p:scale>
        <p:origin x="-163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11EF94-CA93-43F4-8AEA-842A44CE993D}" type="datetimeFigureOut">
              <a:rPr lang="en-US" smtClean="0"/>
              <a:pPr/>
              <a:t>7/7/2022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F37C18-FF83-4311-8AF7-013FDBA6669C}" type="slidenum">
              <a:rPr lang="en-US" smtClean="0"/>
              <a:pPr/>
              <a:t>‹#›</a:t>
            </a:fld>
            <a:endParaRPr lang="en-US"/>
          </a:p>
        </p:txBody>
      </p:sp>
    </p:spTree>
    <p:extLst>
      <p:ext uri="{BB962C8B-B14F-4D97-AF65-F5344CB8AC3E}">
        <p14:creationId xmlns:p14="http://schemas.microsoft.com/office/powerpoint/2010/main" val="2744649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sp>
        <p:nvSpPr>
          <p:cNvPr id="5" name="Rectangle 14"/>
          <p:cNvSpPr>
            <a:spLocks noChangeArrowheads="1"/>
          </p:cNvSpPr>
          <p:nvPr userDrawn="1"/>
        </p:nvSpPr>
        <p:spPr bwMode="auto">
          <a:xfrm>
            <a:off x="381000" y="914400"/>
            <a:ext cx="3581400" cy="4648200"/>
          </a:xfrm>
          <a:prstGeom prst="rect">
            <a:avLst/>
          </a:prstGeom>
          <a:solidFill>
            <a:srgbClr val="00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7200" dirty="0">
                <a:solidFill>
                  <a:srgbClr val="FEE692"/>
                </a:solidFill>
                <a:latin typeface="Arial" panose="020B0604020202020204" pitchFamily="34" charset="0"/>
                <a:cs typeface="Arial" panose="020B0604020202020204" pitchFamily="34" charset="0"/>
              </a:rPr>
              <a:t> </a:t>
            </a:r>
            <a:endParaRPr lang="en-US" altLang="en-US" sz="4400" b="1" i="1" dirty="0">
              <a:solidFill>
                <a:srgbClr val="FFFFFF"/>
              </a:solidFill>
              <a:latin typeface="Arial" panose="020B0604020202020204" pitchFamily="34" charset="0"/>
              <a:cs typeface="Arial" panose="020B0604020202020204" pitchFamily="34" charset="0"/>
            </a:endParaRPr>
          </a:p>
        </p:txBody>
      </p:sp>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sp>
        <p:nvSpPr>
          <p:cNvPr id="13" name="Content Placeholder 12"/>
          <p:cNvSpPr>
            <a:spLocks noGrp="1"/>
          </p:cNvSpPr>
          <p:nvPr>
            <p:ph sz="quarter" idx="10"/>
          </p:nvPr>
        </p:nvSpPr>
        <p:spPr>
          <a:xfrm>
            <a:off x="685800" y="1219200"/>
            <a:ext cx="2971800" cy="1600200"/>
          </a:xfrm>
        </p:spPr>
        <p:txBody>
          <a:bodyPr/>
          <a:lstStyle>
            <a:lvl1pPr>
              <a:defRPr b="1" i="1" baseline="0">
                <a:solidFill>
                  <a:schemeClr val="bg1"/>
                </a:solidFill>
              </a:defRPr>
            </a:lvl1pPr>
          </a:lstStyle>
          <a:p>
            <a:pPr lvl="0"/>
            <a:r>
              <a:rPr lang="en-US" dirty="0"/>
              <a:t>Click to edit Master text styles</a:t>
            </a:r>
          </a:p>
          <a:p>
            <a:pPr lvl="0"/>
            <a:endParaRPr lang="en-US" dirty="0"/>
          </a:p>
          <a:p>
            <a:pPr lvl="0"/>
            <a:endParaRPr lang="en-US" dirty="0"/>
          </a:p>
          <a:p>
            <a:pPr lvl="0"/>
            <a:endParaRPr lang="en-US" dirty="0"/>
          </a:p>
          <a:p>
            <a:pPr lvl="0"/>
            <a:endParaRPr lang="en-US" dirty="0"/>
          </a:p>
        </p:txBody>
      </p:sp>
      <p:sp>
        <p:nvSpPr>
          <p:cNvPr id="16" name="Content Placeholder 12"/>
          <p:cNvSpPr>
            <a:spLocks noGrp="1"/>
          </p:cNvSpPr>
          <p:nvPr>
            <p:ph sz="quarter" idx="11"/>
          </p:nvPr>
        </p:nvSpPr>
        <p:spPr>
          <a:xfrm>
            <a:off x="685800" y="3352800"/>
            <a:ext cx="2971800" cy="1905000"/>
          </a:xfrm>
        </p:spPr>
        <p:txBody>
          <a:bodyPr/>
          <a:lstStyle>
            <a:lvl1pPr>
              <a:defRPr b="1" i="0" baseline="0">
                <a:solidFill>
                  <a:schemeClr val="bg1"/>
                </a:solidFill>
              </a:defRPr>
            </a:lvl1pPr>
          </a:lstStyle>
          <a:p>
            <a:pPr lvl="0"/>
            <a:r>
              <a:rPr lang="en-US" dirty="0"/>
              <a:t>Click to edit Master text styles</a:t>
            </a:r>
          </a:p>
          <a:p>
            <a:pPr lvl="0"/>
            <a:endParaRPr lang="en-US" dirty="0"/>
          </a:p>
          <a:p>
            <a:pPr lvl="0"/>
            <a:endParaRPr lang="en-US" dirty="0"/>
          </a:p>
          <a:p>
            <a:pPr lvl="0"/>
            <a:endParaRPr lang="en-US" dirty="0"/>
          </a:p>
        </p:txBody>
      </p:sp>
      <p:pic>
        <p:nvPicPr>
          <p:cNvPr id="8" name="Picture 25" descr="ALWAYS_LEARNING_BLACK_TEXT_FOR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PEARSON_BLACK_TEXT_FOR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pic>
        <p:nvPicPr>
          <p:cNvPr id="11" name="Picture 2" descr="\\10.10.10.51\pb1\Project\232_Series\54100 Blitzer PowerPoint Lecture Slides\Intermediate Algebra, 7e\Template\0134178947_Blitzer_Cov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19600" y="476477"/>
            <a:ext cx="4334256" cy="554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9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Pag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sp>
        <p:nvSpPr>
          <p:cNvPr id="10"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1" name="Rectangle 2"/>
          <p:cNvSpPr>
            <a:spLocks noGrp="1" noChangeArrowheads="1"/>
          </p:cNvSpPr>
          <p:nvPr>
            <p:ph type="title" idx="4294967295"/>
          </p:nvPr>
        </p:nvSpPr>
        <p:spPr bwMode="auto">
          <a:xfrm>
            <a:off x="0" y="0"/>
            <a:ext cx="91440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600"/>
              <a:t>Definition of Natural Number Exponent</a:t>
            </a:r>
          </a:p>
        </p:txBody>
      </p:sp>
      <p:sp>
        <p:nvSpPr>
          <p:cNvPr id="12" name="Text Placeholder 2"/>
          <p:cNvSpPr>
            <a:spLocks noGrp="1"/>
          </p:cNvSpPr>
          <p:nvPr>
            <p:ph type="body" sz="quarter" idx="10"/>
          </p:nvPr>
        </p:nvSpPr>
        <p:spPr>
          <a:xfrm>
            <a:off x="533400" y="1143000"/>
            <a:ext cx="8243888" cy="4953000"/>
          </a:xfrm>
        </p:spPr>
        <p:txBody>
          <a:bodyPr/>
          <a:lstStyle/>
          <a:p>
            <a:pPr lvl="0"/>
            <a:endParaRPr lang="en-US" dirty="0"/>
          </a:p>
        </p:txBody>
      </p:sp>
      <p:pic>
        <p:nvPicPr>
          <p:cNvPr id="8" name="Picture 25" descr="ALWAYS_LEARNING_BLACK_TEXT_FOR_PP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PEARSON_BLACK_TEXT_FOR_PP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dirty="0">
              <a:solidFill>
                <a:srgbClr val="000000"/>
              </a:solidFill>
            </a:endParaRPr>
          </a:p>
        </p:txBody>
      </p:sp>
    </p:spTree>
    <p:extLst>
      <p:ext uri="{BB962C8B-B14F-4D97-AF65-F5344CB8AC3E}">
        <p14:creationId xmlns:p14="http://schemas.microsoft.com/office/powerpoint/2010/main" val="242254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1">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11"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3" name="Text Placeholder 2"/>
          <p:cNvSpPr>
            <a:spLocks noGrp="1"/>
          </p:cNvSpPr>
          <p:nvPr>
            <p:ph type="body" sz="quarter" idx="10"/>
          </p:nvPr>
        </p:nvSpPr>
        <p:spPr>
          <a:xfrm>
            <a:off x="533400" y="1143000"/>
            <a:ext cx="8243888" cy="4953000"/>
          </a:xfrm>
        </p:spPr>
        <p:txBody>
          <a:bodyPr/>
          <a:lstStyle/>
          <a:p>
            <a:pPr lvl="0"/>
            <a:endParaRPr lang="en-US" dirty="0"/>
          </a:p>
        </p:txBody>
      </p:sp>
      <p:sp>
        <p:nvSpPr>
          <p:cNvPr id="10"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364544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_Tabl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10"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3" name="Table Placeholder 3"/>
          <p:cNvSpPr>
            <a:spLocks noGrp="1"/>
          </p:cNvSpPr>
          <p:nvPr>
            <p:ph type="tbl" sz="quarter" idx="11"/>
          </p:nvPr>
        </p:nvSpPr>
        <p:spPr>
          <a:xfrm>
            <a:off x="533400" y="1143000"/>
            <a:ext cx="8243888" cy="4953000"/>
          </a:xfrm>
        </p:spPr>
        <p:txBody>
          <a:bodyPr/>
          <a:lstStyle/>
          <a:p>
            <a:endParaRPr lang="en-US" dirty="0"/>
          </a:p>
        </p:txBody>
      </p:sp>
      <p:sp>
        <p:nvSpPr>
          <p:cNvPr id="11"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238018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_Image">
    <p:spTree>
      <p:nvGrpSpPr>
        <p:cNvPr id="1" name=""/>
        <p:cNvGrpSpPr/>
        <p:nvPr/>
      </p:nvGrpSpPr>
      <p:grpSpPr>
        <a:xfrm>
          <a:off x="0" y="0"/>
          <a:ext cx="0" cy="0"/>
          <a:chOff x="0" y="0"/>
          <a:chExt cx="0" cy="0"/>
        </a:xfrm>
      </p:grpSpPr>
      <p:sp>
        <p:nvSpPr>
          <p:cNvPr id="6" name="Rectangle 17"/>
          <p:cNvSpPr>
            <a:spLocks noChangeArrowheads="1"/>
          </p:cNvSpPr>
          <p:nvPr userDrawn="1"/>
        </p:nvSpPr>
        <p:spPr bwMode="gray">
          <a:xfrm>
            <a:off x="0" y="6324600"/>
            <a:ext cx="9145588" cy="533400"/>
          </a:xfrm>
          <a:prstGeom prst="rect">
            <a:avLst/>
          </a:prstGeom>
          <a:solidFill>
            <a:srgbClr val="FAF78D"/>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kern="1200" dirty="0">
                <a:solidFill>
                  <a:schemeClr val="tx1"/>
                </a:solidFill>
                <a:effectLst/>
                <a:latin typeface="Arial" charset="0"/>
                <a:ea typeface="+mn-ea"/>
                <a:cs typeface="+mn-cs"/>
              </a:rPr>
              <a:t>Copyright © 2017 Pearson Education, Inc.</a:t>
            </a:r>
            <a:endParaRPr lang="en-US" altLang="en-US" sz="1200" dirty="0">
              <a:solidFill>
                <a:srgbClr val="000000"/>
              </a:solidFill>
            </a:endParaRPr>
          </a:p>
        </p:txBody>
      </p:sp>
      <p:pic>
        <p:nvPicPr>
          <p:cNvPr id="7" name="Picture 24" descr="PEARSON_BLACK_TEXT_FOR_PP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477000"/>
            <a:ext cx="1143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ALWAYS_LEARNING_BLACK_TEXT_FOR_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150" y="6538913"/>
            <a:ext cx="174625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6"/>
          <p:cNvSpPr>
            <a:spLocks noChangeArrowheads="1"/>
          </p:cNvSpPr>
          <p:nvPr userDrawn="1"/>
        </p:nvSpPr>
        <p:spPr bwMode="auto">
          <a:xfrm>
            <a:off x="6643688" y="6415088"/>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88D3C06-C82B-467A-83B1-749DB241C4A5}" type="slidenum">
              <a:rPr lang="en-US" altLang="en-US" sz="1600">
                <a:solidFill>
                  <a:srgbClr val="000000"/>
                </a:solidFill>
              </a:rPr>
              <a:pPr algn="r" eaLnBrk="1" hangingPunct="1"/>
              <a:t>‹#›</a:t>
            </a:fld>
            <a:endParaRPr lang="en-US" altLang="en-US" sz="1600">
              <a:solidFill>
                <a:srgbClr val="000000"/>
              </a:solidFill>
            </a:endParaRPr>
          </a:p>
        </p:txBody>
      </p:sp>
      <p:sp>
        <p:nvSpPr>
          <p:cNvPr id="4" name="Picture Placeholder 3"/>
          <p:cNvSpPr>
            <a:spLocks noGrp="1"/>
          </p:cNvSpPr>
          <p:nvPr>
            <p:ph type="pic" sz="quarter" idx="11"/>
          </p:nvPr>
        </p:nvSpPr>
        <p:spPr>
          <a:xfrm>
            <a:off x="533400" y="1143000"/>
            <a:ext cx="8243888" cy="4953000"/>
          </a:xfrm>
        </p:spPr>
        <p:txBody>
          <a:bodyPr/>
          <a:lstStyle/>
          <a:p>
            <a:endParaRPr lang="en-US"/>
          </a:p>
        </p:txBody>
      </p:sp>
      <p:sp>
        <p:nvSpPr>
          <p:cNvPr id="11" name="Rectangle 55" descr="Blue tissue paper"/>
          <p:cNvSpPr>
            <a:spLocks noChangeArrowheads="1"/>
          </p:cNvSpPr>
          <p:nvPr userDrawn="1"/>
        </p:nvSpPr>
        <p:spPr bwMode="auto">
          <a:xfrm>
            <a:off x="0" y="0"/>
            <a:ext cx="9144000" cy="762000"/>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3600">
              <a:latin typeface="Times New Roman" pitchFamily="18" charset="0"/>
            </a:endParaRPr>
          </a:p>
        </p:txBody>
      </p:sp>
      <p:sp>
        <p:nvSpPr>
          <p:cNvPr id="10" name="Title 1"/>
          <p:cNvSpPr>
            <a:spLocks noGrp="1"/>
          </p:cNvSpPr>
          <p:nvPr>
            <p:ph type="title" idx="4294967295"/>
          </p:nvPr>
        </p:nvSpPr>
        <p:spPr>
          <a:xfrm>
            <a:off x="0" y="0"/>
            <a:ext cx="9144000" cy="762000"/>
          </a:xfrm>
          <a:prstGeom prst="rect">
            <a:avLst/>
          </a:prstGeom>
        </p:spPr>
        <p:txBody>
          <a:bodyPr/>
          <a:lstStyle/>
          <a:p>
            <a:endParaRPr lang="en-US" dirty="0"/>
          </a:p>
        </p:txBody>
      </p:sp>
    </p:spTree>
    <p:extLst>
      <p:ext uri="{BB962C8B-B14F-4D97-AF65-F5344CB8AC3E}">
        <p14:creationId xmlns:p14="http://schemas.microsoft.com/office/powerpoint/2010/main" val="377657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499233896"/>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4.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26.wmf"/><Relationship Id="rId7" Type="http://schemas.openxmlformats.org/officeDocument/2006/relationships/image" Target="../media/image28.wmf"/><Relationship Id="rId12" Type="http://schemas.openxmlformats.org/officeDocument/2006/relationships/oleObject" Target="../embeddings/oleObject29.bin"/><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11" Type="http://schemas.openxmlformats.org/officeDocument/2006/relationships/image" Target="../media/image25.wmf"/><Relationship Id="rId5" Type="http://schemas.openxmlformats.org/officeDocument/2006/relationships/image" Target="../media/image27.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29.wmf"/></Relationships>
</file>

<file path=ppt/slides/_rels/slide1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30.bin"/><Relationship Id="rId1" Type="http://schemas.openxmlformats.org/officeDocument/2006/relationships/slideLayout" Target="../slideLayouts/slideLayout2.xml"/><Relationship Id="rId6" Type="http://schemas.openxmlformats.org/officeDocument/2006/relationships/oleObject" Target="../embeddings/oleObject32.bin"/><Relationship Id="rId5" Type="http://schemas.openxmlformats.org/officeDocument/2006/relationships/image" Target="../media/image25.wmf"/><Relationship Id="rId4" Type="http://schemas.openxmlformats.org/officeDocument/2006/relationships/oleObject" Target="../embeddings/oleObject3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36.wmf"/><Relationship Id="rId18" Type="http://schemas.openxmlformats.org/officeDocument/2006/relationships/oleObject" Target="../embeddings/oleObject41.bin"/><Relationship Id="rId3" Type="http://schemas.openxmlformats.org/officeDocument/2006/relationships/image" Target="../media/image31.wmf"/><Relationship Id="rId21" Type="http://schemas.openxmlformats.org/officeDocument/2006/relationships/oleObject" Target="../embeddings/oleObject43.bin"/><Relationship Id="rId7" Type="http://schemas.openxmlformats.org/officeDocument/2006/relationships/image" Target="../media/image33.wmf"/><Relationship Id="rId12" Type="http://schemas.openxmlformats.org/officeDocument/2006/relationships/oleObject" Target="../embeddings/oleObject38.bin"/><Relationship Id="rId17" Type="http://schemas.openxmlformats.org/officeDocument/2006/relationships/image" Target="../media/image38.wmf"/><Relationship Id="rId2" Type="http://schemas.openxmlformats.org/officeDocument/2006/relationships/oleObject" Target="../embeddings/oleObject33.bin"/><Relationship Id="rId16" Type="http://schemas.openxmlformats.org/officeDocument/2006/relationships/oleObject" Target="../embeddings/oleObject40.bin"/><Relationship Id="rId20"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35.wmf"/><Relationship Id="rId24" Type="http://schemas.openxmlformats.org/officeDocument/2006/relationships/image" Target="../media/image40.wmf"/><Relationship Id="rId5" Type="http://schemas.openxmlformats.org/officeDocument/2006/relationships/image" Target="../media/image32.wmf"/><Relationship Id="rId15" Type="http://schemas.openxmlformats.org/officeDocument/2006/relationships/image" Target="../media/image37.wmf"/><Relationship Id="rId23" Type="http://schemas.openxmlformats.org/officeDocument/2006/relationships/oleObject" Target="../embeddings/oleObject44.bin"/><Relationship Id="rId10" Type="http://schemas.openxmlformats.org/officeDocument/2006/relationships/oleObject" Target="../embeddings/oleObject37.bin"/><Relationship Id="rId19" Type="http://schemas.openxmlformats.org/officeDocument/2006/relationships/image" Target="../media/image25.wmf"/><Relationship Id="rId4" Type="http://schemas.openxmlformats.org/officeDocument/2006/relationships/oleObject" Target="../embeddings/oleObject34.bin"/><Relationship Id="rId9" Type="http://schemas.openxmlformats.org/officeDocument/2006/relationships/image" Target="../media/image34.wmf"/><Relationship Id="rId14" Type="http://schemas.openxmlformats.org/officeDocument/2006/relationships/oleObject" Target="../embeddings/oleObject39.bin"/><Relationship Id="rId22" Type="http://schemas.openxmlformats.org/officeDocument/2006/relationships/image" Target="../media/image39.wmf"/></Relationships>
</file>

<file path=ppt/slides/_rels/slide14.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1.wmf"/><Relationship Id="rId7" Type="http://schemas.openxmlformats.org/officeDocument/2006/relationships/oleObject" Target="../embeddings/oleObject47.bin"/><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oleObject" Target="../embeddings/oleObject46.bin"/><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45.wmf"/><Relationship Id="rId7" Type="http://schemas.openxmlformats.org/officeDocument/2006/relationships/image" Target="../media/image47.wmf"/><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5" Type="http://schemas.openxmlformats.org/officeDocument/2006/relationships/image" Target="../media/image46.wmf"/><Relationship Id="rId4" Type="http://schemas.openxmlformats.org/officeDocument/2006/relationships/oleObject" Target="../embeddings/oleObject49.bin"/><Relationship Id="rId9" Type="http://schemas.openxmlformats.org/officeDocument/2006/relationships/image" Target="../media/image48.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11" Type="http://schemas.openxmlformats.org/officeDocument/2006/relationships/image" Target="../media/image53.wmf"/><Relationship Id="rId5" Type="http://schemas.openxmlformats.org/officeDocument/2006/relationships/image" Target="../media/image50.w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5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image" Target="../media/image54.wmf"/><Relationship Id="rId7" Type="http://schemas.openxmlformats.org/officeDocument/2006/relationships/image" Target="../media/image56.wmf"/><Relationship Id="rId2" Type="http://schemas.openxmlformats.org/officeDocument/2006/relationships/oleObject" Target="../embeddings/oleObject57.bin"/><Relationship Id="rId1" Type="http://schemas.openxmlformats.org/officeDocument/2006/relationships/slideLayout" Target="../slideLayouts/slideLayout2.xml"/><Relationship Id="rId6" Type="http://schemas.openxmlformats.org/officeDocument/2006/relationships/oleObject" Target="../embeddings/oleObject59.bin"/><Relationship Id="rId5" Type="http://schemas.openxmlformats.org/officeDocument/2006/relationships/image" Target="../media/image55.wmf"/><Relationship Id="rId4" Type="http://schemas.openxmlformats.org/officeDocument/2006/relationships/oleObject" Target="../embeddings/oleObject58.bin"/><Relationship Id="rId9" Type="http://schemas.openxmlformats.org/officeDocument/2006/relationships/image" Target="../media/image57.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58.wmf"/><Relationship Id="rId7" Type="http://schemas.openxmlformats.org/officeDocument/2006/relationships/image" Target="../media/image60.w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11" Type="http://schemas.openxmlformats.org/officeDocument/2006/relationships/image" Target="../media/image62.wmf"/><Relationship Id="rId5" Type="http://schemas.openxmlformats.org/officeDocument/2006/relationships/image" Target="../media/image59.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61.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9.bin"/><Relationship Id="rId13" Type="http://schemas.openxmlformats.org/officeDocument/2006/relationships/image" Target="../media/image68.wmf"/><Relationship Id="rId18" Type="http://schemas.openxmlformats.org/officeDocument/2006/relationships/oleObject" Target="../embeddings/oleObject74.bin"/><Relationship Id="rId3" Type="http://schemas.openxmlformats.org/officeDocument/2006/relationships/image" Target="../media/image63.wmf"/><Relationship Id="rId21" Type="http://schemas.openxmlformats.org/officeDocument/2006/relationships/image" Target="../media/image72.wmf"/><Relationship Id="rId7" Type="http://schemas.openxmlformats.org/officeDocument/2006/relationships/image" Target="../media/image65.wmf"/><Relationship Id="rId12" Type="http://schemas.openxmlformats.org/officeDocument/2006/relationships/oleObject" Target="../embeddings/oleObject71.bin"/><Relationship Id="rId17" Type="http://schemas.openxmlformats.org/officeDocument/2006/relationships/image" Target="../media/image70.wmf"/><Relationship Id="rId2" Type="http://schemas.openxmlformats.org/officeDocument/2006/relationships/oleObject" Target="../embeddings/oleObject66.bin"/><Relationship Id="rId16" Type="http://schemas.openxmlformats.org/officeDocument/2006/relationships/oleObject" Target="../embeddings/oleObject73.bin"/><Relationship Id="rId20"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68.bin"/><Relationship Id="rId11" Type="http://schemas.openxmlformats.org/officeDocument/2006/relationships/image" Target="../media/image67.wmf"/><Relationship Id="rId5" Type="http://schemas.openxmlformats.org/officeDocument/2006/relationships/image" Target="../media/image64.wmf"/><Relationship Id="rId15" Type="http://schemas.openxmlformats.org/officeDocument/2006/relationships/image" Target="../media/image69.wmf"/><Relationship Id="rId23" Type="http://schemas.openxmlformats.org/officeDocument/2006/relationships/image" Target="../media/image73.wmf"/><Relationship Id="rId10" Type="http://schemas.openxmlformats.org/officeDocument/2006/relationships/oleObject" Target="../embeddings/oleObject70.bin"/><Relationship Id="rId19" Type="http://schemas.openxmlformats.org/officeDocument/2006/relationships/image" Target="../media/image71.wmf"/><Relationship Id="rId4" Type="http://schemas.openxmlformats.org/officeDocument/2006/relationships/oleObject" Target="../embeddings/oleObject67.bin"/><Relationship Id="rId9" Type="http://schemas.openxmlformats.org/officeDocument/2006/relationships/image" Target="../media/image66.wmf"/><Relationship Id="rId14" Type="http://schemas.openxmlformats.org/officeDocument/2006/relationships/oleObject" Target="../embeddings/oleObject72.bin"/><Relationship Id="rId22" Type="http://schemas.openxmlformats.org/officeDocument/2006/relationships/oleObject" Target="../embeddings/oleObject76.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74.wmf"/><Relationship Id="rId7" Type="http://schemas.openxmlformats.org/officeDocument/2006/relationships/image" Target="../media/image76.wmf"/><Relationship Id="rId2" Type="http://schemas.openxmlformats.org/officeDocument/2006/relationships/oleObject" Target="../embeddings/oleObject77.bin"/><Relationship Id="rId1" Type="http://schemas.openxmlformats.org/officeDocument/2006/relationships/slideLayout" Target="../slideLayouts/slideLayout2.xml"/><Relationship Id="rId6" Type="http://schemas.openxmlformats.org/officeDocument/2006/relationships/oleObject" Target="../embeddings/oleObject79.bin"/><Relationship Id="rId5" Type="http://schemas.openxmlformats.org/officeDocument/2006/relationships/image" Target="../media/image75.wmf"/><Relationship Id="rId4" Type="http://schemas.openxmlformats.org/officeDocument/2006/relationships/oleObject" Target="../embeddings/oleObject78.bin"/><Relationship Id="rId9" Type="http://schemas.openxmlformats.org/officeDocument/2006/relationships/image" Target="../media/image77.wmf"/></Relationships>
</file>

<file path=ppt/slides/_rels/slide24.x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0.wmf"/><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5" Type="http://schemas.openxmlformats.org/officeDocument/2006/relationships/image" Target="../media/image79.wmf"/><Relationship Id="rId4" Type="http://schemas.openxmlformats.org/officeDocument/2006/relationships/oleObject" Target="../embeddings/oleObject82.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oleObject" Target="../embeddings/oleObject84.bin"/><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image" Target="../media/image82.wmf"/><Relationship Id="rId7" Type="http://schemas.openxmlformats.org/officeDocument/2006/relationships/image" Target="../media/image84.wmf"/><Relationship Id="rId2" Type="http://schemas.openxmlformats.org/officeDocument/2006/relationships/oleObject" Target="../embeddings/oleObject85.bin"/><Relationship Id="rId1" Type="http://schemas.openxmlformats.org/officeDocument/2006/relationships/slideLayout" Target="../slideLayouts/slideLayout2.xml"/><Relationship Id="rId6" Type="http://schemas.openxmlformats.org/officeDocument/2006/relationships/oleObject" Target="../embeddings/oleObject87.bin"/><Relationship Id="rId5" Type="http://schemas.openxmlformats.org/officeDocument/2006/relationships/image" Target="../media/image83.wmf"/><Relationship Id="rId4" Type="http://schemas.openxmlformats.org/officeDocument/2006/relationships/oleObject" Target="../embeddings/oleObject86.bin"/><Relationship Id="rId9" Type="http://schemas.openxmlformats.org/officeDocument/2006/relationships/image" Target="../media/image85.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89.bin"/><Relationship Id="rId1" Type="http://schemas.openxmlformats.org/officeDocument/2006/relationships/slideLayout" Target="../slideLayouts/slideLayout2.xml"/><Relationship Id="rId6" Type="http://schemas.openxmlformats.org/officeDocument/2006/relationships/oleObject" Target="../embeddings/oleObject91.bin"/><Relationship Id="rId11" Type="http://schemas.openxmlformats.org/officeDocument/2006/relationships/image" Target="../media/image90.wmf"/><Relationship Id="rId5" Type="http://schemas.openxmlformats.org/officeDocument/2006/relationships/image" Target="../media/image87.wmf"/><Relationship Id="rId10" Type="http://schemas.openxmlformats.org/officeDocument/2006/relationships/oleObject" Target="../embeddings/oleObject93.bin"/><Relationship Id="rId4" Type="http://schemas.openxmlformats.org/officeDocument/2006/relationships/oleObject" Target="../embeddings/oleObject90.bin"/><Relationship Id="rId9" Type="http://schemas.openxmlformats.org/officeDocument/2006/relationships/image" Target="../media/image89.wmf"/></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6.bin"/><Relationship Id="rId13" Type="http://schemas.openxmlformats.org/officeDocument/2006/relationships/image" Target="../media/image95.wmf"/><Relationship Id="rId3" Type="http://schemas.openxmlformats.org/officeDocument/2006/relationships/image" Target="../media/image99.png"/><Relationship Id="rId7" Type="http://schemas.openxmlformats.org/officeDocument/2006/relationships/image" Target="../media/image92.wmf"/><Relationship Id="rId12" Type="http://schemas.openxmlformats.org/officeDocument/2006/relationships/oleObject" Target="../embeddings/oleObject98.bin"/><Relationship Id="rId1" Type="http://schemas.openxmlformats.org/officeDocument/2006/relationships/slideLayout" Target="../slideLayouts/slideLayout2.xml"/><Relationship Id="rId6" Type="http://schemas.openxmlformats.org/officeDocument/2006/relationships/oleObject" Target="../embeddings/oleObject95.bin"/><Relationship Id="rId11" Type="http://schemas.openxmlformats.org/officeDocument/2006/relationships/image" Target="../media/image94.wmf"/><Relationship Id="rId5" Type="http://schemas.openxmlformats.org/officeDocument/2006/relationships/image" Target="../media/image91.wmf"/><Relationship Id="rId15" Type="http://schemas.openxmlformats.org/officeDocument/2006/relationships/image" Target="../media/image96.wmf"/><Relationship Id="rId10" Type="http://schemas.openxmlformats.org/officeDocument/2006/relationships/oleObject" Target="../embeddings/oleObject97.bin"/><Relationship Id="rId4" Type="http://schemas.openxmlformats.org/officeDocument/2006/relationships/oleObject" Target="../embeddings/oleObject94.bin"/><Relationship Id="rId9" Type="http://schemas.openxmlformats.org/officeDocument/2006/relationships/image" Target="../media/image93.wmf"/><Relationship Id="rId14" Type="http://schemas.openxmlformats.org/officeDocument/2006/relationships/oleObject" Target="../embeddings/oleObject99.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03.bin"/><Relationship Id="rId13" Type="http://schemas.openxmlformats.org/officeDocument/2006/relationships/image" Target="../media/image102.wmf"/><Relationship Id="rId3" Type="http://schemas.openxmlformats.org/officeDocument/2006/relationships/image" Target="../media/image97.wmf"/><Relationship Id="rId7" Type="http://schemas.openxmlformats.org/officeDocument/2006/relationships/image" Target="../media/image99.wmf"/><Relationship Id="rId12" Type="http://schemas.openxmlformats.org/officeDocument/2006/relationships/oleObject" Target="../embeddings/oleObject105.bin"/><Relationship Id="rId2" Type="http://schemas.openxmlformats.org/officeDocument/2006/relationships/oleObject" Target="../embeddings/oleObject100.bin"/><Relationship Id="rId1" Type="http://schemas.openxmlformats.org/officeDocument/2006/relationships/slideLayout" Target="../slideLayouts/slideLayout2.xml"/><Relationship Id="rId6" Type="http://schemas.openxmlformats.org/officeDocument/2006/relationships/oleObject" Target="../embeddings/oleObject102.bin"/><Relationship Id="rId11" Type="http://schemas.openxmlformats.org/officeDocument/2006/relationships/image" Target="../media/image101.wmf"/><Relationship Id="rId5" Type="http://schemas.openxmlformats.org/officeDocument/2006/relationships/image" Target="../media/image98.wmf"/><Relationship Id="rId15" Type="http://schemas.openxmlformats.org/officeDocument/2006/relationships/image" Target="../media/image103.wmf"/><Relationship Id="rId10" Type="http://schemas.openxmlformats.org/officeDocument/2006/relationships/oleObject" Target="../embeddings/oleObject104.bin"/><Relationship Id="rId4" Type="http://schemas.openxmlformats.org/officeDocument/2006/relationships/oleObject" Target="../embeddings/oleObject101.bin"/><Relationship Id="rId9" Type="http://schemas.openxmlformats.org/officeDocument/2006/relationships/image" Target="../media/image100.wmf"/><Relationship Id="rId14" Type="http://schemas.openxmlformats.org/officeDocument/2006/relationships/oleObject" Target="../embeddings/oleObject106.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10.bin"/><Relationship Id="rId13" Type="http://schemas.openxmlformats.org/officeDocument/2006/relationships/image" Target="../media/image108.wmf"/><Relationship Id="rId18" Type="http://schemas.openxmlformats.org/officeDocument/2006/relationships/oleObject" Target="../embeddings/oleObject115.bin"/><Relationship Id="rId3" Type="http://schemas.openxmlformats.org/officeDocument/2006/relationships/image" Target="../media/image104.wmf"/><Relationship Id="rId21" Type="http://schemas.openxmlformats.org/officeDocument/2006/relationships/oleObject" Target="../embeddings/oleObject117.bin"/><Relationship Id="rId7" Type="http://schemas.openxmlformats.org/officeDocument/2006/relationships/image" Target="../media/image106.wmf"/><Relationship Id="rId12" Type="http://schemas.openxmlformats.org/officeDocument/2006/relationships/oleObject" Target="../embeddings/oleObject112.bin"/><Relationship Id="rId17" Type="http://schemas.openxmlformats.org/officeDocument/2006/relationships/image" Target="../media/image110.wmf"/><Relationship Id="rId2" Type="http://schemas.openxmlformats.org/officeDocument/2006/relationships/oleObject" Target="../embeddings/oleObject107.bin"/><Relationship Id="rId16" Type="http://schemas.openxmlformats.org/officeDocument/2006/relationships/oleObject" Target="../embeddings/oleObject114.bin"/><Relationship Id="rId20" Type="http://schemas.openxmlformats.org/officeDocument/2006/relationships/oleObject" Target="../embeddings/oleObject116.bin"/><Relationship Id="rId1" Type="http://schemas.openxmlformats.org/officeDocument/2006/relationships/slideLayout" Target="../slideLayouts/slideLayout2.xml"/><Relationship Id="rId6" Type="http://schemas.openxmlformats.org/officeDocument/2006/relationships/oleObject" Target="../embeddings/oleObject109.bin"/><Relationship Id="rId11" Type="http://schemas.openxmlformats.org/officeDocument/2006/relationships/image" Target="../media/image107.wmf"/><Relationship Id="rId5" Type="http://schemas.openxmlformats.org/officeDocument/2006/relationships/image" Target="../media/image105.wmf"/><Relationship Id="rId15" Type="http://schemas.openxmlformats.org/officeDocument/2006/relationships/image" Target="../media/image109.wmf"/><Relationship Id="rId10" Type="http://schemas.openxmlformats.org/officeDocument/2006/relationships/oleObject" Target="../embeddings/oleObject111.bin"/><Relationship Id="rId19" Type="http://schemas.openxmlformats.org/officeDocument/2006/relationships/image" Target="../media/image111.wmf"/><Relationship Id="rId4" Type="http://schemas.openxmlformats.org/officeDocument/2006/relationships/oleObject" Target="../embeddings/oleObject108.bin"/><Relationship Id="rId9" Type="http://schemas.openxmlformats.org/officeDocument/2006/relationships/image" Target="../media/image34.wmf"/><Relationship Id="rId14" Type="http://schemas.openxmlformats.org/officeDocument/2006/relationships/oleObject" Target="../embeddings/oleObject113.bin"/><Relationship Id="rId22" Type="http://schemas.openxmlformats.org/officeDocument/2006/relationships/image" Target="../media/image112.wmf"/></Relationships>
</file>

<file path=ppt/slides/_rels/slide33.xml.rels><?xml version="1.0" encoding="UTF-8" standalone="yes"?>
<Relationships xmlns="http://schemas.openxmlformats.org/package/2006/relationships"><Relationship Id="rId3" Type="http://schemas.openxmlformats.org/officeDocument/2006/relationships/image" Target="../media/image113.wmf"/><Relationship Id="rId7" Type="http://schemas.openxmlformats.org/officeDocument/2006/relationships/image" Target="../media/image115.wmf"/><Relationship Id="rId2" Type="http://schemas.openxmlformats.org/officeDocument/2006/relationships/oleObject" Target="../embeddings/oleObject118.bin"/><Relationship Id="rId1" Type="http://schemas.openxmlformats.org/officeDocument/2006/relationships/slideLayout" Target="../slideLayouts/slideLayout2.xml"/><Relationship Id="rId6" Type="http://schemas.openxmlformats.org/officeDocument/2006/relationships/oleObject" Target="../embeddings/oleObject120.bin"/><Relationship Id="rId5" Type="http://schemas.openxmlformats.org/officeDocument/2006/relationships/image" Target="../media/image114.wmf"/><Relationship Id="rId4" Type="http://schemas.openxmlformats.org/officeDocument/2006/relationships/oleObject" Target="../embeddings/oleObject119.bin"/></Relationships>
</file>

<file path=ppt/slides/_rels/slide34.xml.rels><?xml version="1.0" encoding="UTF-8" standalone="yes"?>
<Relationships xmlns="http://schemas.openxmlformats.org/package/2006/relationships"><Relationship Id="rId3" Type="http://schemas.openxmlformats.org/officeDocument/2006/relationships/image" Target="../media/image116.wmf"/><Relationship Id="rId7" Type="http://schemas.openxmlformats.org/officeDocument/2006/relationships/image" Target="../media/image118.wmf"/><Relationship Id="rId2" Type="http://schemas.openxmlformats.org/officeDocument/2006/relationships/oleObject" Target="../embeddings/oleObject121.bin"/><Relationship Id="rId1" Type="http://schemas.openxmlformats.org/officeDocument/2006/relationships/slideLayout" Target="../slideLayouts/slideLayout2.xml"/><Relationship Id="rId6" Type="http://schemas.openxmlformats.org/officeDocument/2006/relationships/oleObject" Target="../embeddings/oleObject123.bin"/><Relationship Id="rId5" Type="http://schemas.openxmlformats.org/officeDocument/2006/relationships/image" Target="../media/image117.wmf"/><Relationship Id="rId4" Type="http://schemas.openxmlformats.org/officeDocument/2006/relationships/oleObject" Target="../embeddings/oleObject122.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oleObject" Target="../embeddings/oleObject124.bin"/><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oleObject" Target="../embeddings/oleObject125.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oleObject" Target="../embeddings/oleObject126.bin"/><Relationship Id="rId1" Type="http://schemas.openxmlformats.org/officeDocument/2006/relationships/slideLayout" Target="../slideLayouts/slideLayout2.xml"/><Relationship Id="rId5" Type="http://schemas.openxmlformats.org/officeDocument/2006/relationships/image" Target="../media/image122.wmf"/><Relationship Id="rId4" Type="http://schemas.openxmlformats.org/officeDocument/2006/relationships/oleObject" Target="../embeddings/oleObject127.bin"/></Relationships>
</file>

<file path=ppt/slides/_rels/slide44.x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oleObject" Target="../embeddings/oleObject128.bin"/><Relationship Id="rId1" Type="http://schemas.openxmlformats.org/officeDocument/2006/relationships/slideLayout" Target="../slideLayouts/slideLayout2.xml"/><Relationship Id="rId5" Type="http://schemas.openxmlformats.org/officeDocument/2006/relationships/image" Target="../media/image124.wmf"/><Relationship Id="rId4" Type="http://schemas.openxmlformats.org/officeDocument/2006/relationships/oleObject" Target="../embeddings/oleObject129.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33.bin"/><Relationship Id="rId13" Type="http://schemas.openxmlformats.org/officeDocument/2006/relationships/image" Target="../media/image129.wmf"/><Relationship Id="rId3" Type="http://schemas.openxmlformats.org/officeDocument/2006/relationships/image" Target="../media/image125.wmf"/><Relationship Id="rId7" Type="http://schemas.openxmlformats.org/officeDocument/2006/relationships/image" Target="../media/image127.wmf"/><Relationship Id="rId12" Type="http://schemas.openxmlformats.org/officeDocument/2006/relationships/oleObject" Target="../embeddings/oleObject136.bin"/><Relationship Id="rId2" Type="http://schemas.openxmlformats.org/officeDocument/2006/relationships/oleObject" Target="../embeddings/oleObject130.bin"/><Relationship Id="rId1" Type="http://schemas.openxmlformats.org/officeDocument/2006/relationships/slideLayout" Target="../slideLayouts/slideLayout2.xml"/><Relationship Id="rId6" Type="http://schemas.openxmlformats.org/officeDocument/2006/relationships/oleObject" Target="../embeddings/oleObject132.bin"/><Relationship Id="rId11" Type="http://schemas.openxmlformats.org/officeDocument/2006/relationships/image" Target="../media/image128.wmf"/><Relationship Id="rId5" Type="http://schemas.openxmlformats.org/officeDocument/2006/relationships/image" Target="../media/image126.wmf"/><Relationship Id="rId10" Type="http://schemas.openxmlformats.org/officeDocument/2006/relationships/oleObject" Target="../embeddings/oleObject135.bin"/><Relationship Id="rId4" Type="http://schemas.openxmlformats.org/officeDocument/2006/relationships/oleObject" Target="../embeddings/oleObject131.bin"/><Relationship Id="rId9" Type="http://schemas.openxmlformats.org/officeDocument/2006/relationships/oleObject" Target="../embeddings/oleObject134.bin"/></Relationships>
</file>

<file path=ppt/slides/_rels/slide46.x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oleObject" Target="../embeddings/oleObject137.bin"/><Relationship Id="rId1" Type="http://schemas.openxmlformats.org/officeDocument/2006/relationships/slideLayout" Target="../slideLayouts/slideLayout2.xml"/><Relationship Id="rId5" Type="http://schemas.openxmlformats.org/officeDocument/2006/relationships/image" Target="../media/image131.wmf"/><Relationship Id="rId4" Type="http://schemas.openxmlformats.org/officeDocument/2006/relationships/oleObject" Target="../embeddings/oleObject138.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42.bin"/><Relationship Id="rId13" Type="http://schemas.openxmlformats.org/officeDocument/2006/relationships/image" Target="../media/image137.wmf"/><Relationship Id="rId3" Type="http://schemas.openxmlformats.org/officeDocument/2006/relationships/image" Target="../media/image132.wmf"/><Relationship Id="rId7" Type="http://schemas.openxmlformats.org/officeDocument/2006/relationships/image" Target="../media/image134.wmf"/><Relationship Id="rId12" Type="http://schemas.openxmlformats.org/officeDocument/2006/relationships/oleObject" Target="../embeddings/oleObject144.bin"/><Relationship Id="rId2" Type="http://schemas.openxmlformats.org/officeDocument/2006/relationships/oleObject" Target="../embeddings/oleObject139.bin"/><Relationship Id="rId1" Type="http://schemas.openxmlformats.org/officeDocument/2006/relationships/slideLayout" Target="../slideLayouts/slideLayout2.xml"/><Relationship Id="rId6" Type="http://schemas.openxmlformats.org/officeDocument/2006/relationships/oleObject" Target="../embeddings/oleObject141.bin"/><Relationship Id="rId11" Type="http://schemas.openxmlformats.org/officeDocument/2006/relationships/image" Target="../media/image136.wmf"/><Relationship Id="rId5" Type="http://schemas.openxmlformats.org/officeDocument/2006/relationships/image" Target="../media/image133.wmf"/><Relationship Id="rId10" Type="http://schemas.openxmlformats.org/officeDocument/2006/relationships/oleObject" Target="../embeddings/oleObject143.bin"/><Relationship Id="rId4" Type="http://schemas.openxmlformats.org/officeDocument/2006/relationships/oleObject" Target="../embeddings/oleObject140.bin"/><Relationship Id="rId9" Type="http://schemas.openxmlformats.org/officeDocument/2006/relationships/image" Target="../media/image135.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48.bin"/><Relationship Id="rId3" Type="http://schemas.openxmlformats.org/officeDocument/2006/relationships/image" Target="../media/image138.wmf"/><Relationship Id="rId7" Type="http://schemas.openxmlformats.org/officeDocument/2006/relationships/image" Target="../media/image140.wmf"/><Relationship Id="rId2" Type="http://schemas.openxmlformats.org/officeDocument/2006/relationships/oleObject" Target="../embeddings/oleObject145.bin"/><Relationship Id="rId1" Type="http://schemas.openxmlformats.org/officeDocument/2006/relationships/slideLayout" Target="../slideLayouts/slideLayout2.xml"/><Relationship Id="rId6" Type="http://schemas.openxmlformats.org/officeDocument/2006/relationships/oleObject" Target="../embeddings/oleObject147.bin"/><Relationship Id="rId5" Type="http://schemas.openxmlformats.org/officeDocument/2006/relationships/image" Target="../media/image139.wmf"/><Relationship Id="rId4" Type="http://schemas.openxmlformats.org/officeDocument/2006/relationships/oleObject" Target="../embeddings/oleObject146.bin"/><Relationship Id="rId9" Type="http://schemas.openxmlformats.org/officeDocument/2006/relationships/image" Target="../media/image141.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52.bin"/><Relationship Id="rId13" Type="http://schemas.openxmlformats.org/officeDocument/2006/relationships/image" Target="../media/image147.wmf"/><Relationship Id="rId18" Type="http://schemas.openxmlformats.org/officeDocument/2006/relationships/oleObject" Target="../embeddings/oleObject157.bin"/><Relationship Id="rId3" Type="http://schemas.openxmlformats.org/officeDocument/2006/relationships/image" Target="../media/image142.wmf"/><Relationship Id="rId21" Type="http://schemas.openxmlformats.org/officeDocument/2006/relationships/image" Target="../media/image151.wmf"/><Relationship Id="rId7" Type="http://schemas.openxmlformats.org/officeDocument/2006/relationships/image" Target="../media/image144.wmf"/><Relationship Id="rId12" Type="http://schemas.openxmlformats.org/officeDocument/2006/relationships/oleObject" Target="../embeddings/oleObject154.bin"/><Relationship Id="rId17" Type="http://schemas.openxmlformats.org/officeDocument/2006/relationships/image" Target="../media/image149.wmf"/><Relationship Id="rId2" Type="http://schemas.openxmlformats.org/officeDocument/2006/relationships/oleObject" Target="../embeddings/oleObject149.bin"/><Relationship Id="rId16" Type="http://schemas.openxmlformats.org/officeDocument/2006/relationships/oleObject" Target="../embeddings/oleObject156.bin"/><Relationship Id="rId20" Type="http://schemas.openxmlformats.org/officeDocument/2006/relationships/oleObject" Target="../embeddings/oleObject158.bin"/><Relationship Id="rId1" Type="http://schemas.openxmlformats.org/officeDocument/2006/relationships/slideLayout" Target="../slideLayouts/slideLayout2.xml"/><Relationship Id="rId6" Type="http://schemas.openxmlformats.org/officeDocument/2006/relationships/oleObject" Target="../embeddings/oleObject151.bin"/><Relationship Id="rId11" Type="http://schemas.openxmlformats.org/officeDocument/2006/relationships/image" Target="../media/image146.wmf"/><Relationship Id="rId5" Type="http://schemas.openxmlformats.org/officeDocument/2006/relationships/image" Target="../media/image143.wmf"/><Relationship Id="rId15" Type="http://schemas.openxmlformats.org/officeDocument/2006/relationships/image" Target="../media/image148.wmf"/><Relationship Id="rId10" Type="http://schemas.openxmlformats.org/officeDocument/2006/relationships/oleObject" Target="../embeddings/oleObject153.bin"/><Relationship Id="rId19" Type="http://schemas.openxmlformats.org/officeDocument/2006/relationships/image" Target="../media/image150.wmf"/><Relationship Id="rId4" Type="http://schemas.openxmlformats.org/officeDocument/2006/relationships/oleObject" Target="../embeddings/oleObject150.bin"/><Relationship Id="rId9" Type="http://schemas.openxmlformats.org/officeDocument/2006/relationships/image" Target="../media/image145.wmf"/><Relationship Id="rId14" Type="http://schemas.openxmlformats.org/officeDocument/2006/relationships/oleObject" Target="../embeddings/oleObject155.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9.wmf"/><Relationship Id="rId12" Type="http://schemas.openxmlformats.org/officeDocument/2006/relationships/oleObject" Target="../embeddings/oleObject9.bin"/><Relationship Id="rId2" Type="http://schemas.openxmlformats.org/officeDocument/2006/relationships/oleObject" Target="../embeddings/oleObject4.bin"/><Relationship Id="rId16" Type="http://schemas.openxmlformats.org/officeDocument/2006/relationships/oleObject" Target="../embeddings/oleObject11.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11.wmf"/><Relationship Id="rId5" Type="http://schemas.openxmlformats.org/officeDocument/2006/relationships/image" Target="../media/image8.wmf"/><Relationship Id="rId15" Type="http://schemas.openxmlformats.org/officeDocument/2006/relationships/image" Target="../media/image13.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0.wmf"/><Relationship Id="rId14" Type="http://schemas.openxmlformats.org/officeDocument/2006/relationships/oleObject" Target="../embeddings/oleObject10.bin"/></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62.bin"/><Relationship Id="rId3" Type="http://schemas.openxmlformats.org/officeDocument/2006/relationships/image" Target="../media/image152.wmf"/><Relationship Id="rId7" Type="http://schemas.openxmlformats.org/officeDocument/2006/relationships/image" Target="../media/image154.wmf"/><Relationship Id="rId2" Type="http://schemas.openxmlformats.org/officeDocument/2006/relationships/oleObject" Target="../embeddings/oleObject159.bin"/><Relationship Id="rId1" Type="http://schemas.openxmlformats.org/officeDocument/2006/relationships/slideLayout" Target="../slideLayouts/slideLayout2.xml"/><Relationship Id="rId6" Type="http://schemas.openxmlformats.org/officeDocument/2006/relationships/oleObject" Target="../embeddings/oleObject161.bin"/><Relationship Id="rId11" Type="http://schemas.openxmlformats.org/officeDocument/2006/relationships/image" Target="../media/image156.wmf"/><Relationship Id="rId5" Type="http://schemas.openxmlformats.org/officeDocument/2006/relationships/image" Target="../media/image153.wmf"/><Relationship Id="rId10" Type="http://schemas.openxmlformats.org/officeDocument/2006/relationships/oleObject" Target="../embeddings/oleObject163.bin"/><Relationship Id="rId4" Type="http://schemas.openxmlformats.org/officeDocument/2006/relationships/oleObject" Target="../embeddings/oleObject160.bin"/><Relationship Id="rId9" Type="http://schemas.openxmlformats.org/officeDocument/2006/relationships/image" Target="../media/image155.wmf"/></Relationships>
</file>

<file path=ppt/slides/_rels/slide51.xml.rels><?xml version="1.0" encoding="UTF-8" standalone="yes"?>
<Relationships xmlns="http://schemas.openxmlformats.org/package/2006/relationships"><Relationship Id="rId3" Type="http://schemas.openxmlformats.org/officeDocument/2006/relationships/image" Target="../media/image157.wmf"/><Relationship Id="rId7" Type="http://schemas.openxmlformats.org/officeDocument/2006/relationships/image" Target="../media/image159.wmf"/><Relationship Id="rId2" Type="http://schemas.openxmlformats.org/officeDocument/2006/relationships/oleObject" Target="../embeddings/oleObject164.bin"/><Relationship Id="rId1" Type="http://schemas.openxmlformats.org/officeDocument/2006/relationships/slideLayout" Target="../slideLayouts/slideLayout2.xml"/><Relationship Id="rId6" Type="http://schemas.openxmlformats.org/officeDocument/2006/relationships/oleObject" Target="../embeddings/oleObject166.bin"/><Relationship Id="rId5" Type="http://schemas.openxmlformats.org/officeDocument/2006/relationships/image" Target="../media/image158.wmf"/><Relationship Id="rId4" Type="http://schemas.openxmlformats.org/officeDocument/2006/relationships/oleObject" Target="../embeddings/oleObject165.bin"/></Relationships>
</file>

<file path=ppt/slides/_rels/slide52.xml.rels><?xml version="1.0" encoding="UTF-8" standalone="yes"?>
<Relationships xmlns="http://schemas.openxmlformats.org/package/2006/relationships"><Relationship Id="rId3" Type="http://schemas.openxmlformats.org/officeDocument/2006/relationships/image" Target="../media/image160.wmf"/><Relationship Id="rId7" Type="http://schemas.openxmlformats.org/officeDocument/2006/relationships/image" Target="../media/image162.wmf"/><Relationship Id="rId2" Type="http://schemas.openxmlformats.org/officeDocument/2006/relationships/oleObject" Target="../embeddings/oleObject167.bin"/><Relationship Id="rId1" Type="http://schemas.openxmlformats.org/officeDocument/2006/relationships/slideLayout" Target="../slideLayouts/slideLayout2.xml"/><Relationship Id="rId6" Type="http://schemas.openxmlformats.org/officeDocument/2006/relationships/oleObject" Target="../embeddings/oleObject169.bin"/><Relationship Id="rId5" Type="http://schemas.openxmlformats.org/officeDocument/2006/relationships/image" Target="../media/image161.wmf"/><Relationship Id="rId4" Type="http://schemas.openxmlformats.org/officeDocument/2006/relationships/oleObject" Target="../embeddings/oleObject168.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oleObject" Target="../embeddings/oleObject170.bin"/><Relationship Id="rId1" Type="http://schemas.openxmlformats.org/officeDocument/2006/relationships/slideLayout" Target="../slideLayouts/slideLayout2.xml"/><Relationship Id="rId5" Type="http://schemas.openxmlformats.org/officeDocument/2006/relationships/image" Target="../media/image164.wmf"/><Relationship Id="rId4" Type="http://schemas.openxmlformats.org/officeDocument/2006/relationships/oleObject" Target="../embeddings/oleObject171.bin"/></Relationships>
</file>

<file path=ppt/slides/_rels/slide57.xml.rels><?xml version="1.0" encoding="UTF-8" standalone="yes"?>
<Relationships xmlns="http://schemas.openxmlformats.org/package/2006/relationships"><Relationship Id="rId3" Type="http://schemas.openxmlformats.org/officeDocument/2006/relationships/image" Target="../media/image165.wmf"/><Relationship Id="rId2" Type="http://schemas.openxmlformats.org/officeDocument/2006/relationships/oleObject" Target="../embeddings/oleObject172.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6.wmf"/><Relationship Id="rId7" Type="http://schemas.openxmlformats.org/officeDocument/2006/relationships/image" Target="../media/image168.wmf"/><Relationship Id="rId2" Type="http://schemas.openxmlformats.org/officeDocument/2006/relationships/oleObject" Target="../embeddings/oleObject173.bin"/><Relationship Id="rId1" Type="http://schemas.openxmlformats.org/officeDocument/2006/relationships/slideLayout" Target="../slideLayouts/slideLayout2.xml"/><Relationship Id="rId6" Type="http://schemas.openxmlformats.org/officeDocument/2006/relationships/oleObject" Target="../embeddings/oleObject175.bin"/><Relationship Id="rId5" Type="http://schemas.openxmlformats.org/officeDocument/2006/relationships/image" Target="../media/image167.wmf"/><Relationship Id="rId4" Type="http://schemas.openxmlformats.org/officeDocument/2006/relationships/oleObject" Target="../embeddings/oleObject17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8.wmf"/><Relationship Id="rId3" Type="http://schemas.openxmlformats.org/officeDocument/2006/relationships/image" Target="../media/image20.png"/><Relationship Id="rId7" Type="http://schemas.openxmlformats.org/officeDocument/2006/relationships/image" Target="../media/image15.wmf"/><Relationship Id="rId1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3.bin"/><Relationship Id="rId11" Type="http://schemas.openxmlformats.org/officeDocument/2006/relationships/image" Target="../media/image17.wmf"/><Relationship Id="rId5" Type="http://schemas.openxmlformats.org/officeDocument/2006/relationships/image" Target="../media/image14.wmf"/><Relationship Id="rId15" Type="http://schemas.openxmlformats.org/officeDocument/2006/relationships/image" Target="../media/image19.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6.wmf"/><Relationship Id="rId14" Type="http://schemas.openxmlformats.org/officeDocument/2006/relationships/oleObject" Target="../embeddings/oleObject17.bin"/></Relationships>
</file>

<file path=ppt/slides/_rels/slide60.xml.rels><?xml version="1.0" encoding="UTF-8" standalone="yes"?>
<Relationships xmlns="http://schemas.openxmlformats.org/package/2006/relationships"><Relationship Id="rId3" Type="http://schemas.openxmlformats.org/officeDocument/2006/relationships/image" Target="../media/image169.wmf"/><Relationship Id="rId7" Type="http://schemas.openxmlformats.org/officeDocument/2006/relationships/image" Target="../media/image171.wmf"/><Relationship Id="rId2" Type="http://schemas.openxmlformats.org/officeDocument/2006/relationships/oleObject" Target="../embeddings/oleObject176.bin"/><Relationship Id="rId1" Type="http://schemas.openxmlformats.org/officeDocument/2006/relationships/slideLayout" Target="../slideLayouts/slideLayout2.xml"/><Relationship Id="rId6" Type="http://schemas.openxmlformats.org/officeDocument/2006/relationships/oleObject" Target="../embeddings/oleObject178.bin"/><Relationship Id="rId5" Type="http://schemas.openxmlformats.org/officeDocument/2006/relationships/image" Target="../media/image170.wmf"/><Relationship Id="rId4" Type="http://schemas.openxmlformats.org/officeDocument/2006/relationships/oleObject" Target="../embeddings/oleObject177.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82.bin"/><Relationship Id="rId13" Type="http://schemas.openxmlformats.org/officeDocument/2006/relationships/image" Target="../media/image177.wmf"/><Relationship Id="rId3" Type="http://schemas.openxmlformats.org/officeDocument/2006/relationships/image" Target="../media/image172.wmf"/><Relationship Id="rId7" Type="http://schemas.openxmlformats.org/officeDocument/2006/relationships/image" Target="../media/image174.wmf"/><Relationship Id="rId12" Type="http://schemas.openxmlformats.org/officeDocument/2006/relationships/oleObject" Target="../embeddings/oleObject184.bin"/><Relationship Id="rId2" Type="http://schemas.openxmlformats.org/officeDocument/2006/relationships/oleObject" Target="../embeddings/oleObject179.bin"/><Relationship Id="rId1" Type="http://schemas.openxmlformats.org/officeDocument/2006/relationships/slideLayout" Target="../slideLayouts/slideLayout2.xml"/><Relationship Id="rId6" Type="http://schemas.openxmlformats.org/officeDocument/2006/relationships/oleObject" Target="../embeddings/oleObject181.bin"/><Relationship Id="rId11" Type="http://schemas.openxmlformats.org/officeDocument/2006/relationships/image" Target="../media/image176.wmf"/><Relationship Id="rId5" Type="http://schemas.openxmlformats.org/officeDocument/2006/relationships/image" Target="../media/image173.wmf"/><Relationship Id="rId15" Type="http://schemas.openxmlformats.org/officeDocument/2006/relationships/image" Target="../media/image178.wmf"/><Relationship Id="rId10" Type="http://schemas.openxmlformats.org/officeDocument/2006/relationships/oleObject" Target="../embeddings/oleObject183.bin"/><Relationship Id="rId4" Type="http://schemas.openxmlformats.org/officeDocument/2006/relationships/oleObject" Target="../embeddings/oleObject180.bin"/><Relationship Id="rId9" Type="http://schemas.openxmlformats.org/officeDocument/2006/relationships/image" Target="../media/image175.wmf"/><Relationship Id="rId14" Type="http://schemas.openxmlformats.org/officeDocument/2006/relationships/oleObject" Target="../embeddings/oleObject185.bin"/></Relationships>
</file>

<file path=ppt/slides/_rels/slide62.xml.rels><?xml version="1.0" encoding="UTF-8" standalone="yes"?>
<Relationships xmlns="http://schemas.openxmlformats.org/package/2006/relationships"><Relationship Id="rId3" Type="http://schemas.openxmlformats.org/officeDocument/2006/relationships/image" Target="../media/image179.wmf"/><Relationship Id="rId7" Type="http://schemas.openxmlformats.org/officeDocument/2006/relationships/image" Target="../media/image181.wmf"/><Relationship Id="rId2" Type="http://schemas.openxmlformats.org/officeDocument/2006/relationships/oleObject" Target="../embeddings/oleObject186.bin"/><Relationship Id="rId1" Type="http://schemas.openxmlformats.org/officeDocument/2006/relationships/slideLayout" Target="../slideLayouts/slideLayout2.xml"/><Relationship Id="rId6" Type="http://schemas.openxmlformats.org/officeDocument/2006/relationships/oleObject" Target="../embeddings/oleObject188.bin"/><Relationship Id="rId5" Type="http://schemas.openxmlformats.org/officeDocument/2006/relationships/image" Target="../media/image180.wmf"/><Relationship Id="rId4" Type="http://schemas.openxmlformats.org/officeDocument/2006/relationships/oleObject" Target="../embeddings/oleObject187.bin"/></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192.bin"/><Relationship Id="rId3" Type="http://schemas.openxmlformats.org/officeDocument/2006/relationships/image" Target="../media/image182.wmf"/><Relationship Id="rId7" Type="http://schemas.openxmlformats.org/officeDocument/2006/relationships/image" Target="../media/image184.wmf"/><Relationship Id="rId2" Type="http://schemas.openxmlformats.org/officeDocument/2006/relationships/oleObject" Target="../embeddings/oleObject189.bin"/><Relationship Id="rId1" Type="http://schemas.openxmlformats.org/officeDocument/2006/relationships/slideLayout" Target="../slideLayouts/slideLayout2.xml"/><Relationship Id="rId6" Type="http://schemas.openxmlformats.org/officeDocument/2006/relationships/oleObject" Target="../embeddings/oleObject191.bin"/><Relationship Id="rId5" Type="http://schemas.openxmlformats.org/officeDocument/2006/relationships/image" Target="../media/image183.wmf"/><Relationship Id="rId4" Type="http://schemas.openxmlformats.org/officeDocument/2006/relationships/oleObject" Target="../embeddings/oleObject190.bin"/><Relationship Id="rId9" Type="http://schemas.openxmlformats.org/officeDocument/2006/relationships/image" Target="../media/image185.wmf"/></Relationships>
</file>

<file path=ppt/slides/_rels/slide64.x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oleObject" Target="../embeddings/oleObject193.bin"/><Relationship Id="rId1" Type="http://schemas.openxmlformats.org/officeDocument/2006/relationships/slideLayout" Target="../slideLayouts/slideLayout2.xml"/><Relationship Id="rId5" Type="http://schemas.openxmlformats.org/officeDocument/2006/relationships/image" Target="../media/image187.wmf"/><Relationship Id="rId4" Type="http://schemas.openxmlformats.org/officeDocument/2006/relationships/oleObject" Target="../embeddings/oleObject194.bin"/></Relationships>
</file>

<file path=ppt/slides/_rels/slide65.xml.rels><?xml version="1.0" encoding="UTF-8" standalone="yes"?>
<Relationships xmlns="http://schemas.openxmlformats.org/package/2006/relationships"><Relationship Id="rId3" Type="http://schemas.openxmlformats.org/officeDocument/2006/relationships/image" Target="../media/image188.wmf"/><Relationship Id="rId7" Type="http://schemas.openxmlformats.org/officeDocument/2006/relationships/image" Target="../media/image189.wmf"/><Relationship Id="rId2" Type="http://schemas.openxmlformats.org/officeDocument/2006/relationships/oleObject" Target="../embeddings/oleObject195.bin"/><Relationship Id="rId1" Type="http://schemas.openxmlformats.org/officeDocument/2006/relationships/slideLayout" Target="../slideLayouts/slideLayout2.xml"/><Relationship Id="rId6" Type="http://schemas.openxmlformats.org/officeDocument/2006/relationships/oleObject" Target="../embeddings/oleObject198.bin"/><Relationship Id="rId5" Type="http://schemas.openxmlformats.org/officeDocument/2006/relationships/oleObject" Target="../embeddings/oleObject197.bin"/><Relationship Id="rId4" Type="http://schemas.openxmlformats.org/officeDocument/2006/relationships/oleObject" Target="../embeddings/oleObject196.bin"/></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02.bin"/><Relationship Id="rId3" Type="http://schemas.openxmlformats.org/officeDocument/2006/relationships/image" Target="../media/image190.wmf"/><Relationship Id="rId7" Type="http://schemas.openxmlformats.org/officeDocument/2006/relationships/image" Target="../media/image192.wmf"/><Relationship Id="rId2" Type="http://schemas.openxmlformats.org/officeDocument/2006/relationships/oleObject" Target="../embeddings/oleObject199.bin"/><Relationship Id="rId1" Type="http://schemas.openxmlformats.org/officeDocument/2006/relationships/slideLayout" Target="../slideLayouts/slideLayout2.xml"/><Relationship Id="rId6" Type="http://schemas.openxmlformats.org/officeDocument/2006/relationships/oleObject" Target="../embeddings/oleObject201.bin"/><Relationship Id="rId11" Type="http://schemas.openxmlformats.org/officeDocument/2006/relationships/image" Target="../media/image194.wmf"/><Relationship Id="rId5" Type="http://schemas.openxmlformats.org/officeDocument/2006/relationships/image" Target="../media/image191.wmf"/><Relationship Id="rId10" Type="http://schemas.openxmlformats.org/officeDocument/2006/relationships/oleObject" Target="../embeddings/oleObject203.bin"/><Relationship Id="rId4" Type="http://schemas.openxmlformats.org/officeDocument/2006/relationships/oleObject" Target="../embeddings/oleObject200.bin"/><Relationship Id="rId9" Type="http://schemas.openxmlformats.org/officeDocument/2006/relationships/image" Target="../media/image193.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95.wmf"/><Relationship Id="rId7" Type="http://schemas.openxmlformats.org/officeDocument/2006/relationships/image" Target="../media/image197.wmf"/><Relationship Id="rId2" Type="http://schemas.openxmlformats.org/officeDocument/2006/relationships/oleObject" Target="../embeddings/oleObject204.bin"/><Relationship Id="rId1" Type="http://schemas.openxmlformats.org/officeDocument/2006/relationships/slideLayout" Target="../slideLayouts/slideLayout2.xml"/><Relationship Id="rId6" Type="http://schemas.openxmlformats.org/officeDocument/2006/relationships/oleObject" Target="../embeddings/oleObject206.bin"/><Relationship Id="rId5" Type="http://schemas.openxmlformats.org/officeDocument/2006/relationships/image" Target="../media/image196.wmf"/><Relationship Id="rId4" Type="http://schemas.openxmlformats.org/officeDocument/2006/relationships/oleObject" Target="../embeddings/oleObject205.bin"/></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210.bin"/><Relationship Id="rId13" Type="http://schemas.openxmlformats.org/officeDocument/2006/relationships/image" Target="../media/image203.wmf"/><Relationship Id="rId3" Type="http://schemas.openxmlformats.org/officeDocument/2006/relationships/image" Target="../media/image198.wmf"/><Relationship Id="rId7" Type="http://schemas.openxmlformats.org/officeDocument/2006/relationships/image" Target="../media/image200.wmf"/><Relationship Id="rId12" Type="http://schemas.openxmlformats.org/officeDocument/2006/relationships/oleObject" Target="../embeddings/oleObject212.bin"/><Relationship Id="rId17" Type="http://schemas.openxmlformats.org/officeDocument/2006/relationships/image" Target="../media/image205.wmf"/><Relationship Id="rId2" Type="http://schemas.openxmlformats.org/officeDocument/2006/relationships/oleObject" Target="../embeddings/oleObject207.bin"/><Relationship Id="rId16" Type="http://schemas.openxmlformats.org/officeDocument/2006/relationships/oleObject" Target="../embeddings/oleObject214.bin"/><Relationship Id="rId1" Type="http://schemas.openxmlformats.org/officeDocument/2006/relationships/slideLayout" Target="../slideLayouts/slideLayout2.xml"/><Relationship Id="rId6" Type="http://schemas.openxmlformats.org/officeDocument/2006/relationships/oleObject" Target="../embeddings/oleObject209.bin"/><Relationship Id="rId11" Type="http://schemas.openxmlformats.org/officeDocument/2006/relationships/image" Target="../media/image202.wmf"/><Relationship Id="rId5" Type="http://schemas.openxmlformats.org/officeDocument/2006/relationships/image" Target="../media/image199.wmf"/><Relationship Id="rId15" Type="http://schemas.openxmlformats.org/officeDocument/2006/relationships/image" Target="../media/image204.wmf"/><Relationship Id="rId10" Type="http://schemas.openxmlformats.org/officeDocument/2006/relationships/oleObject" Target="../embeddings/oleObject211.bin"/><Relationship Id="rId4" Type="http://schemas.openxmlformats.org/officeDocument/2006/relationships/oleObject" Target="../embeddings/oleObject208.bin"/><Relationship Id="rId9" Type="http://schemas.openxmlformats.org/officeDocument/2006/relationships/image" Target="../media/image201.wmf"/><Relationship Id="rId14" Type="http://schemas.openxmlformats.org/officeDocument/2006/relationships/oleObject" Target="../embeddings/oleObject213.bin"/></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218.bin"/><Relationship Id="rId3" Type="http://schemas.openxmlformats.org/officeDocument/2006/relationships/image" Target="../media/image206.wmf"/><Relationship Id="rId7" Type="http://schemas.openxmlformats.org/officeDocument/2006/relationships/image" Target="../media/image208.wmf"/><Relationship Id="rId2" Type="http://schemas.openxmlformats.org/officeDocument/2006/relationships/oleObject" Target="../embeddings/oleObject215.bin"/><Relationship Id="rId1" Type="http://schemas.openxmlformats.org/officeDocument/2006/relationships/slideLayout" Target="../slideLayouts/slideLayout2.xml"/><Relationship Id="rId6" Type="http://schemas.openxmlformats.org/officeDocument/2006/relationships/oleObject" Target="../embeddings/oleObject217.bin"/><Relationship Id="rId5" Type="http://schemas.openxmlformats.org/officeDocument/2006/relationships/image" Target="../media/image207.wmf"/><Relationship Id="rId4" Type="http://schemas.openxmlformats.org/officeDocument/2006/relationships/oleObject" Target="../embeddings/oleObject216.bin"/><Relationship Id="rId9" Type="http://schemas.openxmlformats.org/officeDocument/2006/relationships/image" Target="../media/image209.wmf"/></Relationships>
</file>

<file path=ppt/slides/_rels/slide71.xml.rels><?xml version="1.0" encoding="UTF-8" standalone="yes"?>
<Relationships xmlns="http://schemas.openxmlformats.org/package/2006/relationships"><Relationship Id="rId3" Type="http://schemas.openxmlformats.org/officeDocument/2006/relationships/image" Target="../media/image210.wmf"/><Relationship Id="rId7" Type="http://schemas.openxmlformats.org/officeDocument/2006/relationships/image" Target="../media/image212.wmf"/><Relationship Id="rId2" Type="http://schemas.openxmlformats.org/officeDocument/2006/relationships/oleObject" Target="../embeddings/oleObject219.bin"/><Relationship Id="rId1" Type="http://schemas.openxmlformats.org/officeDocument/2006/relationships/slideLayout" Target="../slideLayouts/slideLayout2.xml"/><Relationship Id="rId6" Type="http://schemas.openxmlformats.org/officeDocument/2006/relationships/oleObject" Target="../embeddings/oleObject221.bin"/><Relationship Id="rId5" Type="http://schemas.openxmlformats.org/officeDocument/2006/relationships/image" Target="../media/image211.wmf"/><Relationship Id="rId4" Type="http://schemas.openxmlformats.org/officeDocument/2006/relationships/oleObject" Target="../embeddings/oleObject220.bin"/></Relationships>
</file>

<file path=ppt/slides/_rels/slide72.xml.rels><?xml version="1.0" encoding="UTF-8" standalone="yes"?>
<Relationships xmlns="http://schemas.openxmlformats.org/package/2006/relationships"><Relationship Id="rId3" Type="http://schemas.openxmlformats.org/officeDocument/2006/relationships/image" Target="../media/image213.wmf"/><Relationship Id="rId2" Type="http://schemas.openxmlformats.org/officeDocument/2006/relationships/oleObject" Target="../embeddings/oleObject222.bin"/><Relationship Id="rId1" Type="http://schemas.openxmlformats.org/officeDocument/2006/relationships/slideLayout" Target="../slideLayouts/slideLayout2.xml"/><Relationship Id="rId5" Type="http://schemas.openxmlformats.org/officeDocument/2006/relationships/image" Target="../media/image214.wmf"/><Relationship Id="rId4" Type="http://schemas.openxmlformats.org/officeDocument/2006/relationships/oleObject" Target="../embeddings/oleObject223.bin"/></Relationships>
</file>

<file path=ppt/slides/_rels/slide73.xml.rels><?xml version="1.0" encoding="UTF-8" standalone="yes"?>
<Relationships xmlns="http://schemas.openxmlformats.org/package/2006/relationships"><Relationship Id="rId3" Type="http://schemas.openxmlformats.org/officeDocument/2006/relationships/image" Target="../media/image215.wmf"/><Relationship Id="rId2" Type="http://schemas.openxmlformats.org/officeDocument/2006/relationships/oleObject" Target="../embeddings/oleObject224.bin"/><Relationship Id="rId1" Type="http://schemas.openxmlformats.org/officeDocument/2006/relationships/slideLayout" Target="../slideLayouts/slideLayout2.xml"/><Relationship Id="rId5" Type="http://schemas.openxmlformats.org/officeDocument/2006/relationships/image" Target="../media/image216.wmf"/><Relationship Id="rId4" Type="http://schemas.openxmlformats.org/officeDocument/2006/relationships/oleObject" Target="../embeddings/oleObject225.bin"/></Relationships>
</file>

<file path=ppt/slides/_rels/slide74.xml.rels><?xml version="1.0" encoding="UTF-8" standalone="yes"?>
<Relationships xmlns="http://schemas.openxmlformats.org/package/2006/relationships"><Relationship Id="rId3" Type="http://schemas.openxmlformats.org/officeDocument/2006/relationships/image" Target="../media/image217.wmf"/><Relationship Id="rId2" Type="http://schemas.openxmlformats.org/officeDocument/2006/relationships/oleObject" Target="../embeddings/oleObject226.bin"/><Relationship Id="rId1" Type="http://schemas.openxmlformats.org/officeDocument/2006/relationships/slideLayout" Target="../slideLayouts/slideLayout2.xml"/><Relationship Id="rId5" Type="http://schemas.openxmlformats.org/officeDocument/2006/relationships/image" Target="../media/image218.wmf"/><Relationship Id="rId4" Type="http://schemas.openxmlformats.org/officeDocument/2006/relationships/oleObject" Target="../embeddings/oleObject227.bin"/></Relationships>
</file>

<file path=ppt/slides/_rels/slide75.xml.rels><?xml version="1.0" encoding="UTF-8" standalone="yes"?>
<Relationships xmlns="http://schemas.openxmlformats.org/package/2006/relationships"><Relationship Id="rId3" Type="http://schemas.openxmlformats.org/officeDocument/2006/relationships/image" Target="../media/image219.wmf"/><Relationship Id="rId2" Type="http://schemas.openxmlformats.org/officeDocument/2006/relationships/oleObject" Target="../embeddings/oleObject228.bin"/><Relationship Id="rId1" Type="http://schemas.openxmlformats.org/officeDocument/2006/relationships/slideLayout" Target="../slideLayouts/slideLayout2.xml"/><Relationship Id="rId5" Type="http://schemas.openxmlformats.org/officeDocument/2006/relationships/image" Target="../media/image220.wmf"/><Relationship Id="rId4" Type="http://schemas.openxmlformats.org/officeDocument/2006/relationships/oleObject" Target="../embeddings/oleObject229.bin"/></Relationships>
</file>

<file path=ppt/slides/_rels/slide76.xml.rels><?xml version="1.0" encoding="UTF-8" standalone="yes"?>
<Relationships xmlns="http://schemas.openxmlformats.org/package/2006/relationships"><Relationship Id="rId3" Type="http://schemas.openxmlformats.org/officeDocument/2006/relationships/image" Target="../media/image221.wmf"/><Relationship Id="rId7" Type="http://schemas.openxmlformats.org/officeDocument/2006/relationships/image" Target="../media/image223.wmf"/><Relationship Id="rId2" Type="http://schemas.openxmlformats.org/officeDocument/2006/relationships/oleObject" Target="../embeddings/oleObject230.bin"/><Relationship Id="rId1" Type="http://schemas.openxmlformats.org/officeDocument/2006/relationships/slideLayout" Target="../slideLayouts/slideLayout2.xml"/><Relationship Id="rId6" Type="http://schemas.openxmlformats.org/officeDocument/2006/relationships/oleObject" Target="../embeddings/oleObject232.bin"/><Relationship Id="rId5" Type="http://schemas.openxmlformats.org/officeDocument/2006/relationships/image" Target="../media/image222.wmf"/><Relationship Id="rId4" Type="http://schemas.openxmlformats.org/officeDocument/2006/relationships/oleObject" Target="../embeddings/oleObject231.bin"/></Relationships>
</file>

<file path=ppt/slides/_rels/slide77.x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oleObject" Target="../embeddings/oleObject233.bin"/><Relationship Id="rId1" Type="http://schemas.openxmlformats.org/officeDocument/2006/relationships/slideLayout" Target="../slideLayouts/slideLayout2.xml"/><Relationship Id="rId5" Type="http://schemas.openxmlformats.org/officeDocument/2006/relationships/image" Target="../media/image225.wmf"/><Relationship Id="rId4" Type="http://schemas.openxmlformats.org/officeDocument/2006/relationships/oleObject" Target="../embeddings/oleObject234.bin"/></Relationships>
</file>

<file path=ppt/slides/_rels/slide78.xml.rels><?xml version="1.0" encoding="UTF-8" standalone="yes"?>
<Relationships xmlns="http://schemas.openxmlformats.org/package/2006/relationships"><Relationship Id="rId3" Type="http://schemas.openxmlformats.org/officeDocument/2006/relationships/image" Target="../media/image226.wmf"/><Relationship Id="rId2" Type="http://schemas.openxmlformats.org/officeDocument/2006/relationships/oleObject" Target="../embeddings/oleObject235.bin"/><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23.wmf"/><Relationship Id="rId2" Type="http://schemas.openxmlformats.org/officeDocument/2006/relationships/oleObject" Target="../embeddings/oleObject236.bin"/><Relationship Id="rId1" Type="http://schemas.openxmlformats.org/officeDocument/2006/relationships/slideLayout" Target="../slideLayouts/slideLayout2.xml"/><Relationship Id="rId5" Type="http://schemas.openxmlformats.org/officeDocument/2006/relationships/image" Target="../media/image227.wmf"/><Relationship Id="rId4" Type="http://schemas.openxmlformats.org/officeDocument/2006/relationships/oleObject" Target="../embeddings/oleObject237.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28.wmf"/><Relationship Id="rId7" Type="http://schemas.openxmlformats.org/officeDocument/2006/relationships/image" Target="../media/image230.wmf"/><Relationship Id="rId2" Type="http://schemas.openxmlformats.org/officeDocument/2006/relationships/oleObject" Target="../embeddings/oleObject238.bin"/><Relationship Id="rId1" Type="http://schemas.openxmlformats.org/officeDocument/2006/relationships/slideLayout" Target="../slideLayouts/slideLayout2.xml"/><Relationship Id="rId6" Type="http://schemas.openxmlformats.org/officeDocument/2006/relationships/oleObject" Target="../embeddings/oleObject240.bin"/><Relationship Id="rId5" Type="http://schemas.openxmlformats.org/officeDocument/2006/relationships/image" Target="../media/image229.wmf"/><Relationship Id="rId4" Type="http://schemas.openxmlformats.org/officeDocument/2006/relationships/oleObject" Target="../embeddings/oleObject239.bin"/></Relationships>
</file>

<file path=ppt/slides/_rels/slide81.xml.rels><?xml version="1.0" encoding="UTF-8" standalone="yes"?>
<Relationships xmlns="http://schemas.openxmlformats.org/package/2006/relationships"><Relationship Id="rId3" Type="http://schemas.openxmlformats.org/officeDocument/2006/relationships/image" Target="../media/image231.wmf"/><Relationship Id="rId2" Type="http://schemas.openxmlformats.org/officeDocument/2006/relationships/oleObject" Target="../embeddings/oleObject241.bin"/><Relationship Id="rId1" Type="http://schemas.openxmlformats.org/officeDocument/2006/relationships/slideLayout" Target="../slideLayouts/slideLayout2.xml"/><Relationship Id="rId5" Type="http://schemas.openxmlformats.org/officeDocument/2006/relationships/image" Target="../media/image232.wmf"/><Relationship Id="rId4" Type="http://schemas.openxmlformats.org/officeDocument/2006/relationships/oleObject" Target="../embeddings/oleObject242.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oleObject" Target="../embeddings/oleObject246.bin"/><Relationship Id="rId3" Type="http://schemas.openxmlformats.org/officeDocument/2006/relationships/image" Target="../media/image233.wmf"/><Relationship Id="rId7" Type="http://schemas.openxmlformats.org/officeDocument/2006/relationships/image" Target="../media/image235.wmf"/><Relationship Id="rId2" Type="http://schemas.openxmlformats.org/officeDocument/2006/relationships/oleObject" Target="../embeddings/oleObject243.bin"/><Relationship Id="rId1" Type="http://schemas.openxmlformats.org/officeDocument/2006/relationships/slideLayout" Target="../slideLayouts/slideLayout2.xml"/><Relationship Id="rId6" Type="http://schemas.openxmlformats.org/officeDocument/2006/relationships/oleObject" Target="../embeddings/oleObject245.bin"/><Relationship Id="rId5" Type="http://schemas.openxmlformats.org/officeDocument/2006/relationships/image" Target="../media/image234.wmf"/><Relationship Id="rId4" Type="http://schemas.openxmlformats.org/officeDocument/2006/relationships/oleObject" Target="../embeddings/oleObject244.bin"/><Relationship Id="rId9" Type="http://schemas.openxmlformats.org/officeDocument/2006/relationships/image" Target="../media/image236.wmf"/></Relationships>
</file>

<file path=ppt/slides/_rels/slide84.x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oleObject" Target="../embeddings/oleObject247.bin"/><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38.wmf"/><Relationship Id="rId2" Type="http://schemas.openxmlformats.org/officeDocument/2006/relationships/oleObject" Target="../embeddings/oleObject248.bin"/><Relationship Id="rId1" Type="http://schemas.openxmlformats.org/officeDocument/2006/relationships/slideLayout" Target="../slideLayouts/slideLayout2.xml"/><Relationship Id="rId5" Type="http://schemas.openxmlformats.org/officeDocument/2006/relationships/image" Target="../media/image239.wmf"/><Relationship Id="rId4" Type="http://schemas.openxmlformats.org/officeDocument/2006/relationships/oleObject" Target="../embeddings/oleObject249.bin"/></Relationships>
</file>

<file path=ppt/slides/_rels/slide87.xml.rels><?xml version="1.0" encoding="UTF-8" standalone="yes"?>
<Relationships xmlns="http://schemas.openxmlformats.org/package/2006/relationships"><Relationship Id="rId8" Type="http://schemas.openxmlformats.org/officeDocument/2006/relationships/oleObject" Target="../embeddings/oleObject253.bin"/><Relationship Id="rId3" Type="http://schemas.openxmlformats.org/officeDocument/2006/relationships/image" Target="../media/image240.wmf"/><Relationship Id="rId7" Type="http://schemas.openxmlformats.org/officeDocument/2006/relationships/image" Target="../media/image242.wmf"/><Relationship Id="rId2" Type="http://schemas.openxmlformats.org/officeDocument/2006/relationships/oleObject" Target="../embeddings/oleObject250.bin"/><Relationship Id="rId1" Type="http://schemas.openxmlformats.org/officeDocument/2006/relationships/slideLayout" Target="../slideLayouts/slideLayout2.xml"/><Relationship Id="rId6" Type="http://schemas.openxmlformats.org/officeDocument/2006/relationships/oleObject" Target="../embeddings/oleObject252.bin"/><Relationship Id="rId5" Type="http://schemas.openxmlformats.org/officeDocument/2006/relationships/image" Target="../media/image241.wmf"/><Relationship Id="rId4" Type="http://schemas.openxmlformats.org/officeDocument/2006/relationships/oleObject" Target="../embeddings/oleObject251.bin"/><Relationship Id="rId9" Type="http://schemas.openxmlformats.org/officeDocument/2006/relationships/image" Target="../media/image243.wmf"/></Relationships>
</file>

<file path=ppt/slides/_rels/slide88.xml.rels><?xml version="1.0" encoding="UTF-8" standalone="yes"?>
<Relationships xmlns="http://schemas.openxmlformats.org/package/2006/relationships"><Relationship Id="rId3" Type="http://schemas.openxmlformats.org/officeDocument/2006/relationships/image" Target="../media/image244.wmf"/><Relationship Id="rId2" Type="http://schemas.openxmlformats.org/officeDocument/2006/relationships/oleObject" Target="../embeddings/oleObject254.bin"/><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45.wmf"/><Relationship Id="rId2" Type="http://schemas.openxmlformats.org/officeDocument/2006/relationships/oleObject" Target="../embeddings/oleObject255.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259.bin"/><Relationship Id="rId3" Type="http://schemas.openxmlformats.org/officeDocument/2006/relationships/image" Target="../media/image246.wmf"/><Relationship Id="rId7" Type="http://schemas.openxmlformats.org/officeDocument/2006/relationships/image" Target="../media/image248.wmf"/><Relationship Id="rId2" Type="http://schemas.openxmlformats.org/officeDocument/2006/relationships/oleObject" Target="../embeddings/oleObject256.bin"/><Relationship Id="rId1" Type="http://schemas.openxmlformats.org/officeDocument/2006/relationships/slideLayout" Target="../slideLayouts/slideLayout2.xml"/><Relationship Id="rId6" Type="http://schemas.openxmlformats.org/officeDocument/2006/relationships/oleObject" Target="../embeddings/oleObject258.bin"/><Relationship Id="rId5" Type="http://schemas.openxmlformats.org/officeDocument/2006/relationships/image" Target="../media/image247.wmf"/><Relationship Id="rId4" Type="http://schemas.openxmlformats.org/officeDocument/2006/relationships/oleObject" Target="../embeddings/oleObject257.bin"/><Relationship Id="rId9" Type="http://schemas.openxmlformats.org/officeDocument/2006/relationships/image" Target="../media/image249.wmf"/></Relationships>
</file>

<file path=ppt/slides/_rels/slide91.xml.rels><?xml version="1.0" encoding="UTF-8" standalone="yes"?>
<Relationships xmlns="http://schemas.openxmlformats.org/package/2006/relationships"><Relationship Id="rId3" Type="http://schemas.openxmlformats.org/officeDocument/2006/relationships/image" Target="../media/image250.wmf"/><Relationship Id="rId2" Type="http://schemas.openxmlformats.org/officeDocument/2006/relationships/oleObject" Target="../embeddings/oleObject260.bin"/><Relationship Id="rId1" Type="http://schemas.openxmlformats.org/officeDocument/2006/relationships/slideLayout" Target="../slideLayouts/slideLayout2.xml"/><Relationship Id="rId5" Type="http://schemas.openxmlformats.org/officeDocument/2006/relationships/image" Target="../media/image251.wmf"/><Relationship Id="rId4" Type="http://schemas.openxmlformats.org/officeDocument/2006/relationships/oleObject" Target="../embeddings/oleObject26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normAutofit/>
          </a:bodyPr>
          <a:lstStyle/>
          <a:p>
            <a:pPr lvl="0" algn="ctr" eaLnBrk="0" hangingPunct="0">
              <a:spcBef>
                <a:spcPts val="0"/>
              </a:spcBef>
            </a:pPr>
            <a:r>
              <a:rPr lang="en-US" sz="4400" dirty="0">
                <a:solidFill>
                  <a:srgbClr val="FEE692"/>
                </a:solidFill>
              </a:rPr>
              <a:t> </a:t>
            </a:r>
            <a:r>
              <a:rPr lang="en-US" sz="4400" dirty="0"/>
              <a:t>Section 3.1</a:t>
            </a:r>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dirty="0"/>
              <a:t>Systems of</a:t>
            </a:r>
          </a:p>
          <a:p>
            <a:pPr marL="342900" indent="-342900" algn="ctr"/>
            <a:r>
              <a:rPr lang="en-US" dirty="0"/>
              <a:t>Linear Equations in</a:t>
            </a:r>
          </a:p>
          <a:p>
            <a:pPr marL="342900" indent="-342900" algn="ctr"/>
            <a:r>
              <a:rPr lang="en-US" dirty="0"/>
              <a:t>Two Variables</a:t>
            </a:r>
          </a:p>
          <a:p>
            <a:pPr marL="342900" indent="-342900" algn="ctr"/>
            <a:endParaRPr lang="en-US" dirty="0"/>
          </a:p>
          <a:p>
            <a:endParaRPr lang="en-US" dirty="0"/>
          </a:p>
        </p:txBody>
      </p:sp>
    </p:spTree>
    <p:extLst>
      <p:ext uri="{BB962C8B-B14F-4D97-AF65-F5344CB8AC3E}">
        <p14:creationId xmlns:p14="http://schemas.microsoft.com/office/powerpoint/2010/main" val="7937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r>
              <a:rPr lang="en-US" sz="2800" dirty="0"/>
              <a:t>Solve by graphing:</a:t>
            </a:r>
          </a:p>
          <a:p>
            <a:endParaRPr lang="en-US" dirty="0"/>
          </a:p>
          <a:p>
            <a:endParaRPr lang="en-US" b="1" dirty="0">
              <a:latin typeface="Times New Roman" pitchFamily="18" charset="0"/>
            </a:endParaRPr>
          </a:p>
          <a:p>
            <a:pPr marL="514350" indent="-514350">
              <a:spcBef>
                <a:spcPts val="0"/>
              </a:spcBef>
              <a:spcAft>
                <a:spcPts val="1200"/>
              </a:spcAft>
              <a:buFont typeface="+mj-lt"/>
              <a:buAutoNum type="arabicPeriod"/>
            </a:pPr>
            <a:r>
              <a:rPr lang="en-US" sz="2800" b="1" dirty="0"/>
              <a:t>Graph the first equation.</a:t>
            </a:r>
            <a:r>
              <a:rPr lang="en-US" sz="2800" dirty="0"/>
              <a:t> First rewrite the equation in slope-intercept form. </a:t>
            </a:r>
          </a:p>
          <a:p>
            <a:pPr>
              <a:spcBef>
                <a:spcPts val="0"/>
              </a:spcBef>
            </a:pPr>
            <a:endParaRPr lang="en-US" sz="2800" dirty="0"/>
          </a:p>
          <a:p>
            <a:pPr>
              <a:spcBef>
                <a:spcPts val="0"/>
              </a:spcBef>
            </a:pPr>
            <a:endParaRPr lang="en-US" sz="2800" dirty="0"/>
          </a:p>
          <a:p>
            <a:pPr marL="514350" indent="-514350">
              <a:spcBef>
                <a:spcPts val="0"/>
              </a:spcBef>
              <a:buFont typeface="+mj-lt"/>
              <a:buAutoNum type="arabicPeriod"/>
            </a:pPr>
            <a:endParaRPr lang="en-US" sz="2800" dirty="0"/>
          </a:p>
          <a:p>
            <a:pPr>
              <a:spcBef>
                <a:spcPts val="0"/>
              </a:spcBef>
            </a:pPr>
            <a:endParaRPr lang="en-US" sz="2800" dirty="0"/>
          </a:p>
          <a:p>
            <a:pPr marL="457200">
              <a:spcBef>
                <a:spcPts val="0"/>
              </a:spcBef>
            </a:pPr>
            <a:r>
              <a:rPr lang="en-US" sz="2800" dirty="0"/>
              <a:t>Now graph the equation.</a:t>
            </a:r>
          </a:p>
          <a:p>
            <a:pPr>
              <a:spcBef>
                <a:spcPts val="0"/>
              </a:spcBef>
            </a:pPr>
            <a:endParaRPr lang="en-US" sz="2800" dirty="0"/>
          </a:p>
          <a:p>
            <a:endParaRPr lang="en-US" dirty="0"/>
          </a:p>
          <a:p>
            <a:endParaRPr lang="en-US" dirty="0"/>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053422001"/>
              </p:ext>
            </p:extLst>
          </p:nvPr>
        </p:nvGraphicFramePr>
        <p:xfrm>
          <a:off x="3733800" y="990600"/>
          <a:ext cx="1778000" cy="1016000"/>
        </p:xfrm>
        <a:graphic>
          <a:graphicData uri="http://schemas.openxmlformats.org/presentationml/2006/ole">
            <mc:AlternateContent xmlns:mc="http://schemas.openxmlformats.org/markup-compatibility/2006">
              <mc:Choice xmlns:v="urn:schemas-microsoft-com:vml" Requires="v">
                <p:oleObj name="Equation" r:id="rId2" imgW="1777680" imgH="1015920" progId="Equation.DSMT4">
                  <p:embed/>
                </p:oleObj>
              </mc:Choice>
              <mc:Fallback>
                <p:oleObj name="Equation" r:id="rId2" imgW="1777680" imgH="1015920" progId="Equation.DSMT4">
                  <p:embed/>
                  <p:pic>
                    <p:nvPicPr>
                      <p:cNvPr id="0" name="Object 9"/>
                      <p:cNvPicPr>
                        <a:picLocks noChangeAspect="1" noChangeArrowheads="1"/>
                      </p:cNvPicPr>
                      <p:nvPr/>
                    </p:nvPicPr>
                    <p:blipFill>
                      <a:blip r:embed="rId3"/>
                      <a:srcRect/>
                      <a:stretch>
                        <a:fillRect/>
                      </a:stretch>
                    </p:blipFill>
                    <p:spPr bwMode="auto">
                      <a:xfrm>
                        <a:off x="3733800" y="990600"/>
                        <a:ext cx="177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646596984"/>
              </p:ext>
            </p:extLst>
          </p:nvPr>
        </p:nvGraphicFramePr>
        <p:xfrm>
          <a:off x="1162050" y="3733800"/>
          <a:ext cx="1587500" cy="381000"/>
        </p:xfrm>
        <a:graphic>
          <a:graphicData uri="http://schemas.openxmlformats.org/presentationml/2006/ole">
            <mc:AlternateContent xmlns:mc="http://schemas.openxmlformats.org/markup-compatibility/2006">
              <mc:Choice xmlns:v="urn:schemas-microsoft-com:vml" Requires="v">
                <p:oleObj name="Equation" r:id="rId4" imgW="1587240" imgH="380880" progId="Equation.DSMT4">
                  <p:embed/>
                </p:oleObj>
              </mc:Choice>
              <mc:Fallback>
                <p:oleObj name="Equation" r:id="rId4" imgW="1587240" imgH="380880" progId="Equation.DSMT4">
                  <p:embed/>
                  <p:pic>
                    <p:nvPicPr>
                      <p:cNvPr id="0" name="Object 1"/>
                      <p:cNvPicPr>
                        <a:picLocks noChangeAspect="1" noChangeArrowheads="1"/>
                      </p:cNvPicPr>
                      <p:nvPr/>
                    </p:nvPicPr>
                    <p:blipFill>
                      <a:blip r:embed="rId5"/>
                      <a:srcRect/>
                      <a:stretch>
                        <a:fillRect/>
                      </a:stretch>
                    </p:blipFill>
                    <p:spPr bwMode="auto">
                      <a:xfrm>
                        <a:off x="1162050" y="3733800"/>
                        <a:ext cx="1587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1156144575"/>
              </p:ext>
            </p:extLst>
          </p:nvPr>
        </p:nvGraphicFramePr>
        <p:xfrm>
          <a:off x="1943100" y="4191000"/>
          <a:ext cx="1790700" cy="381000"/>
        </p:xfrm>
        <a:graphic>
          <a:graphicData uri="http://schemas.openxmlformats.org/presentationml/2006/ole">
            <mc:AlternateContent xmlns:mc="http://schemas.openxmlformats.org/markup-compatibility/2006">
              <mc:Choice xmlns:v="urn:schemas-microsoft-com:vml" Requires="v">
                <p:oleObj name="Equation" r:id="rId6" imgW="1790640" imgH="380880" progId="Equation.DSMT4">
                  <p:embed/>
                </p:oleObj>
              </mc:Choice>
              <mc:Fallback>
                <p:oleObj name="Equation" r:id="rId6" imgW="1790640" imgH="380880" progId="Equation.DSMT4">
                  <p:embed/>
                  <p:pic>
                    <p:nvPicPr>
                      <p:cNvPr id="0" name="Object 2"/>
                      <p:cNvPicPr>
                        <a:picLocks noChangeAspect="1" noChangeArrowheads="1"/>
                      </p:cNvPicPr>
                      <p:nvPr/>
                    </p:nvPicPr>
                    <p:blipFill>
                      <a:blip r:embed="rId7"/>
                      <a:srcRect/>
                      <a:stretch>
                        <a:fillRect/>
                      </a:stretch>
                    </p:blipFill>
                    <p:spPr bwMode="auto">
                      <a:xfrm>
                        <a:off x="1943100" y="4191000"/>
                        <a:ext cx="1790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183648765"/>
              </p:ext>
            </p:extLst>
          </p:nvPr>
        </p:nvGraphicFramePr>
        <p:xfrm>
          <a:off x="1917700" y="4572000"/>
          <a:ext cx="2959100" cy="838200"/>
        </p:xfrm>
        <a:graphic>
          <a:graphicData uri="http://schemas.openxmlformats.org/presentationml/2006/ole">
            <mc:AlternateContent xmlns:mc="http://schemas.openxmlformats.org/markup-compatibility/2006">
              <mc:Choice xmlns:v="urn:schemas-microsoft-com:vml" Requires="v">
                <p:oleObj name="Equation" r:id="rId8" imgW="2958840" imgH="838080" progId="Equation.DSMT4">
                  <p:embed/>
                </p:oleObj>
              </mc:Choice>
              <mc:Fallback>
                <p:oleObj name="Equation" r:id="rId8" imgW="2958840" imgH="838080" progId="Equation.DSMT4">
                  <p:embed/>
                  <p:pic>
                    <p:nvPicPr>
                      <p:cNvPr id="0" name="Object 22"/>
                      <p:cNvPicPr>
                        <a:picLocks noChangeAspect="1" noChangeArrowheads="1"/>
                      </p:cNvPicPr>
                      <p:nvPr/>
                    </p:nvPicPr>
                    <p:blipFill>
                      <a:blip r:embed="rId9"/>
                      <a:srcRect/>
                      <a:stretch>
                        <a:fillRect/>
                      </a:stretch>
                    </p:blipFill>
                    <p:spPr bwMode="auto">
                      <a:xfrm>
                        <a:off x="1917700" y="4572000"/>
                        <a:ext cx="29591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5" name="Group 24"/>
          <p:cNvGrpSpPr/>
          <p:nvPr/>
        </p:nvGrpSpPr>
        <p:grpSpPr>
          <a:xfrm>
            <a:off x="6400800" y="3657600"/>
            <a:ext cx="1828800" cy="2362200"/>
            <a:chOff x="6324600" y="3733800"/>
            <a:chExt cx="1828800" cy="2362200"/>
          </a:xfrm>
        </p:grpSpPr>
        <p:graphicFrame>
          <p:nvGraphicFramePr>
            <p:cNvPr id="26" name="Object 5"/>
            <p:cNvGraphicFramePr>
              <a:graphicFrameLocks noChangeAspect="1"/>
            </p:cNvGraphicFramePr>
            <p:nvPr>
              <p:extLst>
                <p:ext uri="{D42A27DB-BD31-4B8C-83A1-F6EECF244321}">
                  <p14:modId xmlns:p14="http://schemas.microsoft.com/office/powerpoint/2010/main" val="3726571427"/>
                </p:ext>
              </p:extLst>
            </p:nvPr>
          </p:nvGraphicFramePr>
          <p:xfrm>
            <a:off x="7165975" y="4343400"/>
            <a:ext cx="152400" cy="152400"/>
          </p:xfrm>
          <a:graphic>
            <a:graphicData uri="http://schemas.openxmlformats.org/presentationml/2006/ole">
              <mc:AlternateContent xmlns:mc="http://schemas.openxmlformats.org/markup-compatibility/2006">
                <mc:Choice xmlns:v="urn:schemas-microsoft-com:vml" Requires="v">
                  <p:oleObj name="Equation" r:id="rId10" imgW="114102" imgH="114102" progId="Equation.3">
                    <p:embed/>
                  </p:oleObj>
                </mc:Choice>
                <mc:Fallback>
                  <p:oleObj name="Equation" r:id="rId10" imgW="114102" imgH="11410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5975" y="4343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 name="Line 45"/>
            <p:cNvSpPr>
              <a:spLocks noChangeShapeType="1"/>
            </p:cNvSpPr>
            <p:nvPr/>
          </p:nvSpPr>
          <p:spPr bwMode="auto">
            <a:xfrm>
              <a:off x="7239000" y="3733800"/>
              <a:ext cx="0" cy="2362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46"/>
            <p:cNvSpPr>
              <a:spLocks noChangeShapeType="1"/>
            </p:cNvSpPr>
            <p:nvPr/>
          </p:nvSpPr>
          <p:spPr bwMode="auto">
            <a:xfrm>
              <a:off x="6324600" y="5105400"/>
              <a:ext cx="1828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47"/>
            <p:cNvSpPr>
              <a:spLocks noChangeShapeType="1"/>
            </p:cNvSpPr>
            <p:nvPr/>
          </p:nvSpPr>
          <p:spPr bwMode="auto">
            <a:xfrm>
              <a:off x="7162800" y="4876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48"/>
            <p:cNvSpPr>
              <a:spLocks noChangeShapeType="1"/>
            </p:cNvSpPr>
            <p:nvPr/>
          </p:nvSpPr>
          <p:spPr bwMode="auto">
            <a:xfrm>
              <a:off x="7162800" y="472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49"/>
            <p:cNvSpPr>
              <a:spLocks noChangeShapeType="1"/>
            </p:cNvSpPr>
            <p:nvPr/>
          </p:nvSpPr>
          <p:spPr bwMode="auto">
            <a:xfrm>
              <a:off x="7162800" y="4572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50"/>
            <p:cNvSpPr>
              <a:spLocks noChangeShapeType="1"/>
            </p:cNvSpPr>
            <p:nvPr/>
          </p:nvSpPr>
          <p:spPr bwMode="auto">
            <a:xfrm>
              <a:off x="7162800" y="4419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51"/>
            <p:cNvSpPr>
              <a:spLocks noChangeShapeType="1"/>
            </p:cNvSpPr>
            <p:nvPr/>
          </p:nvSpPr>
          <p:spPr bwMode="auto">
            <a:xfrm>
              <a:off x="7162800" y="4267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52"/>
            <p:cNvSpPr>
              <a:spLocks noChangeShapeType="1"/>
            </p:cNvSpPr>
            <p:nvPr/>
          </p:nvSpPr>
          <p:spPr bwMode="auto">
            <a:xfrm>
              <a:off x="7162800" y="4114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53"/>
            <p:cNvSpPr>
              <a:spLocks noChangeShapeType="1"/>
            </p:cNvSpPr>
            <p:nvPr/>
          </p:nvSpPr>
          <p:spPr bwMode="auto">
            <a:xfrm>
              <a:off x="7162800" y="3962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54"/>
            <p:cNvSpPr>
              <a:spLocks noChangeShapeType="1"/>
            </p:cNvSpPr>
            <p:nvPr/>
          </p:nvSpPr>
          <p:spPr bwMode="auto">
            <a:xfrm>
              <a:off x="7162800" y="5257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55"/>
            <p:cNvSpPr>
              <a:spLocks noChangeShapeType="1"/>
            </p:cNvSpPr>
            <p:nvPr/>
          </p:nvSpPr>
          <p:spPr bwMode="auto">
            <a:xfrm>
              <a:off x="7162800" y="5410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56"/>
            <p:cNvSpPr>
              <a:spLocks noChangeShapeType="1"/>
            </p:cNvSpPr>
            <p:nvPr/>
          </p:nvSpPr>
          <p:spPr bwMode="auto">
            <a:xfrm>
              <a:off x="7162800" y="5562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57"/>
            <p:cNvSpPr>
              <a:spLocks noChangeShapeType="1"/>
            </p:cNvSpPr>
            <p:nvPr/>
          </p:nvSpPr>
          <p:spPr bwMode="auto">
            <a:xfrm>
              <a:off x="7162800" y="5715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58"/>
            <p:cNvSpPr>
              <a:spLocks noChangeShapeType="1"/>
            </p:cNvSpPr>
            <p:nvPr/>
          </p:nvSpPr>
          <p:spPr bwMode="auto">
            <a:xfrm>
              <a:off x="7162800" y="5867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59"/>
            <p:cNvSpPr>
              <a:spLocks noChangeShapeType="1"/>
            </p:cNvSpPr>
            <p:nvPr/>
          </p:nvSpPr>
          <p:spPr bwMode="auto">
            <a:xfrm flipH="1">
              <a:off x="7467600" y="5029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60"/>
            <p:cNvSpPr>
              <a:spLocks noChangeShapeType="1"/>
            </p:cNvSpPr>
            <p:nvPr/>
          </p:nvSpPr>
          <p:spPr bwMode="auto">
            <a:xfrm flipH="1">
              <a:off x="7696200" y="5029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61"/>
            <p:cNvSpPr>
              <a:spLocks noChangeShapeType="1"/>
            </p:cNvSpPr>
            <p:nvPr/>
          </p:nvSpPr>
          <p:spPr bwMode="auto">
            <a:xfrm flipH="1">
              <a:off x="6781800" y="5029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62"/>
            <p:cNvSpPr>
              <a:spLocks noChangeShapeType="1"/>
            </p:cNvSpPr>
            <p:nvPr/>
          </p:nvSpPr>
          <p:spPr bwMode="auto">
            <a:xfrm flipH="1">
              <a:off x="7010400" y="5029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65"/>
            <p:cNvSpPr>
              <a:spLocks noChangeShapeType="1"/>
            </p:cNvSpPr>
            <p:nvPr/>
          </p:nvSpPr>
          <p:spPr bwMode="auto">
            <a:xfrm>
              <a:off x="6992938" y="3733800"/>
              <a:ext cx="838200" cy="236220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spTree>
    <p:extLst>
      <p:ext uri="{BB962C8B-B14F-4D97-AF65-F5344CB8AC3E}">
        <p14:creationId xmlns:p14="http://schemas.microsoft.com/office/powerpoint/2010/main" val="236275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514350" indent="-514350">
              <a:spcAft>
                <a:spcPts val="1800"/>
              </a:spcAft>
              <a:buFont typeface="+mj-lt"/>
              <a:buAutoNum type="arabicPeriod" startAt="2"/>
            </a:pPr>
            <a:r>
              <a:rPr lang="en-US" sz="2800" b="1" dirty="0"/>
              <a:t>Graph the second equation on the same set of axes. 						  </a:t>
            </a:r>
            <a:r>
              <a:rPr lang="en-US" sz="2800" dirty="0"/>
              <a:t>First rewrite the equation in slope-intercept form.</a:t>
            </a:r>
          </a:p>
          <a:p>
            <a:pPr marL="514350" indent="-514350">
              <a:buFont typeface="+mj-lt"/>
              <a:buAutoNum type="arabicPeriod" startAt="2"/>
            </a:pPr>
            <a:endParaRPr lang="en-US" sz="2800" dirty="0"/>
          </a:p>
          <a:p>
            <a:pPr marL="514350" indent="-514350">
              <a:buFont typeface="+mj-lt"/>
              <a:buAutoNum type="arabicPeriod" startAt="2"/>
            </a:pPr>
            <a:endParaRPr lang="en-US" sz="2800" dirty="0"/>
          </a:p>
          <a:p>
            <a:pPr marL="514350" indent="-514350">
              <a:buFont typeface="+mj-lt"/>
              <a:buAutoNum type="arabicPeriod" startAt="2"/>
            </a:pPr>
            <a:endParaRPr lang="en-US" sz="2800" dirty="0"/>
          </a:p>
          <a:p>
            <a:pPr marL="514350" indent="-514350">
              <a:buFont typeface="+mj-lt"/>
              <a:buAutoNum type="arabicPeriod" startAt="2"/>
            </a:pPr>
            <a:endParaRPr lang="en-US" sz="2800" dirty="0"/>
          </a:p>
          <a:p>
            <a:pPr marL="457200"/>
            <a:r>
              <a:rPr lang="en-US" sz="2800" dirty="0"/>
              <a:t>Now graph the equation.</a:t>
            </a:r>
          </a:p>
          <a:p>
            <a:endParaRPr lang="en-US" sz="2800" dirty="0"/>
          </a:p>
          <a:p>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3797567875"/>
              </p:ext>
            </p:extLst>
          </p:nvPr>
        </p:nvGraphicFramePr>
        <p:xfrm>
          <a:off x="1143000" y="3111500"/>
          <a:ext cx="1574800" cy="406400"/>
        </p:xfrm>
        <a:graphic>
          <a:graphicData uri="http://schemas.openxmlformats.org/presentationml/2006/ole">
            <mc:AlternateContent xmlns:mc="http://schemas.openxmlformats.org/markup-compatibility/2006">
              <mc:Choice xmlns:v="urn:schemas-microsoft-com:vml" Requires="v">
                <p:oleObj name="Equation" r:id="rId2" imgW="1574640" imgH="406080" progId="Equation.DSMT4">
                  <p:embed/>
                </p:oleObj>
              </mc:Choice>
              <mc:Fallback>
                <p:oleObj name="Equation" r:id="rId2" imgW="1574640" imgH="406080" progId="Equation.DSMT4">
                  <p:embed/>
                  <p:pic>
                    <p:nvPicPr>
                      <p:cNvPr id="0" name="Object 2"/>
                      <p:cNvPicPr>
                        <a:picLocks noChangeAspect="1" noChangeArrowheads="1"/>
                      </p:cNvPicPr>
                      <p:nvPr/>
                    </p:nvPicPr>
                    <p:blipFill>
                      <a:blip r:embed="rId3"/>
                      <a:srcRect/>
                      <a:stretch>
                        <a:fillRect/>
                      </a:stretch>
                    </p:blipFill>
                    <p:spPr bwMode="auto">
                      <a:xfrm>
                        <a:off x="1143000" y="3111500"/>
                        <a:ext cx="15748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6684546"/>
              </p:ext>
            </p:extLst>
          </p:nvPr>
        </p:nvGraphicFramePr>
        <p:xfrm>
          <a:off x="1717508" y="3562350"/>
          <a:ext cx="1981200" cy="393700"/>
        </p:xfrm>
        <a:graphic>
          <a:graphicData uri="http://schemas.openxmlformats.org/presentationml/2006/ole">
            <mc:AlternateContent xmlns:mc="http://schemas.openxmlformats.org/markup-compatibility/2006">
              <mc:Choice xmlns:v="urn:schemas-microsoft-com:vml" Requires="v">
                <p:oleObj name="Equation" r:id="rId4" imgW="1981080" imgH="393480" progId="Equation.DSMT4">
                  <p:embed/>
                </p:oleObj>
              </mc:Choice>
              <mc:Fallback>
                <p:oleObj name="Equation" r:id="rId4" imgW="1981080" imgH="393480" progId="Equation.DSMT4">
                  <p:embed/>
                  <p:pic>
                    <p:nvPicPr>
                      <p:cNvPr id="0" name="Object 1"/>
                      <p:cNvPicPr>
                        <a:picLocks noChangeAspect="1" noChangeArrowheads="1"/>
                      </p:cNvPicPr>
                      <p:nvPr/>
                    </p:nvPicPr>
                    <p:blipFill>
                      <a:blip r:embed="rId5"/>
                      <a:srcRect/>
                      <a:stretch>
                        <a:fillRect/>
                      </a:stretch>
                    </p:blipFill>
                    <p:spPr bwMode="auto">
                      <a:xfrm>
                        <a:off x="1717508" y="3562350"/>
                        <a:ext cx="1981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00071954"/>
              </p:ext>
            </p:extLst>
          </p:nvPr>
        </p:nvGraphicFramePr>
        <p:xfrm>
          <a:off x="1923645" y="4025900"/>
          <a:ext cx="1562100" cy="393700"/>
        </p:xfrm>
        <a:graphic>
          <a:graphicData uri="http://schemas.openxmlformats.org/presentationml/2006/ole">
            <mc:AlternateContent xmlns:mc="http://schemas.openxmlformats.org/markup-compatibility/2006">
              <mc:Choice xmlns:v="urn:schemas-microsoft-com:vml" Requires="v">
                <p:oleObj name="Equation" r:id="rId6" imgW="1562040" imgH="393480" progId="Equation.DSMT4">
                  <p:embed/>
                </p:oleObj>
              </mc:Choice>
              <mc:Fallback>
                <p:oleObj name="Equation" r:id="rId6" imgW="1562040" imgH="393480" progId="Equation.DSMT4">
                  <p:embed/>
                  <p:pic>
                    <p:nvPicPr>
                      <p:cNvPr id="0" name="Object 2"/>
                      <p:cNvPicPr>
                        <a:picLocks noChangeAspect="1" noChangeArrowheads="1"/>
                      </p:cNvPicPr>
                      <p:nvPr/>
                    </p:nvPicPr>
                    <p:blipFill>
                      <a:blip r:embed="rId7"/>
                      <a:srcRect/>
                      <a:stretch>
                        <a:fillRect/>
                      </a:stretch>
                    </p:blipFill>
                    <p:spPr bwMode="auto">
                      <a:xfrm>
                        <a:off x="1923645" y="4025900"/>
                        <a:ext cx="1562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54363981"/>
              </p:ext>
            </p:extLst>
          </p:nvPr>
        </p:nvGraphicFramePr>
        <p:xfrm>
          <a:off x="1847040" y="4343400"/>
          <a:ext cx="2743200" cy="838200"/>
        </p:xfrm>
        <a:graphic>
          <a:graphicData uri="http://schemas.openxmlformats.org/presentationml/2006/ole">
            <mc:AlternateContent xmlns:mc="http://schemas.openxmlformats.org/markup-compatibility/2006">
              <mc:Choice xmlns:v="urn:schemas-microsoft-com:vml" Requires="v">
                <p:oleObj name="Equation" r:id="rId8" imgW="2743200" imgH="838080" progId="Equation.DSMT4">
                  <p:embed/>
                </p:oleObj>
              </mc:Choice>
              <mc:Fallback>
                <p:oleObj name="Equation" r:id="rId8" imgW="2743200" imgH="838080" progId="Equation.DSMT4">
                  <p:embed/>
                  <p:pic>
                    <p:nvPicPr>
                      <p:cNvPr id="0" name="Object 5"/>
                      <p:cNvPicPr>
                        <a:picLocks noChangeAspect="1" noChangeArrowheads="1"/>
                      </p:cNvPicPr>
                      <p:nvPr/>
                    </p:nvPicPr>
                    <p:blipFill>
                      <a:blip r:embed="rId9"/>
                      <a:srcRect/>
                      <a:stretch>
                        <a:fillRect/>
                      </a:stretch>
                    </p:blipFill>
                    <p:spPr bwMode="auto">
                      <a:xfrm>
                        <a:off x="1847040" y="4343400"/>
                        <a:ext cx="274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1" name="Group 30"/>
          <p:cNvGrpSpPr/>
          <p:nvPr/>
        </p:nvGrpSpPr>
        <p:grpSpPr>
          <a:xfrm>
            <a:off x="6019800" y="3048000"/>
            <a:ext cx="1828800" cy="2438400"/>
            <a:chOff x="6324600" y="3733800"/>
            <a:chExt cx="1828800" cy="2438400"/>
          </a:xfrm>
        </p:grpSpPr>
        <p:graphicFrame>
          <p:nvGraphicFramePr>
            <p:cNvPr id="32" name="Object 5"/>
            <p:cNvGraphicFramePr>
              <a:graphicFrameLocks noChangeAspect="1"/>
            </p:cNvGraphicFramePr>
            <p:nvPr>
              <p:extLst>
                <p:ext uri="{D42A27DB-BD31-4B8C-83A1-F6EECF244321}">
                  <p14:modId xmlns:p14="http://schemas.microsoft.com/office/powerpoint/2010/main" val="699265218"/>
                </p:ext>
              </p:extLst>
            </p:nvPr>
          </p:nvGraphicFramePr>
          <p:xfrm>
            <a:off x="7165975" y="4343400"/>
            <a:ext cx="152400" cy="152400"/>
          </p:xfrm>
          <a:graphic>
            <a:graphicData uri="http://schemas.openxmlformats.org/presentationml/2006/ole">
              <mc:AlternateContent xmlns:mc="http://schemas.openxmlformats.org/markup-compatibility/2006">
                <mc:Choice xmlns:v="urn:schemas-microsoft-com:vml" Requires="v">
                  <p:oleObj name="Equation" r:id="rId10" imgW="114102" imgH="114102" progId="Equation.3">
                    <p:embed/>
                  </p:oleObj>
                </mc:Choice>
                <mc:Fallback>
                  <p:oleObj name="Equation" r:id="rId10" imgW="114102" imgH="11410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5975" y="4343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 name="Line 16"/>
            <p:cNvSpPr>
              <a:spLocks noChangeShapeType="1"/>
            </p:cNvSpPr>
            <p:nvPr/>
          </p:nvSpPr>
          <p:spPr bwMode="auto">
            <a:xfrm>
              <a:off x="7239000" y="3733800"/>
              <a:ext cx="0" cy="2362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17"/>
            <p:cNvSpPr>
              <a:spLocks noChangeShapeType="1"/>
            </p:cNvSpPr>
            <p:nvPr/>
          </p:nvSpPr>
          <p:spPr bwMode="auto">
            <a:xfrm>
              <a:off x="6324600" y="5105400"/>
              <a:ext cx="1828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18"/>
            <p:cNvSpPr>
              <a:spLocks noChangeShapeType="1"/>
            </p:cNvSpPr>
            <p:nvPr/>
          </p:nvSpPr>
          <p:spPr bwMode="auto">
            <a:xfrm>
              <a:off x="7162800" y="4876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19"/>
            <p:cNvSpPr>
              <a:spLocks noChangeShapeType="1"/>
            </p:cNvSpPr>
            <p:nvPr/>
          </p:nvSpPr>
          <p:spPr bwMode="auto">
            <a:xfrm>
              <a:off x="7162800" y="472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20"/>
            <p:cNvSpPr>
              <a:spLocks noChangeShapeType="1"/>
            </p:cNvSpPr>
            <p:nvPr/>
          </p:nvSpPr>
          <p:spPr bwMode="auto">
            <a:xfrm>
              <a:off x="7162800" y="4572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21"/>
            <p:cNvSpPr>
              <a:spLocks noChangeShapeType="1"/>
            </p:cNvSpPr>
            <p:nvPr/>
          </p:nvSpPr>
          <p:spPr bwMode="auto">
            <a:xfrm>
              <a:off x="7162800" y="4419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22"/>
            <p:cNvSpPr>
              <a:spLocks noChangeShapeType="1"/>
            </p:cNvSpPr>
            <p:nvPr/>
          </p:nvSpPr>
          <p:spPr bwMode="auto">
            <a:xfrm>
              <a:off x="7162800" y="4267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23"/>
            <p:cNvSpPr>
              <a:spLocks noChangeShapeType="1"/>
            </p:cNvSpPr>
            <p:nvPr/>
          </p:nvSpPr>
          <p:spPr bwMode="auto">
            <a:xfrm>
              <a:off x="7162800" y="4114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24"/>
            <p:cNvSpPr>
              <a:spLocks noChangeShapeType="1"/>
            </p:cNvSpPr>
            <p:nvPr/>
          </p:nvSpPr>
          <p:spPr bwMode="auto">
            <a:xfrm>
              <a:off x="7162800" y="3962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25"/>
            <p:cNvSpPr>
              <a:spLocks noChangeShapeType="1"/>
            </p:cNvSpPr>
            <p:nvPr/>
          </p:nvSpPr>
          <p:spPr bwMode="auto">
            <a:xfrm>
              <a:off x="7162800" y="5257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26"/>
            <p:cNvSpPr>
              <a:spLocks noChangeShapeType="1"/>
            </p:cNvSpPr>
            <p:nvPr/>
          </p:nvSpPr>
          <p:spPr bwMode="auto">
            <a:xfrm>
              <a:off x="7162800" y="5410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27"/>
            <p:cNvSpPr>
              <a:spLocks noChangeShapeType="1"/>
            </p:cNvSpPr>
            <p:nvPr/>
          </p:nvSpPr>
          <p:spPr bwMode="auto">
            <a:xfrm>
              <a:off x="7162800" y="5562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28"/>
            <p:cNvSpPr>
              <a:spLocks noChangeShapeType="1"/>
            </p:cNvSpPr>
            <p:nvPr/>
          </p:nvSpPr>
          <p:spPr bwMode="auto">
            <a:xfrm>
              <a:off x="7162800" y="5715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29"/>
            <p:cNvSpPr>
              <a:spLocks noChangeShapeType="1"/>
            </p:cNvSpPr>
            <p:nvPr/>
          </p:nvSpPr>
          <p:spPr bwMode="auto">
            <a:xfrm>
              <a:off x="7162800" y="5867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30"/>
            <p:cNvSpPr>
              <a:spLocks noChangeShapeType="1"/>
            </p:cNvSpPr>
            <p:nvPr/>
          </p:nvSpPr>
          <p:spPr bwMode="auto">
            <a:xfrm flipH="1">
              <a:off x="7467600" y="5029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31"/>
            <p:cNvSpPr>
              <a:spLocks noChangeShapeType="1"/>
            </p:cNvSpPr>
            <p:nvPr/>
          </p:nvSpPr>
          <p:spPr bwMode="auto">
            <a:xfrm flipH="1">
              <a:off x="7696200" y="5029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32"/>
            <p:cNvSpPr>
              <a:spLocks noChangeShapeType="1"/>
            </p:cNvSpPr>
            <p:nvPr/>
          </p:nvSpPr>
          <p:spPr bwMode="auto">
            <a:xfrm flipH="1">
              <a:off x="6781800" y="5029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33"/>
            <p:cNvSpPr>
              <a:spLocks noChangeShapeType="1"/>
            </p:cNvSpPr>
            <p:nvPr/>
          </p:nvSpPr>
          <p:spPr bwMode="auto">
            <a:xfrm flipH="1">
              <a:off x="7010400" y="5029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35"/>
            <p:cNvSpPr>
              <a:spLocks noChangeShapeType="1"/>
            </p:cNvSpPr>
            <p:nvPr/>
          </p:nvSpPr>
          <p:spPr bwMode="auto">
            <a:xfrm>
              <a:off x="6992938" y="3733800"/>
              <a:ext cx="838200" cy="236220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52" name="Object 7"/>
            <p:cNvGraphicFramePr>
              <a:graphicFrameLocks noChangeAspect="1"/>
            </p:cNvGraphicFramePr>
            <p:nvPr>
              <p:extLst>
                <p:ext uri="{D42A27DB-BD31-4B8C-83A1-F6EECF244321}">
                  <p14:modId xmlns:p14="http://schemas.microsoft.com/office/powerpoint/2010/main" val="4141687159"/>
                </p:ext>
              </p:extLst>
            </p:nvPr>
          </p:nvGraphicFramePr>
          <p:xfrm>
            <a:off x="7175500" y="5481638"/>
            <a:ext cx="152400" cy="152400"/>
          </p:xfrm>
          <a:graphic>
            <a:graphicData uri="http://schemas.openxmlformats.org/presentationml/2006/ole">
              <mc:AlternateContent xmlns:mc="http://schemas.openxmlformats.org/markup-compatibility/2006">
                <mc:Choice xmlns:v="urn:schemas-microsoft-com:vml" Requires="v">
                  <p:oleObj name="Equation" r:id="rId12" imgW="114102" imgH="114102" progId="Equation.3">
                    <p:embed/>
                  </p:oleObj>
                </mc:Choice>
                <mc:Fallback>
                  <p:oleObj name="Equation" r:id="rId12" imgW="114102" imgH="11410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75500" y="548163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 name="Line 41"/>
            <p:cNvSpPr>
              <a:spLocks noChangeShapeType="1"/>
            </p:cNvSpPr>
            <p:nvPr/>
          </p:nvSpPr>
          <p:spPr bwMode="auto">
            <a:xfrm flipV="1">
              <a:off x="6946900" y="3810000"/>
              <a:ext cx="1143000" cy="2362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spTree>
    <p:extLst>
      <p:ext uri="{BB962C8B-B14F-4D97-AF65-F5344CB8AC3E}">
        <p14:creationId xmlns:p14="http://schemas.microsoft.com/office/powerpoint/2010/main" val="1846241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514350" indent="-514350">
              <a:spcBef>
                <a:spcPct val="50000"/>
              </a:spcBef>
              <a:buFont typeface="+mj-lt"/>
              <a:buAutoNum type="arabicPeriod" startAt="3"/>
            </a:pPr>
            <a:r>
              <a:rPr lang="en-US" sz="2800" b="1" dirty="0"/>
              <a:t>Determine the coordinates of the intersection point. This ordered pair is the system’s solution. </a:t>
            </a:r>
            <a:r>
              <a:rPr lang="en-US" sz="2800" dirty="0"/>
              <a:t>Using the graph below, it </a:t>
            </a:r>
            <a:r>
              <a:rPr lang="en-US" sz="2800" i="1" dirty="0"/>
              <a:t>appears</a:t>
            </a:r>
            <a:r>
              <a:rPr lang="en-US" sz="2800" dirty="0"/>
              <a:t> that the solution is the point          We won’t know for sure until after we check this potential solution in the next step.</a:t>
            </a:r>
          </a:p>
          <a:p>
            <a:pPr marL="514350" indent="-514350">
              <a:buFont typeface="+mj-lt"/>
              <a:buAutoNum type="arabicPeriod" startAt="2"/>
            </a:pPr>
            <a:endParaRPr lang="en-US" sz="2800" dirty="0"/>
          </a:p>
          <a:p>
            <a:pPr marL="514350" indent="-514350">
              <a:buFont typeface="+mj-lt"/>
              <a:buAutoNum type="arabicPeriod" startAt="2"/>
            </a:pPr>
            <a:endParaRPr lang="en-US" sz="2800" dirty="0"/>
          </a:p>
          <a:p>
            <a:pPr marL="514350" indent="-514350">
              <a:buFont typeface="+mj-lt"/>
              <a:buAutoNum type="arabicPeriod" startAt="2"/>
            </a:pPr>
            <a:endParaRPr lang="en-US" sz="2800" dirty="0"/>
          </a:p>
          <a:p>
            <a:pPr marL="514350" indent="-514350">
              <a:buFont typeface="+mj-lt"/>
              <a:buAutoNum type="arabicPeriod" startAt="2"/>
            </a:pPr>
            <a:endParaRPr lang="en-US" sz="2800" dirty="0"/>
          </a:p>
          <a:p>
            <a:endParaRPr lang="en-US" sz="2800" dirty="0"/>
          </a:p>
          <a:p>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2092760536"/>
              </p:ext>
            </p:extLst>
          </p:nvPr>
        </p:nvGraphicFramePr>
        <p:xfrm>
          <a:off x="6978650" y="2482850"/>
          <a:ext cx="812800" cy="457200"/>
        </p:xfrm>
        <a:graphic>
          <a:graphicData uri="http://schemas.openxmlformats.org/presentationml/2006/ole">
            <mc:AlternateContent xmlns:mc="http://schemas.openxmlformats.org/markup-compatibility/2006">
              <mc:Choice xmlns:v="urn:schemas-microsoft-com:vml" Requires="v">
                <p:oleObj name="Equation" r:id="rId2" imgW="812520" imgH="457200" progId="Equation.DSMT4">
                  <p:embed/>
                </p:oleObj>
              </mc:Choice>
              <mc:Fallback>
                <p:oleObj name="Equation" r:id="rId2" imgW="812520" imgH="457200" progId="Equation.DSMT4">
                  <p:embed/>
                  <p:pic>
                    <p:nvPicPr>
                      <p:cNvPr id="0" name="Object 11"/>
                      <p:cNvPicPr>
                        <a:picLocks noChangeAspect="1" noChangeArrowheads="1"/>
                      </p:cNvPicPr>
                      <p:nvPr/>
                    </p:nvPicPr>
                    <p:blipFill>
                      <a:blip r:embed="rId3"/>
                      <a:srcRect/>
                      <a:stretch>
                        <a:fillRect/>
                      </a:stretch>
                    </p:blipFill>
                    <p:spPr bwMode="auto">
                      <a:xfrm>
                        <a:off x="6978650" y="248285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00" name="Group 99"/>
          <p:cNvGrpSpPr/>
          <p:nvPr/>
        </p:nvGrpSpPr>
        <p:grpSpPr>
          <a:xfrm>
            <a:off x="6781800" y="3733800"/>
            <a:ext cx="1828800" cy="2438400"/>
            <a:chOff x="6324600" y="3733800"/>
            <a:chExt cx="1828800" cy="2438400"/>
          </a:xfrm>
        </p:grpSpPr>
        <p:graphicFrame>
          <p:nvGraphicFramePr>
            <p:cNvPr id="101" name="Object 5"/>
            <p:cNvGraphicFramePr>
              <a:graphicFrameLocks noChangeAspect="1"/>
            </p:cNvGraphicFramePr>
            <p:nvPr>
              <p:extLst>
                <p:ext uri="{D42A27DB-BD31-4B8C-83A1-F6EECF244321}">
                  <p14:modId xmlns:p14="http://schemas.microsoft.com/office/powerpoint/2010/main" val="2977045902"/>
                </p:ext>
              </p:extLst>
            </p:nvPr>
          </p:nvGraphicFramePr>
          <p:xfrm>
            <a:off x="7165975" y="4343400"/>
            <a:ext cx="152400" cy="152400"/>
          </p:xfrm>
          <a:graphic>
            <a:graphicData uri="http://schemas.openxmlformats.org/presentationml/2006/ole">
              <mc:AlternateContent xmlns:mc="http://schemas.openxmlformats.org/markup-compatibility/2006">
                <mc:Choice xmlns:v="urn:schemas-microsoft-com:vml" Requires="v">
                  <p:oleObj name="Equation" r:id="rId4" imgW="114102" imgH="114102" progId="Equation.3">
                    <p:embed/>
                  </p:oleObj>
                </mc:Choice>
                <mc:Fallback>
                  <p:oleObj name="Equation" r:id="rId4" imgW="114102" imgH="11410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975" y="4343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 name="Line 16"/>
            <p:cNvSpPr>
              <a:spLocks noChangeShapeType="1"/>
            </p:cNvSpPr>
            <p:nvPr/>
          </p:nvSpPr>
          <p:spPr bwMode="auto">
            <a:xfrm>
              <a:off x="7239000" y="3733800"/>
              <a:ext cx="0" cy="2362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 name="Line 17"/>
            <p:cNvSpPr>
              <a:spLocks noChangeShapeType="1"/>
            </p:cNvSpPr>
            <p:nvPr/>
          </p:nvSpPr>
          <p:spPr bwMode="auto">
            <a:xfrm>
              <a:off x="6324600" y="5105400"/>
              <a:ext cx="1828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 name="Line 18"/>
            <p:cNvSpPr>
              <a:spLocks noChangeShapeType="1"/>
            </p:cNvSpPr>
            <p:nvPr/>
          </p:nvSpPr>
          <p:spPr bwMode="auto">
            <a:xfrm>
              <a:off x="7162800" y="4876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9"/>
            <p:cNvSpPr>
              <a:spLocks noChangeShapeType="1"/>
            </p:cNvSpPr>
            <p:nvPr/>
          </p:nvSpPr>
          <p:spPr bwMode="auto">
            <a:xfrm>
              <a:off x="7162800" y="472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20"/>
            <p:cNvSpPr>
              <a:spLocks noChangeShapeType="1"/>
            </p:cNvSpPr>
            <p:nvPr/>
          </p:nvSpPr>
          <p:spPr bwMode="auto">
            <a:xfrm>
              <a:off x="7162800" y="4572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21"/>
            <p:cNvSpPr>
              <a:spLocks noChangeShapeType="1"/>
            </p:cNvSpPr>
            <p:nvPr/>
          </p:nvSpPr>
          <p:spPr bwMode="auto">
            <a:xfrm>
              <a:off x="7162800" y="4419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22"/>
            <p:cNvSpPr>
              <a:spLocks noChangeShapeType="1"/>
            </p:cNvSpPr>
            <p:nvPr/>
          </p:nvSpPr>
          <p:spPr bwMode="auto">
            <a:xfrm>
              <a:off x="7162800" y="4267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23"/>
            <p:cNvSpPr>
              <a:spLocks noChangeShapeType="1"/>
            </p:cNvSpPr>
            <p:nvPr/>
          </p:nvSpPr>
          <p:spPr bwMode="auto">
            <a:xfrm>
              <a:off x="7162800" y="4114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24"/>
            <p:cNvSpPr>
              <a:spLocks noChangeShapeType="1"/>
            </p:cNvSpPr>
            <p:nvPr/>
          </p:nvSpPr>
          <p:spPr bwMode="auto">
            <a:xfrm>
              <a:off x="7162800" y="3962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25"/>
            <p:cNvSpPr>
              <a:spLocks noChangeShapeType="1"/>
            </p:cNvSpPr>
            <p:nvPr/>
          </p:nvSpPr>
          <p:spPr bwMode="auto">
            <a:xfrm>
              <a:off x="7162800" y="5257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26"/>
            <p:cNvSpPr>
              <a:spLocks noChangeShapeType="1"/>
            </p:cNvSpPr>
            <p:nvPr/>
          </p:nvSpPr>
          <p:spPr bwMode="auto">
            <a:xfrm>
              <a:off x="7162800" y="5410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27"/>
            <p:cNvSpPr>
              <a:spLocks noChangeShapeType="1"/>
            </p:cNvSpPr>
            <p:nvPr/>
          </p:nvSpPr>
          <p:spPr bwMode="auto">
            <a:xfrm>
              <a:off x="7162800" y="5562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28"/>
            <p:cNvSpPr>
              <a:spLocks noChangeShapeType="1"/>
            </p:cNvSpPr>
            <p:nvPr/>
          </p:nvSpPr>
          <p:spPr bwMode="auto">
            <a:xfrm>
              <a:off x="7162800" y="5715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29"/>
            <p:cNvSpPr>
              <a:spLocks noChangeShapeType="1"/>
            </p:cNvSpPr>
            <p:nvPr/>
          </p:nvSpPr>
          <p:spPr bwMode="auto">
            <a:xfrm>
              <a:off x="7162800" y="5867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 name="Line 30"/>
            <p:cNvSpPr>
              <a:spLocks noChangeShapeType="1"/>
            </p:cNvSpPr>
            <p:nvPr/>
          </p:nvSpPr>
          <p:spPr bwMode="auto">
            <a:xfrm flipH="1">
              <a:off x="7467600" y="5029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Line 31"/>
            <p:cNvSpPr>
              <a:spLocks noChangeShapeType="1"/>
            </p:cNvSpPr>
            <p:nvPr/>
          </p:nvSpPr>
          <p:spPr bwMode="auto">
            <a:xfrm flipH="1">
              <a:off x="7696200" y="5029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 name="Line 32"/>
            <p:cNvSpPr>
              <a:spLocks noChangeShapeType="1"/>
            </p:cNvSpPr>
            <p:nvPr/>
          </p:nvSpPr>
          <p:spPr bwMode="auto">
            <a:xfrm flipH="1">
              <a:off x="6781800" y="5029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Line 33"/>
            <p:cNvSpPr>
              <a:spLocks noChangeShapeType="1"/>
            </p:cNvSpPr>
            <p:nvPr/>
          </p:nvSpPr>
          <p:spPr bwMode="auto">
            <a:xfrm flipH="1">
              <a:off x="7010400" y="5029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Line 35"/>
            <p:cNvSpPr>
              <a:spLocks noChangeShapeType="1"/>
            </p:cNvSpPr>
            <p:nvPr/>
          </p:nvSpPr>
          <p:spPr bwMode="auto">
            <a:xfrm>
              <a:off x="6992938" y="3733800"/>
              <a:ext cx="838200" cy="236220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121" name="Object 7"/>
            <p:cNvGraphicFramePr>
              <a:graphicFrameLocks noChangeAspect="1"/>
            </p:cNvGraphicFramePr>
            <p:nvPr>
              <p:extLst>
                <p:ext uri="{D42A27DB-BD31-4B8C-83A1-F6EECF244321}">
                  <p14:modId xmlns:p14="http://schemas.microsoft.com/office/powerpoint/2010/main" val="4163303945"/>
                </p:ext>
              </p:extLst>
            </p:nvPr>
          </p:nvGraphicFramePr>
          <p:xfrm>
            <a:off x="7175500" y="5481638"/>
            <a:ext cx="152400" cy="152400"/>
          </p:xfrm>
          <a:graphic>
            <a:graphicData uri="http://schemas.openxmlformats.org/presentationml/2006/ole">
              <mc:AlternateContent xmlns:mc="http://schemas.openxmlformats.org/markup-compatibility/2006">
                <mc:Choice xmlns:v="urn:schemas-microsoft-com:vml" Requires="v">
                  <p:oleObj name="Equation" r:id="rId6" imgW="114102" imgH="114102" progId="Equation.3">
                    <p:embed/>
                  </p:oleObj>
                </mc:Choice>
                <mc:Fallback>
                  <p:oleObj name="Equation" r:id="rId6" imgW="114102" imgH="11410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500" y="548163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 name="Line 41"/>
            <p:cNvSpPr>
              <a:spLocks noChangeShapeType="1"/>
            </p:cNvSpPr>
            <p:nvPr/>
          </p:nvSpPr>
          <p:spPr bwMode="auto">
            <a:xfrm flipV="1">
              <a:off x="6946900" y="3810000"/>
              <a:ext cx="1143000" cy="2362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spTree>
    <p:extLst>
      <p:ext uri="{BB962C8B-B14F-4D97-AF65-F5344CB8AC3E}">
        <p14:creationId xmlns:p14="http://schemas.microsoft.com/office/powerpoint/2010/main" val="1212481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514350" indent="-514350">
              <a:buFont typeface="+mj-lt"/>
              <a:buAutoNum type="arabicPeriod" startAt="4"/>
            </a:pPr>
            <a:r>
              <a:rPr lang="en-US" sz="2800" b="1" dirty="0"/>
              <a:t>Check the solution in </a:t>
            </a:r>
            <a:r>
              <a:rPr lang="en-US" sz="2800" b="1" i="1" dirty="0"/>
              <a:t>both</a:t>
            </a:r>
            <a:r>
              <a:rPr lang="en-US" sz="2800" b="1" dirty="0"/>
              <a:t> equations.</a:t>
            </a:r>
          </a:p>
          <a:p>
            <a:pPr marL="514350" indent="-514350">
              <a:buFont typeface="+mj-lt"/>
              <a:buAutoNum type="arabicPeriod" startAt="4"/>
            </a:pPr>
            <a:endParaRPr lang="en-US" sz="2800" b="1" dirty="0"/>
          </a:p>
          <a:p>
            <a:pPr marL="514350" indent="-514350">
              <a:buFont typeface="+mj-lt"/>
              <a:buAutoNum type="arabicPeriod" startAt="4"/>
            </a:pPr>
            <a:endParaRPr lang="en-US" sz="2800" b="1" dirty="0"/>
          </a:p>
          <a:p>
            <a:pPr marL="514350" indent="-514350">
              <a:buFont typeface="+mj-lt"/>
              <a:buAutoNum type="arabicPeriod" startAt="4"/>
            </a:pPr>
            <a:endParaRPr lang="en-US" sz="2800" b="1" dirty="0"/>
          </a:p>
          <a:p>
            <a:endParaRPr lang="en-US" sz="2800" dirty="0"/>
          </a:p>
          <a:p>
            <a:r>
              <a:rPr lang="en-US" sz="2800" dirty="0"/>
              <a:t>		 true			     true</a:t>
            </a:r>
          </a:p>
          <a:p>
            <a:endParaRPr lang="en-US" sz="2800" dirty="0"/>
          </a:p>
          <a:p>
            <a:endParaRPr lang="en-US" sz="2800" dirty="0"/>
          </a:p>
          <a:p>
            <a:r>
              <a:rPr lang="en-US" sz="2800" dirty="0"/>
              <a:t>Because </a:t>
            </a:r>
            <a:r>
              <a:rPr lang="en-US" sz="2800" i="1" dirty="0"/>
              <a:t>both</a:t>
            </a:r>
            <a:r>
              <a:rPr lang="en-US" sz="2800" dirty="0"/>
              <a:t> equations are satisfied,        is the solution and            is the solution set.</a:t>
            </a:r>
          </a:p>
          <a:p>
            <a:endParaRPr lang="en-US" sz="2800" dirty="0"/>
          </a:p>
          <a:p>
            <a:pPr marL="514350" indent="-514350">
              <a:buFont typeface="+mj-lt"/>
              <a:buAutoNum type="arabicPeriod" startAt="2"/>
            </a:pPr>
            <a:endParaRPr lang="en-US" sz="2800" dirty="0"/>
          </a:p>
          <a:p>
            <a:pPr marL="514350" indent="-514350">
              <a:buFont typeface="+mj-lt"/>
              <a:buAutoNum type="arabicPeriod" startAt="2"/>
            </a:pPr>
            <a:endParaRPr lang="en-US" sz="2800" dirty="0"/>
          </a:p>
          <a:p>
            <a:pPr marL="514350" indent="-514350">
              <a:buFont typeface="+mj-lt"/>
              <a:buAutoNum type="arabicPeriod" startAt="2"/>
            </a:pPr>
            <a:endParaRPr lang="en-US" sz="2800" dirty="0"/>
          </a:p>
          <a:p>
            <a:endParaRPr lang="en-US" sz="2800" dirty="0"/>
          </a:p>
          <a:p>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3689044595"/>
              </p:ext>
            </p:extLst>
          </p:nvPr>
        </p:nvGraphicFramePr>
        <p:xfrm>
          <a:off x="654388" y="1917700"/>
          <a:ext cx="1587500" cy="381000"/>
        </p:xfrm>
        <a:graphic>
          <a:graphicData uri="http://schemas.openxmlformats.org/presentationml/2006/ole">
            <mc:AlternateContent xmlns:mc="http://schemas.openxmlformats.org/markup-compatibility/2006">
              <mc:Choice xmlns:v="urn:schemas-microsoft-com:vml" Requires="v">
                <p:oleObj name="Equation" r:id="rId2" imgW="1587240" imgH="380880" progId="Equation.DSMT4">
                  <p:embed/>
                </p:oleObj>
              </mc:Choice>
              <mc:Fallback>
                <p:oleObj name="Equation" r:id="rId2" imgW="1587240" imgH="380880" progId="Equation.DSMT4">
                  <p:embed/>
                  <p:pic>
                    <p:nvPicPr>
                      <p:cNvPr id="0" name="Object 1"/>
                      <p:cNvPicPr>
                        <a:picLocks noChangeAspect="1" noChangeArrowheads="1"/>
                      </p:cNvPicPr>
                      <p:nvPr/>
                    </p:nvPicPr>
                    <p:blipFill>
                      <a:blip r:embed="rId3"/>
                      <a:srcRect/>
                      <a:stretch>
                        <a:fillRect/>
                      </a:stretch>
                    </p:blipFill>
                    <p:spPr bwMode="auto">
                      <a:xfrm>
                        <a:off x="654388" y="1917700"/>
                        <a:ext cx="1587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105535320"/>
              </p:ext>
            </p:extLst>
          </p:nvPr>
        </p:nvGraphicFramePr>
        <p:xfrm>
          <a:off x="603250" y="2349500"/>
          <a:ext cx="1689100" cy="685800"/>
        </p:xfrm>
        <a:graphic>
          <a:graphicData uri="http://schemas.openxmlformats.org/presentationml/2006/ole">
            <mc:AlternateContent xmlns:mc="http://schemas.openxmlformats.org/markup-compatibility/2006">
              <mc:Choice xmlns:v="urn:schemas-microsoft-com:vml" Requires="v">
                <p:oleObj name="Equation" r:id="rId4" imgW="1688760" imgH="685800" progId="Equation.DSMT4">
                  <p:embed/>
                </p:oleObj>
              </mc:Choice>
              <mc:Fallback>
                <p:oleObj name="Equation" r:id="rId4" imgW="1688760" imgH="685800" progId="Equation.DSMT4">
                  <p:embed/>
                  <p:pic>
                    <p:nvPicPr>
                      <p:cNvPr id="0" name="Object 1"/>
                      <p:cNvPicPr>
                        <a:picLocks noChangeAspect="1" noChangeArrowheads="1"/>
                      </p:cNvPicPr>
                      <p:nvPr/>
                    </p:nvPicPr>
                    <p:blipFill>
                      <a:blip r:embed="rId5"/>
                      <a:srcRect/>
                      <a:stretch>
                        <a:fillRect/>
                      </a:stretch>
                    </p:blipFill>
                    <p:spPr bwMode="auto">
                      <a:xfrm>
                        <a:off x="603250" y="2349500"/>
                        <a:ext cx="1689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58482927"/>
              </p:ext>
            </p:extLst>
          </p:nvPr>
        </p:nvGraphicFramePr>
        <p:xfrm>
          <a:off x="1054100" y="3073400"/>
          <a:ext cx="1257300" cy="558800"/>
        </p:xfrm>
        <a:graphic>
          <a:graphicData uri="http://schemas.openxmlformats.org/presentationml/2006/ole">
            <mc:AlternateContent xmlns:mc="http://schemas.openxmlformats.org/markup-compatibility/2006">
              <mc:Choice xmlns:v="urn:schemas-microsoft-com:vml" Requires="v">
                <p:oleObj name="Equation" r:id="rId6" imgW="1257120" imgH="558720" progId="Equation.DSMT4">
                  <p:embed/>
                </p:oleObj>
              </mc:Choice>
              <mc:Fallback>
                <p:oleObj name="Equation" r:id="rId6" imgW="1257120" imgH="558720" progId="Equation.DSMT4">
                  <p:embed/>
                  <p:pic>
                    <p:nvPicPr>
                      <p:cNvPr id="0" name="Object 1"/>
                      <p:cNvPicPr>
                        <a:picLocks noChangeAspect="1" noChangeArrowheads="1"/>
                      </p:cNvPicPr>
                      <p:nvPr/>
                    </p:nvPicPr>
                    <p:blipFill>
                      <a:blip r:embed="rId7"/>
                      <a:srcRect/>
                      <a:stretch>
                        <a:fillRect/>
                      </a:stretch>
                    </p:blipFill>
                    <p:spPr bwMode="auto">
                      <a:xfrm>
                        <a:off x="1054100" y="3073400"/>
                        <a:ext cx="12573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57948570"/>
              </p:ext>
            </p:extLst>
          </p:nvPr>
        </p:nvGraphicFramePr>
        <p:xfrm>
          <a:off x="1556088" y="3810000"/>
          <a:ext cx="812800" cy="304800"/>
        </p:xfrm>
        <a:graphic>
          <a:graphicData uri="http://schemas.openxmlformats.org/presentationml/2006/ole">
            <mc:AlternateContent xmlns:mc="http://schemas.openxmlformats.org/markup-compatibility/2006">
              <mc:Choice xmlns:v="urn:schemas-microsoft-com:vml" Requires="v">
                <p:oleObj name="Equation" r:id="rId8" imgW="812520" imgH="304560" progId="Equation.DSMT4">
                  <p:embed/>
                </p:oleObj>
              </mc:Choice>
              <mc:Fallback>
                <p:oleObj name="Equation" r:id="rId8" imgW="812520" imgH="304560" progId="Equation.DSMT4">
                  <p:embed/>
                  <p:pic>
                    <p:nvPicPr>
                      <p:cNvPr id="0" name="Object 1"/>
                      <p:cNvPicPr>
                        <a:picLocks noChangeAspect="1" noChangeArrowheads="1"/>
                      </p:cNvPicPr>
                      <p:nvPr/>
                    </p:nvPicPr>
                    <p:blipFill>
                      <a:blip r:embed="rId9"/>
                      <a:srcRect/>
                      <a:stretch>
                        <a:fillRect/>
                      </a:stretch>
                    </p:blipFill>
                    <p:spPr bwMode="auto">
                      <a:xfrm>
                        <a:off x="1556088" y="3810000"/>
                        <a:ext cx="81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455776096"/>
              </p:ext>
            </p:extLst>
          </p:nvPr>
        </p:nvGraphicFramePr>
        <p:xfrm>
          <a:off x="3908763" y="1911350"/>
          <a:ext cx="1562100" cy="393700"/>
        </p:xfrm>
        <a:graphic>
          <a:graphicData uri="http://schemas.openxmlformats.org/presentationml/2006/ole">
            <mc:AlternateContent xmlns:mc="http://schemas.openxmlformats.org/markup-compatibility/2006">
              <mc:Choice xmlns:v="urn:schemas-microsoft-com:vml" Requires="v">
                <p:oleObj name="Equation" r:id="rId10" imgW="1562040" imgH="393480" progId="Equation.DSMT4">
                  <p:embed/>
                </p:oleObj>
              </mc:Choice>
              <mc:Fallback>
                <p:oleObj name="Equation" r:id="rId10" imgW="1562040" imgH="393480" progId="Equation.DSMT4">
                  <p:embed/>
                  <p:pic>
                    <p:nvPicPr>
                      <p:cNvPr id="0" name="Object 1"/>
                      <p:cNvPicPr>
                        <a:picLocks noChangeAspect="1" noChangeArrowheads="1"/>
                      </p:cNvPicPr>
                      <p:nvPr/>
                    </p:nvPicPr>
                    <p:blipFill>
                      <a:blip r:embed="rId11"/>
                      <a:srcRect/>
                      <a:stretch>
                        <a:fillRect/>
                      </a:stretch>
                    </p:blipFill>
                    <p:spPr bwMode="auto">
                      <a:xfrm>
                        <a:off x="3908763" y="1911350"/>
                        <a:ext cx="1562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323193540"/>
              </p:ext>
            </p:extLst>
          </p:nvPr>
        </p:nvGraphicFramePr>
        <p:xfrm>
          <a:off x="3857625" y="2349500"/>
          <a:ext cx="1663700" cy="685800"/>
        </p:xfrm>
        <a:graphic>
          <a:graphicData uri="http://schemas.openxmlformats.org/presentationml/2006/ole">
            <mc:AlternateContent xmlns:mc="http://schemas.openxmlformats.org/markup-compatibility/2006">
              <mc:Choice xmlns:v="urn:schemas-microsoft-com:vml" Requires="v">
                <p:oleObj name="Equation" r:id="rId12" imgW="1663560" imgH="685800" progId="Equation.DSMT4">
                  <p:embed/>
                </p:oleObj>
              </mc:Choice>
              <mc:Fallback>
                <p:oleObj name="Equation" r:id="rId12" imgW="1663560" imgH="685800" progId="Equation.DSMT4">
                  <p:embed/>
                  <p:pic>
                    <p:nvPicPr>
                      <p:cNvPr id="0" name="Object 2"/>
                      <p:cNvPicPr>
                        <a:picLocks noChangeAspect="1" noChangeArrowheads="1"/>
                      </p:cNvPicPr>
                      <p:nvPr/>
                    </p:nvPicPr>
                    <p:blipFill>
                      <a:blip r:embed="rId13"/>
                      <a:srcRect/>
                      <a:stretch>
                        <a:fillRect/>
                      </a:stretch>
                    </p:blipFill>
                    <p:spPr bwMode="auto">
                      <a:xfrm>
                        <a:off x="3857625" y="2349500"/>
                        <a:ext cx="166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683339649"/>
              </p:ext>
            </p:extLst>
          </p:nvPr>
        </p:nvGraphicFramePr>
        <p:xfrm>
          <a:off x="4308475" y="3073400"/>
          <a:ext cx="1231900" cy="558800"/>
        </p:xfrm>
        <a:graphic>
          <a:graphicData uri="http://schemas.openxmlformats.org/presentationml/2006/ole">
            <mc:AlternateContent xmlns:mc="http://schemas.openxmlformats.org/markup-compatibility/2006">
              <mc:Choice xmlns:v="urn:schemas-microsoft-com:vml" Requires="v">
                <p:oleObj name="Equation" r:id="rId14" imgW="1231560" imgH="558720" progId="Equation.DSMT4">
                  <p:embed/>
                </p:oleObj>
              </mc:Choice>
              <mc:Fallback>
                <p:oleObj name="Equation" r:id="rId14" imgW="1231560" imgH="558720" progId="Equation.DSMT4">
                  <p:embed/>
                  <p:pic>
                    <p:nvPicPr>
                      <p:cNvPr id="0" name="Object 5"/>
                      <p:cNvPicPr>
                        <a:picLocks noChangeAspect="1" noChangeArrowheads="1"/>
                      </p:cNvPicPr>
                      <p:nvPr/>
                    </p:nvPicPr>
                    <p:blipFill>
                      <a:blip r:embed="rId15"/>
                      <a:srcRect/>
                      <a:stretch>
                        <a:fillRect/>
                      </a:stretch>
                    </p:blipFill>
                    <p:spPr bwMode="auto">
                      <a:xfrm>
                        <a:off x="4308475" y="3073400"/>
                        <a:ext cx="12319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4286472576"/>
              </p:ext>
            </p:extLst>
          </p:nvPr>
        </p:nvGraphicFramePr>
        <p:xfrm>
          <a:off x="4810463" y="3797300"/>
          <a:ext cx="787400" cy="330200"/>
        </p:xfrm>
        <a:graphic>
          <a:graphicData uri="http://schemas.openxmlformats.org/presentationml/2006/ole">
            <mc:AlternateContent xmlns:mc="http://schemas.openxmlformats.org/markup-compatibility/2006">
              <mc:Choice xmlns:v="urn:schemas-microsoft-com:vml" Requires="v">
                <p:oleObj name="Equation" r:id="rId16" imgW="787320" imgH="330120" progId="Equation.DSMT4">
                  <p:embed/>
                </p:oleObj>
              </mc:Choice>
              <mc:Fallback>
                <p:oleObj name="Equation" r:id="rId16" imgW="787320" imgH="330120" progId="Equation.DSMT4">
                  <p:embed/>
                  <p:pic>
                    <p:nvPicPr>
                      <p:cNvPr id="0" name="Object 6"/>
                      <p:cNvPicPr>
                        <a:picLocks noChangeAspect="1" noChangeArrowheads="1"/>
                      </p:cNvPicPr>
                      <p:nvPr/>
                    </p:nvPicPr>
                    <p:blipFill>
                      <a:blip r:embed="rId17"/>
                      <a:srcRect/>
                      <a:stretch>
                        <a:fillRect/>
                      </a:stretch>
                    </p:blipFill>
                    <p:spPr bwMode="auto">
                      <a:xfrm>
                        <a:off x="4810463" y="3797300"/>
                        <a:ext cx="787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0" name="Group 39"/>
          <p:cNvGrpSpPr/>
          <p:nvPr/>
        </p:nvGrpSpPr>
        <p:grpSpPr>
          <a:xfrm>
            <a:off x="6629400" y="2362200"/>
            <a:ext cx="1828800" cy="2438400"/>
            <a:chOff x="6324600" y="3733800"/>
            <a:chExt cx="1828800" cy="2438400"/>
          </a:xfrm>
        </p:grpSpPr>
        <p:graphicFrame>
          <p:nvGraphicFramePr>
            <p:cNvPr id="41" name="Object 2"/>
            <p:cNvGraphicFramePr>
              <a:graphicFrameLocks noChangeAspect="1"/>
            </p:cNvGraphicFramePr>
            <p:nvPr>
              <p:extLst>
                <p:ext uri="{D42A27DB-BD31-4B8C-83A1-F6EECF244321}">
                  <p14:modId xmlns:p14="http://schemas.microsoft.com/office/powerpoint/2010/main" val="2193783850"/>
                </p:ext>
              </p:extLst>
            </p:nvPr>
          </p:nvGraphicFramePr>
          <p:xfrm>
            <a:off x="7165975" y="4343400"/>
            <a:ext cx="152400" cy="152400"/>
          </p:xfrm>
          <a:graphic>
            <a:graphicData uri="http://schemas.openxmlformats.org/presentationml/2006/ole">
              <mc:AlternateContent xmlns:mc="http://schemas.openxmlformats.org/markup-compatibility/2006">
                <mc:Choice xmlns:v="urn:schemas-microsoft-com:vml" Requires="v">
                  <p:oleObj name="Equation" r:id="rId18" imgW="114102" imgH="114102" progId="Equation.3">
                    <p:embed/>
                  </p:oleObj>
                </mc:Choice>
                <mc:Fallback>
                  <p:oleObj name="Equation" r:id="rId18" imgW="114102" imgH="114102"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65975" y="4343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2" name="Line 9"/>
            <p:cNvSpPr>
              <a:spLocks noChangeShapeType="1"/>
            </p:cNvSpPr>
            <p:nvPr/>
          </p:nvSpPr>
          <p:spPr bwMode="auto">
            <a:xfrm>
              <a:off x="7239000" y="3733800"/>
              <a:ext cx="0" cy="2362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10"/>
            <p:cNvSpPr>
              <a:spLocks noChangeShapeType="1"/>
            </p:cNvSpPr>
            <p:nvPr/>
          </p:nvSpPr>
          <p:spPr bwMode="auto">
            <a:xfrm>
              <a:off x="6324600" y="5105400"/>
              <a:ext cx="1828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11"/>
            <p:cNvSpPr>
              <a:spLocks noChangeShapeType="1"/>
            </p:cNvSpPr>
            <p:nvPr/>
          </p:nvSpPr>
          <p:spPr bwMode="auto">
            <a:xfrm>
              <a:off x="7162800" y="4876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2"/>
            <p:cNvSpPr>
              <a:spLocks noChangeShapeType="1"/>
            </p:cNvSpPr>
            <p:nvPr/>
          </p:nvSpPr>
          <p:spPr bwMode="auto">
            <a:xfrm>
              <a:off x="7162800" y="4724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3"/>
            <p:cNvSpPr>
              <a:spLocks noChangeShapeType="1"/>
            </p:cNvSpPr>
            <p:nvPr/>
          </p:nvSpPr>
          <p:spPr bwMode="auto">
            <a:xfrm>
              <a:off x="7162800" y="4572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4"/>
            <p:cNvSpPr>
              <a:spLocks noChangeShapeType="1"/>
            </p:cNvSpPr>
            <p:nvPr/>
          </p:nvSpPr>
          <p:spPr bwMode="auto">
            <a:xfrm>
              <a:off x="7162800" y="4419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15"/>
            <p:cNvSpPr>
              <a:spLocks noChangeShapeType="1"/>
            </p:cNvSpPr>
            <p:nvPr/>
          </p:nvSpPr>
          <p:spPr bwMode="auto">
            <a:xfrm>
              <a:off x="7162800" y="4267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16"/>
            <p:cNvSpPr>
              <a:spLocks noChangeShapeType="1"/>
            </p:cNvSpPr>
            <p:nvPr/>
          </p:nvSpPr>
          <p:spPr bwMode="auto">
            <a:xfrm>
              <a:off x="7162800" y="4114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7"/>
            <p:cNvSpPr>
              <a:spLocks noChangeShapeType="1"/>
            </p:cNvSpPr>
            <p:nvPr/>
          </p:nvSpPr>
          <p:spPr bwMode="auto">
            <a:xfrm>
              <a:off x="7162800" y="3962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8"/>
            <p:cNvSpPr>
              <a:spLocks noChangeShapeType="1"/>
            </p:cNvSpPr>
            <p:nvPr/>
          </p:nvSpPr>
          <p:spPr bwMode="auto">
            <a:xfrm>
              <a:off x="7162800" y="52578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9"/>
            <p:cNvSpPr>
              <a:spLocks noChangeShapeType="1"/>
            </p:cNvSpPr>
            <p:nvPr/>
          </p:nvSpPr>
          <p:spPr bwMode="auto">
            <a:xfrm>
              <a:off x="7162800" y="5410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20"/>
            <p:cNvSpPr>
              <a:spLocks noChangeShapeType="1"/>
            </p:cNvSpPr>
            <p:nvPr/>
          </p:nvSpPr>
          <p:spPr bwMode="auto">
            <a:xfrm>
              <a:off x="7162800" y="5562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21"/>
            <p:cNvSpPr>
              <a:spLocks noChangeShapeType="1"/>
            </p:cNvSpPr>
            <p:nvPr/>
          </p:nvSpPr>
          <p:spPr bwMode="auto">
            <a:xfrm>
              <a:off x="7162800" y="57150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22"/>
            <p:cNvSpPr>
              <a:spLocks noChangeShapeType="1"/>
            </p:cNvSpPr>
            <p:nvPr/>
          </p:nvSpPr>
          <p:spPr bwMode="auto">
            <a:xfrm>
              <a:off x="7162800" y="5867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23"/>
            <p:cNvSpPr>
              <a:spLocks noChangeShapeType="1"/>
            </p:cNvSpPr>
            <p:nvPr/>
          </p:nvSpPr>
          <p:spPr bwMode="auto">
            <a:xfrm flipH="1">
              <a:off x="7467600" y="5029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24"/>
            <p:cNvSpPr>
              <a:spLocks noChangeShapeType="1"/>
            </p:cNvSpPr>
            <p:nvPr/>
          </p:nvSpPr>
          <p:spPr bwMode="auto">
            <a:xfrm flipH="1">
              <a:off x="7696200" y="5029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25"/>
            <p:cNvSpPr>
              <a:spLocks noChangeShapeType="1"/>
            </p:cNvSpPr>
            <p:nvPr/>
          </p:nvSpPr>
          <p:spPr bwMode="auto">
            <a:xfrm flipH="1">
              <a:off x="6781800" y="5029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26"/>
            <p:cNvSpPr>
              <a:spLocks noChangeShapeType="1"/>
            </p:cNvSpPr>
            <p:nvPr/>
          </p:nvSpPr>
          <p:spPr bwMode="auto">
            <a:xfrm flipH="1">
              <a:off x="7010400" y="5029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27"/>
            <p:cNvSpPr>
              <a:spLocks noChangeShapeType="1"/>
            </p:cNvSpPr>
            <p:nvPr/>
          </p:nvSpPr>
          <p:spPr bwMode="auto">
            <a:xfrm>
              <a:off x="6992938" y="3733800"/>
              <a:ext cx="838200" cy="236220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aphicFrame>
          <p:nvGraphicFramePr>
            <p:cNvPr id="61" name="Object 6"/>
            <p:cNvGraphicFramePr>
              <a:graphicFrameLocks noChangeAspect="1"/>
            </p:cNvGraphicFramePr>
            <p:nvPr>
              <p:extLst>
                <p:ext uri="{D42A27DB-BD31-4B8C-83A1-F6EECF244321}">
                  <p14:modId xmlns:p14="http://schemas.microsoft.com/office/powerpoint/2010/main" val="1472857712"/>
                </p:ext>
              </p:extLst>
            </p:nvPr>
          </p:nvGraphicFramePr>
          <p:xfrm>
            <a:off x="7175500" y="5481638"/>
            <a:ext cx="152400" cy="152400"/>
          </p:xfrm>
          <a:graphic>
            <a:graphicData uri="http://schemas.openxmlformats.org/presentationml/2006/ole">
              <mc:AlternateContent xmlns:mc="http://schemas.openxmlformats.org/markup-compatibility/2006">
                <mc:Choice xmlns:v="urn:schemas-microsoft-com:vml" Requires="v">
                  <p:oleObj name="Equation" r:id="rId20" imgW="114102" imgH="114102" progId="Equation.3">
                    <p:embed/>
                  </p:oleObj>
                </mc:Choice>
                <mc:Fallback>
                  <p:oleObj name="Equation" r:id="rId20" imgW="114102" imgH="114102"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75500" y="5481638"/>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2" name="Line 30"/>
            <p:cNvSpPr>
              <a:spLocks noChangeShapeType="1"/>
            </p:cNvSpPr>
            <p:nvPr/>
          </p:nvSpPr>
          <p:spPr bwMode="auto">
            <a:xfrm flipV="1">
              <a:off x="6956425" y="3810000"/>
              <a:ext cx="1143000" cy="23622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aphicFrame>
        <p:nvGraphicFramePr>
          <p:cNvPr id="8" name="Object 7"/>
          <p:cNvGraphicFramePr>
            <a:graphicFrameLocks noChangeAspect="1"/>
          </p:cNvGraphicFramePr>
          <p:nvPr>
            <p:extLst>
              <p:ext uri="{D42A27DB-BD31-4B8C-83A1-F6EECF244321}">
                <p14:modId xmlns:p14="http://schemas.microsoft.com/office/powerpoint/2010/main" val="1549148382"/>
              </p:ext>
            </p:extLst>
          </p:nvPr>
        </p:nvGraphicFramePr>
        <p:xfrm>
          <a:off x="6621650" y="5289550"/>
          <a:ext cx="711200" cy="457200"/>
        </p:xfrm>
        <a:graphic>
          <a:graphicData uri="http://schemas.openxmlformats.org/presentationml/2006/ole">
            <mc:AlternateContent xmlns:mc="http://schemas.openxmlformats.org/markup-compatibility/2006">
              <mc:Choice xmlns:v="urn:schemas-microsoft-com:vml" Requires="v">
                <p:oleObj name="Equation" r:id="rId21" imgW="711000" imgH="457200" progId="Equation.DSMT4">
                  <p:embed/>
                </p:oleObj>
              </mc:Choice>
              <mc:Fallback>
                <p:oleObj name="Equation" r:id="rId21" imgW="711000" imgH="457200" progId="Equation.DSMT4">
                  <p:embed/>
                  <p:pic>
                    <p:nvPicPr>
                      <p:cNvPr id="0" name="Object 1"/>
                      <p:cNvPicPr>
                        <a:picLocks noChangeAspect="1" noChangeArrowheads="1"/>
                      </p:cNvPicPr>
                      <p:nvPr/>
                    </p:nvPicPr>
                    <p:blipFill>
                      <a:blip r:embed="rId22"/>
                      <a:srcRect/>
                      <a:stretch>
                        <a:fillRect/>
                      </a:stretch>
                    </p:blipFill>
                    <p:spPr bwMode="auto">
                      <a:xfrm>
                        <a:off x="6621650" y="528955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1074379640"/>
              </p:ext>
            </p:extLst>
          </p:nvPr>
        </p:nvGraphicFramePr>
        <p:xfrm>
          <a:off x="2654300" y="5715000"/>
          <a:ext cx="1003300" cy="520700"/>
        </p:xfrm>
        <a:graphic>
          <a:graphicData uri="http://schemas.openxmlformats.org/presentationml/2006/ole">
            <mc:AlternateContent xmlns:mc="http://schemas.openxmlformats.org/markup-compatibility/2006">
              <mc:Choice xmlns:v="urn:schemas-microsoft-com:vml" Requires="v">
                <p:oleObj name="Equation" r:id="rId23" imgW="1002960" imgH="520560" progId="Equation.DSMT4">
                  <p:embed/>
                </p:oleObj>
              </mc:Choice>
              <mc:Fallback>
                <p:oleObj name="Equation" r:id="rId23" imgW="1002960" imgH="520560" progId="Equation.DSMT4">
                  <p:embed/>
                  <p:pic>
                    <p:nvPicPr>
                      <p:cNvPr id="0" name=""/>
                      <p:cNvPicPr>
                        <a:picLocks noChangeAspect="1" noChangeArrowheads="1"/>
                      </p:cNvPicPr>
                      <p:nvPr/>
                    </p:nvPicPr>
                    <p:blipFill>
                      <a:blip r:embed="rId24"/>
                      <a:srcRect/>
                      <a:stretch>
                        <a:fillRect/>
                      </a:stretch>
                    </p:blipFill>
                    <p:spPr bwMode="auto">
                      <a:xfrm>
                        <a:off x="2654300" y="5715000"/>
                        <a:ext cx="1003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35332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2: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2.</a:t>
            </a:r>
            <a:r>
              <a:rPr lang="en-US" sz="2800" dirty="0"/>
              <a:t>	Solve by graphing:      </a:t>
            </a:r>
          </a:p>
          <a:p>
            <a:pPr>
              <a:spcBef>
                <a:spcPts val="0"/>
              </a:spcBef>
            </a:pPr>
            <a:r>
              <a:rPr lang="en-US" sz="2800" dirty="0"/>
              <a:t>     								Graph both equations.</a:t>
            </a:r>
          </a:p>
          <a:p>
            <a:endParaRPr lang="en-US" sz="2800" dirty="0"/>
          </a:p>
          <a:p>
            <a:endParaRPr lang="en-US" sz="2800" dirty="0"/>
          </a:p>
          <a:p>
            <a:endParaRPr lang="en-US" sz="2800" dirty="0"/>
          </a:p>
          <a:p>
            <a:endParaRPr lang="en-US" sz="2800" dirty="0"/>
          </a:p>
          <a:p>
            <a:endParaRPr lang="en-US" sz="2800" dirty="0"/>
          </a:p>
          <a:p>
            <a:r>
              <a:rPr lang="en-US" sz="2800" dirty="0"/>
              <a:t>      	The intersection is </a:t>
            </a:r>
            <a:br>
              <a:rPr lang="en-US" sz="2800" dirty="0"/>
            </a:br>
            <a:r>
              <a:rPr lang="en-US" sz="2800" dirty="0"/>
              <a:t>      	The solution set is </a:t>
            </a:r>
          </a:p>
          <a:p>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1230279354"/>
              </p:ext>
            </p:extLst>
          </p:nvPr>
        </p:nvGraphicFramePr>
        <p:xfrm>
          <a:off x="4572000" y="938150"/>
          <a:ext cx="2705100" cy="965200"/>
        </p:xfrm>
        <a:graphic>
          <a:graphicData uri="http://schemas.openxmlformats.org/presentationml/2006/ole">
            <mc:AlternateContent xmlns:mc="http://schemas.openxmlformats.org/markup-compatibility/2006">
              <mc:Choice xmlns:v="urn:schemas-microsoft-com:vml" Requires="v">
                <p:oleObj name="Equation" r:id="rId2" imgW="2705040" imgH="965160" progId="Equation.DSMT4">
                  <p:embed/>
                </p:oleObj>
              </mc:Choice>
              <mc:Fallback>
                <p:oleObj name="Equation" r:id="rId2" imgW="2705040" imgH="965160" progId="Equation.DSMT4">
                  <p:embed/>
                  <p:pic>
                    <p:nvPicPr>
                      <p:cNvPr id="0" name="Object 1"/>
                      <p:cNvPicPr>
                        <a:picLocks noChangeAspect="1" noChangeArrowheads="1"/>
                      </p:cNvPicPr>
                      <p:nvPr/>
                    </p:nvPicPr>
                    <p:blipFill>
                      <a:blip r:embed="rId3"/>
                      <a:srcRect/>
                      <a:stretch>
                        <a:fillRect/>
                      </a:stretch>
                    </p:blipFill>
                    <p:spPr bwMode="auto">
                      <a:xfrm>
                        <a:off x="4572000" y="938150"/>
                        <a:ext cx="27051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8853" name="Picture 5" descr="cp3-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438400"/>
            <a:ext cx="3733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2313564283"/>
              </p:ext>
            </p:extLst>
          </p:nvPr>
        </p:nvGraphicFramePr>
        <p:xfrm>
          <a:off x="4495800" y="5105400"/>
          <a:ext cx="825500" cy="457200"/>
        </p:xfrm>
        <a:graphic>
          <a:graphicData uri="http://schemas.openxmlformats.org/presentationml/2006/ole">
            <mc:AlternateContent xmlns:mc="http://schemas.openxmlformats.org/markup-compatibility/2006">
              <mc:Choice xmlns:v="urn:schemas-microsoft-com:vml" Requires="v">
                <p:oleObj name="Equation" r:id="rId5" imgW="825480" imgH="457200" progId="Equation.DSMT4">
                  <p:embed/>
                </p:oleObj>
              </mc:Choice>
              <mc:Fallback>
                <p:oleObj name="Equation" r:id="rId5" imgW="825480" imgH="457200" progId="Equation.DSMT4">
                  <p:embed/>
                  <p:pic>
                    <p:nvPicPr>
                      <p:cNvPr id="0" name="Object 3"/>
                      <p:cNvPicPr>
                        <a:picLocks noChangeAspect="1" noChangeArrowheads="1"/>
                      </p:cNvPicPr>
                      <p:nvPr/>
                    </p:nvPicPr>
                    <p:blipFill>
                      <a:blip r:embed="rId6"/>
                      <a:srcRect/>
                      <a:stretch>
                        <a:fillRect/>
                      </a:stretch>
                    </p:blipFill>
                    <p:spPr bwMode="auto">
                      <a:xfrm>
                        <a:off x="4495800" y="5105400"/>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26903913"/>
              </p:ext>
            </p:extLst>
          </p:nvPr>
        </p:nvGraphicFramePr>
        <p:xfrm>
          <a:off x="4533900" y="5562600"/>
          <a:ext cx="1104900" cy="482600"/>
        </p:xfrm>
        <a:graphic>
          <a:graphicData uri="http://schemas.openxmlformats.org/presentationml/2006/ole">
            <mc:AlternateContent xmlns:mc="http://schemas.openxmlformats.org/markup-compatibility/2006">
              <mc:Choice xmlns:v="urn:schemas-microsoft-com:vml" Requires="v">
                <p:oleObj name="Equation" r:id="rId7" imgW="1104840" imgH="482400" progId="Equation.DSMT4">
                  <p:embed/>
                </p:oleObj>
              </mc:Choice>
              <mc:Fallback>
                <p:oleObj name="Equation" r:id="rId7" imgW="1104840" imgH="482400" progId="Equation.DSMT4">
                  <p:embed/>
                  <p:pic>
                    <p:nvPicPr>
                      <p:cNvPr id="0" name="Object 4"/>
                      <p:cNvPicPr>
                        <a:picLocks noChangeAspect="1" noChangeArrowheads="1"/>
                      </p:cNvPicPr>
                      <p:nvPr/>
                    </p:nvPicPr>
                    <p:blipFill>
                      <a:blip r:embed="rId8"/>
                      <a:srcRect/>
                      <a:stretch>
                        <a:fillRect/>
                      </a:stretch>
                    </p:blipFill>
                    <p:spPr bwMode="auto">
                      <a:xfrm>
                        <a:off x="4533900" y="5562600"/>
                        <a:ext cx="11049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86058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3</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pPr algn="ctr"/>
            <a:r>
              <a:rPr lang="en-US" dirty="0"/>
              <a:t>Solve systems of linear equations by substitution.</a:t>
            </a:r>
          </a:p>
          <a:p>
            <a:pPr algn="ctr"/>
            <a:endParaRPr lang="en-US" dirty="0"/>
          </a:p>
        </p:txBody>
      </p:sp>
    </p:spTree>
    <p:extLst>
      <p:ext uri="{BB962C8B-B14F-4D97-AF65-F5344CB8AC3E}">
        <p14:creationId xmlns:p14="http://schemas.microsoft.com/office/powerpoint/2010/main" val="127912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3000" dirty="0"/>
          </a:p>
          <a:p>
            <a:endParaRPr lang="en-US" sz="3000" dirty="0"/>
          </a:p>
          <a:p>
            <a:endParaRPr lang="en-US" sz="3000" dirty="0"/>
          </a:p>
          <a:p>
            <a:endParaRPr lang="en-US" sz="3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dirty="0"/>
          </a:p>
        </p:txBody>
      </p:sp>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Substitution Method</a:t>
            </a:r>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291394754"/>
              </p:ext>
            </p:extLst>
          </p:nvPr>
        </p:nvGraphicFramePr>
        <p:xfrm>
          <a:off x="533400" y="1219200"/>
          <a:ext cx="8243888" cy="475488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A8"/>
                          </a:solidFill>
                          <a:effectLst/>
                          <a:latin typeface="Arial" pitchFamily="34" charset="0"/>
                          <a:cs typeface="Arial" pitchFamily="34" charset="0"/>
                        </a:rPr>
                        <a:t>Solving Linear Systems by Substitution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34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3200" b="0" i="0" u="none" strike="noStrike" cap="none" normalizeH="0" baseline="0" dirty="0">
                          <a:ln>
                            <a:noFill/>
                          </a:ln>
                          <a:solidFill>
                            <a:schemeClr val="tx1"/>
                          </a:solidFill>
                          <a:effectLst/>
                          <a:latin typeface="Arial" pitchFamily="34" charset="0"/>
                          <a:cs typeface="Arial" pitchFamily="34" charset="0"/>
                        </a:rPr>
                        <a:t>Solve either of the equations for one variable in terms of the other. (</a:t>
                      </a:r>
                      <a:r>
                        <a:rPr kumimoji="0" lang="en-US" sz="3200" b="0" i="1" u="none" strike="noStrike" cap="none" normalizeH="0" baseline="0" dirty="0">
                          <a:ln>
                            <a:noFill/>
                          </a:ln>
                          <a:solidFill>
                            <a:schemeClr val="tx1"/>
                          </a:solidFill>
                          <a:effectLst/>
                          <a:latin typeface="Arial" pitchFamily="34" charset="0"/>
                          <a:cs typeface="Arial" pitchFamily="34" charset="0"/>
                        </a:rPr>
                        <a:t>If one of the equations is already in this form, you can skip this </a:t>
                      </a:r>
                      <a:r>
                        <a:rPr kumimoji="0" lang="en-US" sz="3200" b="0" i="1" u="none" strike="noStrike" cap="none" normalizeH="0" baseline="0">
                          <a:ln>
                            <a:noFill/>
                          </a:ln>
                          <a:solidFill>
                            <a:schemeClr val="tx1"/>
                          </a:solidFill>
                          <a:effectLst/>
                          <a:latin typeface="Arial" pitchFamily="34" charset="0"/>
                          <a:cs typeface="Arial" pitchFamily="34" charset="0"/>
                        </a:rPr>
                        <a:t>step</a:t>
                      </a:r>
                      <a:r>
                        <a:rPr kumimoji="0" lang="en-US" sz="3200" b="0" i="0" u="none" strike="noStrike" cap="none" normalizeH="0" baseline="0">
                          <a:ln>
                            <a:noFill/>
                          </a:ln>
                          <a:solidFill>
                            <a:schemeClr val="tx1"/>
                          </a:solidFill>
                          <a:effectLst/>
                          <a:latin typeface="Arial" pitchFamily="34" charset="0"/>
                          <a:cs typeface="Arial" pitchFamily="34" charset="0"/>
                        </a:rPr>
                        <a:t>).</a:t>
                      </a: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513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3200" b="0" i="0" u="none" strike="noStrike" cap="none" normalizeH="0" baseline="0" dirty="0">
                          <a:ln>
                            <a:noFill/>
                          </a:ln>
                          <a:solidFill>
                            <a:schemeClr val="tx1"/>
                          </a:solidFill>
                          <a:effectLst/>
                          <a:latin typeface="Arial" pitchFamily="34" charset="0"/>
                          <a:cs typeface="Arial" pitchFamily="34" charset="0"/>
                        </a:rPr>
                        <a:t>Substitute the expression found in step 1 into the </a:t>
                      </a:r>
                      <a:r>
                        <a:rPr kumimoji="0" lang="en-US" sz="3200" b="0" i="1" u="none" strike="noStrike" cap="none" normalizeH="0" baseline="0" dirty="0">
                          <a:ln>
                            <a:noFill/>
                          </a:ln>
                          <a:solidFill>
                            <a:schemeClr val="tx1"/>
                          </a:solidFill>
                          <a:effectLst/>
                          <a:latin typeface="Arial" pitchFamily="34" charset="0"/>
                          <a:cs typeface="Arial" pitchFamily="34" charset="0"/>
                        </a:rPr>
                        <a:t>other equation</a:t>
                      </a:r>
                      <a:r>
                        <a:rPr kumimoji="0" lang="en-US" sz="3200" b="0" i="0" u="none" strike="noStrike" cap="none" normalizeH="0" baseline="0" dirty="0">
                          <a:ln>
                            <a:noFill/>
                          </a:ln>
                          <a:solidFill>
                            <a:schemeClr val="tx1"/>
                          </a:solidFill>
                          <a:effectLst/>
                          <a:latin typeface="Arial" pitchFamily="34" charset="0"/>
                          <a:cs typeface="Arial" pitchFamily="34" charset="0"/>
                        </a:rPr>
                        <a:t>. This will result in an equation in </a:t>
                      </a:r>
                      <a:r>
                        <a:rPr kumimoji="0" lang="en-US" sz="3200" b="0" i="1" u="none" strike="noStrike" cap="none" normalizeH="0" baseline="0" dirty="0">
                          <a:ln>
                            <a:noFill/>
                          </a:ln>
                          <a:solidFill>
                            <a:schemeClr val="tx1"/>
                          </a:solidFill>
                          <a:effectLst/>
                          <a:latin typeface="Arial" pitchFamily="34" charset="0"/>
                          <a:cs typeface="Arial" pitchFamily="34" charset="0"/>
                        </a:rPr>
                        <a:t>one variable</a:t>
                      </a:r>
                      <a:r>
                        <a:rPr kumimoji="0" lang="en-US" sz="3200" b="0" i="0" u="none" strike="noStrike" cap="none" normalizeH="0" baseline="0" dirty="0">
                          <a:ln>
                            <a:noFill/>
                          </a:ln>
                          <a:solidFill>
                            <a:schemeClr val="tx1"/>
                          </a:solidFill>
                          <a:effectLst/>
                          <a:latin typeface="Arial" pitchFamily="34" charset="0"/>
                          <a:cs typeface="Arial"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8768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pPr>
                      <a:r>
                        <a:rPr kumimoji="0" lang="en-US" sz="3200" b="0" i="0" u="none" strike="noStrike" cap="none" spc="-100" normalizeH="0" baseline="0" dirty="0">
                          <a:ln>
                            <a:noFill/>
                          </a:ln>
                          <a:solidFill>
                            <a:schemeClr val="tx1"/>
                          </a:solidFill>
                          <a:effectLst/>
                          <a:latin typeface="Arial" pitchFamily="34" charset="0"/>
                          <a:cs typeface="Arial" pitchFamily="34" charset="0"/>
                        </a:rPr>
                        <a:t>Solve the equation containing one variable.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73613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3000" dirty="0"/>
          </a:p>
          <a:p>
            <a:endParaRPr lang="en-US" sz="3000" dirty="0"/>
          </a:p>
          <a:p>
            <a:endParaRPr lang="en-US" sz="3000" dirty="0"/>
          </a:p>
          <a:p>
            <a:endParaRPr lang="en-US" sz="3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dirty="0"/>
          </a:p>
        </p:txBody>
      </p:sp>
      <p:sp>
        <p:nvSpPr>
          <p:cNvPr id="5" name="Title 4"/>
          <p:cNvSpPr>
            <a:spLocks noGrp="1"/>
          </p:cNvSpPr>
          <p:nvPr>
            <p:ph type="title" idx="4294967295"/>
          </p:nvPr>
        </p:nvSpPr>
        <p:spPr>
          <a:xfrm>
            <a:off x="0" y="155448"/>
            <a:ext cx="9144000" cy="762000"/>
          </a:xfrm>
          <a:prstGeom prst="rect">
            <a:avLst/>
          </a:prstGeom>
        </p:spPr>
        <p:txBody>
          <a:bodyPr wrap="none"/>
          <a:lstStyle/>
          <a:p>
            <a:r>
              <a:rPr lang="en-US" sz="3200" dirty="0">
                <a:latin typeface="Arial" pitchFamily="34" charset="0"/>
                <a:cs typeface="Arial" pitchFamily="34" charset="0"/>
              </a:rPr>
              <a:t>Substitution Method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1233303026"/>
              </p:ext>
            </p:extLst>
          </p:nvPr>
        </p:nvGraphicFramePr>
        <p:xfrm>
          <a:off x="542862" y="1220980"/>
          <a:ext cx="8243888" cy="368808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A8"/>
                          </a:solidFill>
                          <a:effectLst/>
                          <a:latin typeface="Arial" pitchFamily="34" charset="0"/>
                          <a:cs typeface="Arial" pitchFamily="34" charset="0"/>
                        </a:rPr>
                        <a:t>Solving Linear Systems by Substitution</a:t>
                      </a:r>
                      <a:endParaRPr kumimoji="0" lang="en-US" sz="3200" b="0" i="0" u="none" strike="noStrike" cap="none" normalizeH="0" baseline="0" dirty="0">
                        <a:ln>
                          <a:noFill/>
                        </a:ln>
                        <a:solidFill>
                          <a:srgbClr val="0000A8"/>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34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4"/>
                        <a:tabLst/>
                      </a:pPr>
                      <a:r>
                        <a:rPr kumimoji="0" lang="en-US" sz="3200" b="0" i="0" u="none" strike="noStrike" cap="none" normalizeH="0" baseline="0" dirty="0">
                          <a:ln>
                            <a:noFill/>
                          </a:ln>
                          <a:solidFill>
                            <a:schemeClr val="tx1"/>
                          </a:solidFill>
                          <a:effectLst/>
                          <a:latin typeface="Arial" pitchFamily="34" charset="0"/>
                          <a:cs typeface="Arial" pitchFamily="34" charset="0"/>
                        </a:rPr>
                        <a:t>Back-substitute the value found in step 3 into one of the original equations.  Simplify and find the value of the remaining 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513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5"/>
                        <a:tabLst/>
                      </a:pPr>
                      <a:r>
                        <a:rPr kumimoji="0" lang="en-US" sz="3200" b="0" i="0" u="none" strike="noStrike" cap="none" normalizeH="0" baseline="0" dirty="0">
                          <a:ln>
                            <a:noFill/>
                          </a:ln>
                          <a:solidFill>
                            <a:schemeClr val="tx1"/>
                          </a:solidFill>
                          <a:effectLst/>
                          <a:latin typeface="Arial" pitchFamily="34" charset="0"/>
                          <a:cs typeface="Arial" pitchFamily="34" charset="0"/>
                        </a:rPr>
                        <a:t>Check the </a:t>
                      </a:r>
                      <a:r>
                        <a:rPr kumimoji="0" lang="en-US" sz="3200" b="0" i="1" u="none" strike="noStrike" cap="none" normalizeH="0" baseline="0" dirty="0">
                          <a:ln>
                            <a:noFill/>
                          </a:ln>
                          <a:solidFill>
                            <a:schemeClr val="tx1"/>
                          </a:solidFill>
                          <a:effectLst/>
                          <a:latin typeface="Arial" pitchFamily="34" charset="0"/>
                          <a:cs typeface="Arial" pitchFamily="34" charset="0"/>
                        </a:rPr>
                        <a:t>proposed</a:t>
                      </a:r>
                      <a:r>
                        <a:rPr kumimoji="0" lang="en-US" sz="3200" b="0" i="0" u="none" strike="noStrike" cap="none" normalizeH="0" baseline="0" dirty="0">
                          <a:ln>
                            <a:noFill/>
                          </a:ln>
                          <a:solidFill>
                            <a:schemeClr val="tx1"/>
                          </a:solidFill>
                          <a:effectLst/>
                          <a:latin typeface="Arial" pitchFamily="34" charset="0"/>
                          <a:cs typeface="Arial" pitchFamily="34" charset="0"/>
                        </a:rPr>
                        <a:t> solution in </a:t>
                      </a:r>
                      <a:r>
                        <a:rPr kumimoji="0" lang="en-US" sz="3200" b="0" i="1" u="none" strike="noStrike" cap="none" normalizeH="0" baseline="0" dirty="0">
                          <a:ln>
                            <a:noFill/>
                          </a:ln>
                          <a:solidFill>
                            <a:schemeClr val="tx1"/>
                          </a:solidFill>
                          <a:effectLst/>
                          <a:latin typeface="Arial" pitchFamily="34" charset="0"/>
                          <a:cs typeface="Arial" pitchFamily="34" charset="0"/>
                        </a:rPr>
                        <a:t>both</a:t>
                      </a:r>
                      <a:r>
                        <a:rPr kumimoji="0" lang="en-US" sz="3200" b="0" i="0" u="none" strike="noStrike" cap="none" normalizeH="0" baseline="0" dirty="0">
                          <a:ln>
                            <a:noFill/>
                          </a:ln>
                          <a:solidFill>
                            <a:schemeClr val="tx1"/>
                          </a:solidFill>
                          <a:effectLst/>
                          <a:latin typeface="Arial" pitchFamily="34" charset="0"/>
                          <a:cs typeface="Arial" pitchFamily="34" charset="0"/>
                        </a:rPr>
                        <a:t> of the system’s given equations.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50739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p>
        </p:txBody>
      </p:sp>
      <p:sp>
        <p:nvSpPr>
          <p:cNvPr id="4" name="Text Placeholder 3"/>
          <p:cNvSpPr>
            <a:spLocks noGrp="1"/>
          </p:cNvSpPr>
          <p:nvPr>
            <p:ph type="body" sz="quarter" idx="10"/>
          </p:nvPr>
        </p:nvSpPr>
        <p:spPr/>
        <p:txBody>
          <a:bodyPr>
            <a:noAutofit/>
          </a:bodyPr>
          <a:lstStyle/>
          <a:p>
            <a:r>
              <a:rPr lang="en-US" sz="2800" dirty="0"/>
              <a:t>Solve by the substitution method:</a:t>
            </a:r>
          </a:p>
          <a:p>
            <a:endParaRPr lang="en-US" sz="2800" dirty="0">
              <a:latin typeface="Times New Roman" pitchFamily="18" charset="0"/>
            </a:endParaRPr>
          </a:p>
          <a:p>
            <a:endParaRPr lang="en-US" sz="2800" dirty="0">
              <a:latin typeface="Times New Roman" pitchFamily="18" charset="0"/>
            </a:endParaRPr>
          </a:p>
          <a:p>
            <a:pPr marL="514350" indent="-514350">
              <a:buFont typeface="+mj-lt"/>
              <a:buAutoNum type="arabicPeriod"/>
            </a:pPr>
            <a:r>
              <a:rPr lang="en-US" sz="2800" b="1" dirty="0"/>
              <a:t>Solve either of the equations for one variable in terms of the other.</a:t>
            </a:r>
            <a:r>
              <a:rPr lang="en-US" sz="2800" dirty="0"/>
              <a:t> We will isolate the variable </a:t>
            </a:r>
            <a:r>
              <a:rPr lang="en-US" sz="2800" i="1" dirty="0"/>
              <a:t>y</a:t>
            </a:r>
            <a:r>
              <a:rPr lang="en-US" sz="2800" dirty="0"/>
              <a:t> from the first equation.</a:t>
            </a:r>
          </a:p>
          <a:p>
            <a:pPr marL="514350" indent="-514350">
              <a:buFont typeface="+mj-lt"/>
              <a:buAutoNum type="arabicPeriod"/>
            </a:pPr>
            <a:endParaRPr lang="en-US" sz="2800" dirty="0"/>
          </a:p>
          <a:p>
            <a:r>
              <a:rPr lang="en-US" sz="2800" dirty="0"/>
              <a:t>				Solve for </a:t>
            </a:r>
            <a:r>
              <a:rPr lang="en-US" sz="2800" i="1" dirty="0"/>
              <a:t>y</a:t>
            </a:r>
            <a:r>
              <a:rPr lang="en-US" sz="2800" dirty="0"/>
              <a:t> by 						subtracting      from 					both sides</a:t>
            </a:r>
          </a:p>
          <a:p>
            <a:endParaRPr lang="en-US" sz="2800" dirty="0"/>
          </a:p>
          <a:p>
            <a:endParaRPr lang="en-US" sz="2800" dirty="0">
              <a:latin typeface="Times New Roman" pitchFamily="18" charset="0"/>
            </a:endParaRPr>
          </a:p>
          <a:p>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3018977407"/>
              </p:ext>
            </p:extLst>
          </p:nvPr>
        </p:nvGraphicFramePr>
        <p:xfrm>
          <a:off x="3200400" y="1676400"/>
          <a:ext cx="1778000" cy="1016000"/>
        </p:xfrm>
        <a:graphic>
          <a:graphicData uri="http://schemas.openxmlformats.org/presentationml/2006/ole">
            <mc:AlternateContent xmlns:mc="http://schemas.openxmlformats.org/markup-compatibility/2006">
              <mc:Choice xmlns:v="urn:schemas-microsoft-com:vml" Requires="v">
                <p:oleObj name="Equation" r:id="rId2" imgW="1777680" imgH="1015920" progId="Equation.DSMT4">
                  <p:embed/>
                </p:oleObj>
              </mc:Choice>
              <mc:Fallback>
                <p:oleObj name="Equation" r:id="rId2" imgW="1777680" imgH="1015920" progId="Equation.DSMT4">
                  <p:embed/>
                  <p:pic>
                    <p:nvPicPr>
                      <p:cNvPr id="0" name="Object 3"/>
                      <p:cNvPicPr>
                        <a:picLocks noChangeAspect="1" noChangeArrowheads="1"/>
                      </p:cNvPicPr>
                      <p:nvPr/>
                    </p:nvPicPr>
                    <p:blipFill>
                      <a:blip r:embed="rId3"/>
                      <a:srcRect/>
                      <a:stretch>
                        <a:fillRect/>
                      </a:stretch>
                    </p:blipFill>
                    <p:spPr bwMode="auto">
                      <a:xfrm>
                        <a:off x="3200400" y="1676400"/>
                        <a:ext cx="177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43732154"/>
              </p:ext>
            </p:extLst>
          </p:nvPr>
        </p:nvGraphicFramePr>
        <p:xfrm>
          <a:off x="1162050" y="4191000"/>
          <a:ext cx="1587500" cy="381000"/>
        </p:xfrm>
        <a:graphic>
          <a:graphicData uri="http://schemas.openxmlformats.org/presentationml/2006/ole">
            <mc:AlternateContent xmlns:mc="http://schemas.openxmlformats.org/markup-compatibility/2006">
              <mc:Choice xmlns:v="urn:schemas-microsoft-com:vml" Requires="v">
                <p:oleObj name="Equation" r:id="rId4" imgW="1587240" imgH="380880" progId="Equation.DSMT4">
                  <p:embed/>
                </p:oleObj>
              </mc:Choice>
              <mc:Fallback>
                <p:oleObj name="Equation" r:id="rId4" imgW="1587240" imgH="380880" progId="Equation.DSMT4">
                  <p:embed/>
                  <p:pic>
                    <p:nvPicPr>
                      <p:cNvPr id="0" name="Object 2"/>
                      <p:cNvPicPr>
                        <a:picLocks noChangeAspect="1" noChangeArrowheads="1"/>
                      </p:cNvPicPr>
                      <p:nvPr/>
                    </p:nvPicPr>
                    <p:blipFill>
                      <a:blip r:embed="rId5"/>
                      <a:srcRect/>
                      <a:stretch>
                        <a:fillRect/>
                      </a:stretch>
                    </p:blipFill>
                    <p:spPr bwMode="auto">
                      <a:xfrm>
                        <a:off x="1162050" y="4191000"/>
                        <a:ext cx="1587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4294371"/>
              </p:ext>
            </p:extLst>
          </p:nvPr>
        </p:nvGraphicFramePr>
        <p:xfrm>
          <a:off x="1912352" y="4648200"/>
          <a:ext cx="1790700" cy="381000"/>
        </p:xfrm>
        <a:graphic>
          <a:graphicData uri="http://schemas.openxmlformats.org/presentationml/2006/ole">
            <mc:AlternateContent xmlns:mc="http://schemas.openxmlformats.org/markup-compatibility/2006">
              <mc:Choice xmlns:v="urn:schemas-microsoft-com:vml" Requires="v">
                <p:oleObj name="Equation" r:id="rId6" imgW="1790640" imgH="380880" progId="Equation.DSMT4">
                  <p:embed/>
                </p:oleObj>
              </mc:Choice>
              <mc:Fallback>
                <p:oleObj name="Equation" r:id="rId6" imgW="1790640" imgH="380880" progId="Equation.DSMT4">
                  <p:embed/>
                  <p:pic>
                    <p:nvPicPr>
                      <p:cNvPr id="0" name="Object 5"/>
                      <p:cNvPicPr>
                        <a:picLocks noChangeAspect="1" noChangeArrowheads="1"/>
                      </p:cNvPicPr>
                      <p:nvPr/>
                    </p:nvPicPr>
                    <p:blipFill>
                      <a:blip r:embed="rId7"/>
                      <a:srcRect/>
                      <a:stretch>
                        <a:fillRect/>
                      </a:stretch>
                    </p:blipFill>
                    <p:spPr bwMode="auto">
                      <a:xfrm>
                        <a:off x="1912352" y="4648200"/>
                        <a:ext cx="17907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522896023"/>
              </p:ext>
            </p:extLst>
          </p:nvPr>
        </p:nvGraphicFramePr>
        <p:xfrm>
          <a:off x="6110514" y="5138058"/>
          <a:ext cx="457200" cy="304800"/>
        </p:xfrm>
        <a:graphic>
          <a:graphicData uri="http://schemas.openxmlformats.org/presentationml/2006/ole">
            <mc:AlternateContent xmlns:mc="http://schemas.openxmlformats.org/markup-compatibility/2006">
              <mc:Choice xmlns:v="urn:schemas-microsoft-com:vml" Requires="v">
                <p:oleObj name="Equation" r:id="rId8" imgW="457200" imgH="304560" progId="Equation.DSMT4">
                  <p:embed/>
                </p:oleObj>
              </mc:Choice>
              <mc:Fallback>
                <p:oleObj name="Equation" r:id="rId8" imgW="457200" imgH="304560" progId="Equation.DSMT4">
                  <p:embed/>
                  <p:pic>
                    <p:nvPicPr>
                      <p:cNvPr id="0" name="Object 6"/>
                      <p:cNvPicPr>
                        <a:picLocks noChangeAspect="1" noChangeArrowheads="1"/>
                      </p:cNvPicPr>
                      <p:nvPr/>
                    </p:nvPicPr>
                    <p:blipFill>
                      <a:blip r:embed="rId9"/>
                      <a:srcRect/>
                      <a:stretch>
                        <a:fillRect/>
                      </a:stretch>
                    </p:blipFill>
                    <p:spPr bwMode="auto">
                      <a:xfrm>
                        <a:off x="6110514" y="5138058"/>
                        <a:ext cx="45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50591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r>
              <a:rPr lang="en-US" sz="3200" dirty="0">
                <a:latin typeface="Arial" pitchFamily="34" charset="0"/>
                <a:cs typeface="Arial" pitchFamily="34" charset="0"/>
              </a:rPr>
              <a:t>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514350" indent="-514350">
              <a:spcBef>
                <a:spcPct val="50000"/>
              </a:spcBef>
              <a:buFont typeface="+mj-lt"/>
              <a:buAutoNum type="arabicPeriod" startAt="2"/>
            </a:pPr>
            <a:r>
              <a:rPr lang="en-US" sz="2800" b="1" dirty="0"/>
              <a:t>Substitute the expression from step1 into the other equation.              is the ‘expression from step 1’ and ‘the other expression’ is     		  Therefore:</a:t>
            </a:r>
          </a:p>
          <a:p>
            <a:pPr>
              <a:spcBef>
                <a:spcPct val="50000"/>
              </a:spcBef>
            </a:pPr>
            <a:endParaRPr lang="en-US" sz="2800" dirty="0"/>
          </a:p>
          <a:p>
            <a:r>
              <a:rPr lang="en-US" sz="2800" dirty="0">
                <a:latin typeface="Times New Roman" pitchFamily="18" charset="0"/>
              </a:rPr>
              <a:t>				  </a:t>
            </a:r>
          </a:p>
          <a:p>
            <a:pPr>
              <a:spcBef>
                <a:spcPts val="800"/>
              </a:spcBef>
              <a:spcAft>
                <a:spcPts val="600"/>
              </a:spcAft>
            </a:pPr>
            <a:r>
              <a:rPr lang="en-US" sz="2800" dirty="0">
                <a:latin typeface="Times New Roman" pitchFamily="18" charset="0"/>
              </a:rPr>
              <a:t>				</a:t>
            </a:r>
            <a:r>
              <a:rPr lang="en-US" sz="2800" dirty="0"/>
              <a:t>Replace </a:t>
            </a:r>
            <a:r>
              <a:rPr lang="en-US" sz="2800" i="1" dirty="0"/>
              <a:t>y</a:t>
            </a:r>
            <a:r>
              <a:rPr lang="en-US" sz="2800" dirty="0"/>
              <a:t> with </a:t>
            </a:r>
          </a:p>
          <a:p>
            <a:endParaRPr lang="en-US" sz="2800" dirty="0">
              <a:latin typeface="Times New Roman" pitchFamily="18" charset="0"/>
            </a:endParaRPr>
          </a:p>
          <a:p>
            <a:endParaRPr lang="en-US" sz="2800" dirty="0"/>
          </a:p>
          <a:p>
            <a:endParaRPr lang="en-US" sz="2800" dirty="0"/>
          </a:p>
          <a:p>
            <a:endParaRPr lang="en-US" sz="2800" dirty="0">
              <a:latin typeface="Times New Roman" pitchFamily="18" charset="0"/>
            </a:endParaRPr>
          </a:p>
          <a:p>
            <a:endParaRPr lang="en-US" sz="2800" dirty="0"/>
          </a:p>
        </p:txBody>
      </p:sp>
      <p:graphicFrame>
        <p:nvGraphicFramePr>
          <p:cNvPr id="7" name="Object 6"/>
          <p:cNvGraphicFramePr>
            <a:graphicFrameLocks noChangeAspect="1"/>
          </p:cNvGraphicFramePr>
          <p:nvPr>
            <p:extLst>
              <p:ext uri="{D42A27DB-BD31-4B8C-83A1-F6EECF244321}">
                <p14:modId xmlns:p14="http://schemas.microsoft.com/office/powerpoint/2010/main" val="55150321"/>
              </p:ext>
            </p:extLst>
          </p:nvPr>
        </p:nvGraphicFramePr>
        <p:xfrm>
          <a:off x="4428363" y="1690750"/>
          <a:ext cx="1257300" cy="304800"/>
        </p:xfrm>
        <a:graphic>
          <a:graphicData uri="http://schemas.openxmlformats.org/presentationml/2006/ole">
            <mc:AlternateContent xmlns:mc="http://schemas.openxmlformats.org/markup-compatibility/2006">
              <mc:Choice xmlns:v="urn:schemas-microsoft-com:vml" Requires="v">
                <p:oleObj name="Equation" r:id="rId2" imgW="1257120" imgH="304560" progId="Equation.DSMT4">
                  <p:embed/>
                </p:oleObj>
              </mc:Choice>
              <mc:Fallback>
                <p:oleObj name="Equation" r:id="rId2" imgW="1257120" imgH="304560" progId="Equation.DSMT4">
                  <p:embed/>
                  <p:pic>
                    <p:nvPicPr>
                      <p:cNvPr id="0" name=""/>
                      <p:cNvPicPr>
                        <a:picLocks noChangeAspect="1" noChangeArrowheads="1"/>
                      </p:cNvPicPr>
                      <p:nvPr/>
                    </p:nvPicPr>
                    <p:blipFill>
                      <a:blip r:embed="rId3"/>
                      <a:srcRect/>
                      <a:stretch>
                        <a:fillRect/>
                      </a:stretch>
                    </p:blipFill>
                    <p:spPr bwMode="auto">
                      <a:xfrm>
                        <a:off x="4428363" y="1690750"/>
                        <a:ext cx="1257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694394782"/>
              </p:ext>
            </p:extLst>
          </p:nvPr>
        </p:nvGraphicFramePr>
        <p:xfrm>
          <a:off x="3574475" y="2543175"/>
          <a:ext cx="1739900" cy="406400"/>
        </p:xfrm>
        <a:graphic>
          <a:graphicData uri="http://schemas.openxmlformats.org/presentationml/2006/ole">
            <mc:AlternateContent xmlns:mc="http://schemas.openxmlformats.org/markup-compatibility/2006">
              <mc:Choice xmlns:v="urn:schemas-microsoft-com:vml" Requires="v">
                <p:oleObj name="Equation" r:id="rId4" imgW="1739880" imgH="406080" progId="Equation.DSMT4">
                  <p:embed/>
                </p:oleObj>
              </mc:Choice>
              <mc:Fallback>
                <p:oleObj name="Equation" r:id="rId4" imgW="1739880" imgH="406080" progId="Equation.DSMT4">
                  <p:embed/>
                  <p:pic>
                    <p:nvPicPr>
                      <p:cNvPr id="0" name="Object 6"/>
                      <p:cNvPicPr>
                        <a:picLocks noChangeAspect="1" noChangeArrowheads="1"/>
                      </p:cNvPicPr>
                      <p:nvPr/>
                    </p:nvPicPr>
                    <p:blipFill>
                      <a:blip r:embed="rId5"/>
                      <a:srcRect/>
                      <a:stretch>
                        <a:fillRect/>
                      </a:stretch>
                    </p:blipFill>
                    <p:spPr bwMode="auto">
                      <a:xfrm>
                        <a:off x="3574475" y="2543175"/>
                        <a:ext cx="1739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740191221"/>
              </p:ext>
            </p:extLst>
          </p:nvPr>
        </p:nvGraphicFramePr>
        <p:xfrm>
          <a:off x="6661798" y="4214750"/>
          <a:ext cx="1193800" cy="304800"/>
        </p:xfrm>
        <a:graphic>
          <a:graphicData uri="http://schemas.openxmlformats.org/presentationml/2006/ole">
            <mc:AlternateContent xmlns:mc="http://schemas.openxmlformats.org/markup-compatibility/2006">
              <mc:Choice xmlns:v="urn:schemas-microsoft-com:vml" Requires="v">
                <p:oleObj name="Equation" r:id="rId6" imgW="1193760" imgH="304560" progId="Equation.DSMT4">
                  <p:embed/>
                </p:oleObj>
              </mc:Choice>
              <mc:Fallback>
                <p:oleObj name="Equation" r:id="rId6" imgW="1193760" imgH="304560" progId="Equation.DSMT4">
                  <p:embed/>
                  <p:pic>
                    <p:nvPicPr>
                      <p:cNvPr id="0" name="Object 6"/>
                      <p:cNvPicPr>
                        <a:picLocks noChangeAspect="1" noChangeArrowheads="1"/>
                      </p:cNvPicPr>
                      <p:nvPr/>
                    </p:nvPicPr>
                    <p:blipFill>
                      <a:blip r:embed="rId7"/>
                      <a:srcRect/>
                      <a:stretch>
                        <a:fillRect/>
                      </a:stretch>
                    </p:blipFill>
                    <p:spPr bwMode="auto">
                      <a:xfrm>
                        <a:off x="6661798" y="4214750"/>
                        <a:ext cx="119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 name="Group 11"/>
          <p:cNvGrpSpPr/>
          <p:nvPr/>
        </p:nvGrpSpPr>
        <p:grpSpPr>
          <a:xfrm>
            <a:off x="1095606" y="3429000"/>
            <a:ext cx="2768600" cy="1236025"/>
            <a:chOff x="715606" y="2802575"/>
            <a:chExt cx="2768600" cy="1236025"/>
          </a:xfrm>
        </p:grpSpPr>
        <p:graphicFrame>
          <p:nvGraphicFramePr>
            <p:cNvPr id="9" name="Object 8"/>
            <p:cNvGraphicFramePr>
              <a:graphicFrameLocks noChangeAspect="1"/>
            </p:cNvGraphicFramePr>
            <p:nvPr>
              <p:extLst>
                <p:ext uri="{D42A27DB-BD31-4B8C-83A1-F6EECF244321}">
                  <p14:modId xmlns:p14="http://schemas.microsoft.com/office/powerpoint/2010/main" val="775090942"/>
                </p:ext>
              </p:extLst>
            </p:nvPr>
          </p:nvGraphicFramePr>
          <p:xfrm>
            <a:off x="1906650" y="2802575"/>
            <a:ext cx="1562100" cy="393700"/>
          </p:xfrm>
          <a:graphic>
            <a:graphicData uri="http://schemas.openxmlformats.org/presentationml/2006/ole">
              <mc:AlternateContent xmlns:mc="http://schemas.openxmlformats.org/markup-compatibility/2006">
                <mc:Choice xmlns:v="urn:schemas-microsoft-com:vml" Requires="v">
                  <p:oleObj name="Equation" r:id="rId8" imgW="1562040" imgH="393480" progId="Equation.DSMT4">
                    <p:embed/>
                  </p:oleObj>
                </mc:Choice>
                <mc:Fallback>
                  <p:oleObj name="Equation" r:id="rId8" imgW="1562040" imgH="393480" progId="Equation.DSMT4">
                    <p:embed/>
                    <p:pic>
                      <p:nvPicPr>
                        <p:cNvPr id="0" name="Object 1"/>
                        <p:cNvPicPr>
                          <a:picLocks noChangeAspect="1" noChangeArrowheads="1"/>
                        </p:cNvPicPr>
                        <p:nvPr/>
                      </p:nvPicPr>
                      <p:blipFill>
                        <a:blip r:embed="rId9"/>
                        <a:srcRect/>
                        <a:stretch>
                          <a:fillRect/>
                        </a:stretch>
                      </p:blipFill>
                      <p:spPr bwMode="auto">
                        <a:xfrm>
                          <a:off x="1906650" y="2802575"/>
                          <a:ext cx="1562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625694945"/>
                </p:ext>
              </p:extLst>
            </p:nvPr>
          </p:nvGraphicFramePr>
          <p:xfrm>
            <a:off x="715606" y="3530600"/>
            <a:ext cx="2768600" cy="508000"/>
          </p:xfrm>
          <a:graphic>
            <a:graphicData uri="http://schemas.openxmlformats.org/presentationml/2006/ole">
              <mc:AlternateContent xmlns:mc="http://schemas.openxmlformats.org/markup-compatibility/2006">
                <mc:Choice xmlns:v="urn:schemas-microsoft-com:vml" Requires="v">
                  <p:oleObj name="Equation" r:id="rId10" imgW="2768400" imgH="507960" progId="Equation.DSMT4">
                    <p:embed/>
                  </p:oleObj>
                </mc:Choice>
                <mc:Fallback>
                  <p:oleObj name="Equation" r:id="rId10" imgW="2768400" imgH="507960" progId="Equation.DSMT4">
                    <p:embed/>
                    <p:pic>
                      <p:nvPicPr>
                        <p:cNvPr id="0" name="Object 8"/>
                        <p:cNvPicPr>
                          <a:picLocks noChangeAspect="1" noChangeArrowheads="1"/>
                        </p:cNvPicPr>
                        <p:nvPr/>
                      </p:nvPicPr>
                      <p:blipFill>
                        <a:blip r:embed="rId11"/>
                        <a:srcRect/>
                        <a:stretch>
                          <a:fillRect/>
                        </a:stretch>
                      </p:blipFill>
                      <p:spPr bwMode="auto">
                        <a:xfrm>
                          <a:off x="715606" y="3530600"/>
                          <a:ext cx="2768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8004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1</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Determine whether an ordered pair is a solution of a system of linear equations.</a:t>
            </a:r>
          </a:p>
        </p:txBody>
      </p:sp>
    </p:spTree>
    <p:extLst>
      <p:ext uri="{BB962C8B-B14F-4D97-AF65-F5344CB8AC3E}">
        <p14:creationId xmlns:p14="http://schemas.microsoft.com/office/powerpoint/2010/main" val="4085431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r>
              <a:rPr lang="en-US" sz="3200" dirty="0">
                <a:latin typeface="Arial" pitchFamily="34" charset="0"/>
                <a:cs typeface="Arial" pitchFamily="34" charset="0"/>
              </a:rPr>
              <a:t>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514350" indent="-514350">
              <a:spcBef>
                <a:spcPct val="50000"/>
              </a:spcBef>
              <a:buFont typeface="+mj-lt"/>
              <a:buAutoNum type="arabicPeriod" startAt="3"/>
            </a:pPr>
            <a:r>
              <a:rPr lang="en-US" sz="2800" b="1" dirty="0"/>
              <a:t>Solve the resulting equation containing one variable.</a:t>
            </a:r>
          </a:p>
          <a:p>
            <a:pPr>
              <a:spcBef>
                <a:spcPct val="50000"/>
              </a:spcBef>
            </a:pPr>
            <a:r>
              <a:rPr lang="en-US" sz="2800" b="1" dirty="0"/>
              <a:t>					</a:t>
            </a:r>
            <a:r>
              <a:rPr lang="en-US" sz="2800" dirty="0"/>
              <a:t>Distribute</a:t>
            </a:r>
          </a:p>
          <a:p>
            <a:pPr>
              <a:spcBef>
                <a:spcPct val="50000"/>
              </a:spcBef>
            </a:pPr>
            <a:r>
              <a:rPr lang="en-US" sz="2800" dirty="0">
                <a:latin typeface="Times New Roman" pitchFamily="18" charset="0"/>
              </a:rPr>
              <a:t>					</a:t>
            </a:r>
            <a:r>
              <a:rPr lang="en-US" sz="2800" dirty="0"/>
              <a:t>Add like terms</a:t>
            </a:r>
            <a:endParaRPr lang="en-US" sz="2800" dirty="0">
              <a:latin typeface="Times New Roman" pitchFamily="18" charset="0"/>
            </a:endParaRPr>
          </a:p>
          <a:p>
            <a:pPr>
              <a:spcBef>
                <a:spcPct val="50000"/>
              </a:spcBef>
            </a:pPr>
            <a:r>
              <a:rPr lang="en-US" sz="2800" dirty="0">
                <a:latin typeface="Times New Roman" pitchFamily="18" charset="0"/>
              </a:rPr>
              <a:t>		  			</a:t>
            </a:r>
            <a:r>
              <a:rPr lang="en-US" sz="2800" dirty="0"/>
              <a:t>Add 4 to both sides</a:t>
            </a:r>
          </a:p>
          <a:p>
            <a:pPr>
              <a:spcBef>
                <a:spcPct val="50000"/>
              </a:spcBef>
              <a:spcAft>
                <a:spcPts val="1800"/>
              </a:spcAft>
            </a:pPr>
            <a:r>
              <a:rPr lang="en-US" sz="2800" b="1" dirty="0"/>
              <a:t>					</a:t>
            </a:r>
            <a:r>
              <a:rPr lang="en-US" sz="2800" dirty="0"/>
              <a:t>Divide both sides by 7</a:t>
            </a:r>
          </a:p>
          <a:p>
            <a:endParaRPr lang="en-US" sz="2800" dirty="0"/>
          </a:p>
          <a:p>
            <a:r>
              <a:rPr lang="en-US" sz="2800" dirty="0"/>
              <a:t>					</a:t>
            </a:r>
          </a:p>
          <a:p>
            <a:endParaRPr lang="en-US" sz="2800" dirty="0">
              <a:latin typeface="Times New Roman" pitchFamily="18" charset="0"/>
            </a:endParaRPr>
          </a:p>
          <a:p>
            <a:endParaRPr lang="en-US" sz="2800" dirty="0"/>
          </a:p>
          <a:p>
            <a:endParaRPr lang="en-US" sz="2800" dirty="0"/>
          </a:p>
          <a:p>
            <a:endParaRPr lang="en-US" sz="2800" dirty="0">
              <a:latin typeface="Times New Roman" pitchFamily="18" charset="0"/>
            </a:endParaRPr>
          </a:p>
          <a:p>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468669779"/>
              </p:ext>
            </p:extLst>
          </p:nvPr>
        </p:nvGraphicFramePr>
        <p:xfrm>
          <a:off x="2634425" y="4251158"/>
          <a:ext cx="736600" cy="317500"/>
        </p:xfrm>
        <a:graphic>
          <a:graphicData uri="http://schemas.openxmlformats.org/presentationml/2006/ole">
            <mc:AlternateContent xmlns:mc="http://schemas.openxmlformats.org/markup-compatibility/2006">
              <mc:Choice xmlns:v="urn:schemas-microsoft-com:vml" Requires="v">
                <p:oleObj name="Equation" r:id="rId2" imgW="736560" imgH="317160" progId="Equation.DSMT4">
                  <p:embed/>
                </p:oleObj>
              </mc:Choice>
              <mc:Fallback>
                <p:oleObj name="Equation" r:id="rId2" imgW="736560" imgH="317160" progId="Equation.DSMT4">
                  <p:embed/>
                  <p:pic>
                    <p:nvPicPr>
                      <p:cNvPr id="0" name=""/>
                      <p:cNvPicPr>
                        <a:picLocks noChangeAspect="1" noChangeArrowheads="1"/>
                      </p:cNvPicPr>
                      <p:nvPr/>
                    </p:nvPicPr>
                    <p:blipFill>
                      <a:blip r:embed="rId3"/>
                      <a:srcRect/>
                      <a:stretch>
                        <a:fillRect/>
                      </a:stretch>
                    </p:blipFill>
                    <p:spPr bwMode="auto">
                      <a:xfrm>
                        <a:off x="2634425" y="4251158"/>
                        <a:ext cx="736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49606874"/>
              </p:ext>
            </p:extLst>
          </p:nvPr>
        </p:nvGraphicFramePr>
        <p:xfrm>
          <a:off x="2442525" y="3610100"/>
          <a:ext cx="1003300" cy="304800"/>
        </p:xfrm>
        <a:graphic>
          <a:graphicData uri="http://schemas.openxmlformats.org/presentationml/2006/ole">
            <mc:AlternateContent xmlns:mc="http://schemas.openxmlformats.org/markup-compatibility/2006">
              <mc:Choice xmlns:v="urn:schemas-microsoft-com:vml" Requires="v">
                <p:oleObj name="Equation" r:id="rId4" imgW="1002960" imgH="304560" progId="Equation.DSMT4">
                  <p:embed/>
                </p:oleObj>
              </mc:Choice>
              <mc:Fallback>
                <p:oleObj name="Equation" r:id="rId4" imgW="1002960" imgH="304560" progId="Equation.DSMT4">
                  <p:embed/>
                  <p:pic>
                    <p:nvPicPr>
                      <p:cNvPr id="0" name=""/>
                      <p:cNvPicPr>
                        <a:picLocks noChangeAspect="1" noChangeArrowheads="1"/>
                      </p:cNvPicPr>
                      <p:nvPr/>
                    </p:nvPicPr>
                    <p:blipFill>
                      <a:blip r:embed="rId5"/>
                      <a:srcRect/>
                      <a:stretch>
                        <a:fillRect/>
                      </a:stretch>
                    </p:blipFill>
                    <p:spPr bwMode="auto">
                      <a:xfrm>
                        <a:off x="2442525" y="3610100"/>
                        <a:ext cx="1003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87912155"/>
              </p:ext>
            </p:extLst>
          </p:nvPr>
        </p:nvGraphicFramePr>
        <p:xfrm>
          <a:off x="1143000" y="2319650"/>
          <a:ext cx="2298700" cy="330200"/>
        </p:xfrm>
        <a:graphic>
          <a:graphicData uri="http://schemas.openxmlformats.org/presentationml/2006/ole">
            <mc:AlternateContent xmlns:mc="http://schemas.openxmlformats.org/markup-compatibility/2006">
              <mc:Choice xmlns:v="urn:schemas-microsoft-com:vml" Requires="v">
                <p:oleObj name="Equation" r:id="rId6" imgW="2298600" imgH="330120" progId="Equation.DSMT4">
                  <p:embed/>
                </p:oleObj>
              </mc:Choice>
              <mc:Fallback>
                <p:oleObj name="Equation" r:id="rId6" imgW="2298600" imgH="33012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319650"/>
                        <a:ext cx="2298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18951637"/>
              </p:ext>
            </p:extLst>
          </p:nvPr>
        </p:nvGraphicFramePr>
        <p:xfrm>
          <a:off x="1905125" y="2963225"/>
          <a:ext cx="1536700" cy="330200"/>
        </p:xfrm>
        <a:graphic>
          <a:graphicData uri="http://schemas.openxmlformats.org/presentationml/2006/ole">
            <mc:AlternateContent xmlns:mc="http://schemas.openxmlformats.org/markup-compatibility/2006">
              <mc:Choice xmlns:v="urn:schemas-microsoft-com:vml" Requires="v">
                <p:oleObj name="Equation" r:id="rId8" imgW="1536480" imgH="330120" progId="Equation.DSMT4">
                  <p:embed/>
                </p:oleObj>
              </mc:Choice>
              <mc:Fallback>
                <p:oleObj name="Equation" r:id="rId8" imgW="1536480" imgH="33012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125" y="2963225"/>
                        <a:ext cx="1536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62397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r>
              <a:rPr lang="en-US" sz="3200" dirty="0">
                <a:latin typeface="Arial" pitchFamily="34" charset="0"/>
                <a:cs typeface="Arial" pitchFamily="34" charset="0"/>
              </a:rPr>
              <a:t>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514350" indent="-514350">
              <a:spcBef>
                <a:spcPct val="50000"/>
              </a:spcBef>
              <a:buFont typeface="+mj-lt"/>
              <a:buAutoNum type="arabicPeriod" startAt="4"/>
            </a:pPr>
            <a:r>
              <a:rPr lang="en-US" sz="2800" b="1" dirty="0"/>
              <a:t>Back-substitute the obtained value into one of the original equations.</a:t>
            </a:r>
            <a:r>
              <a:rPr lang="en-US" sz="2800" dirty="0"/>
              <a:t> We back-substitute 1 for </a:t>
            </a:r>
            <a:r>
              <a:rPr lang="en-US" sz="2800" i="1" dirty="0"/>
              <a:t>x</a:t>
            </a:r>
            <a:r>
              <a:rPr lang="en-US" sz="2800" dirty="0"/>
              <a:t> into one of the original equations to find </a:t>
            </a:r>
            <a:r>
              <a:rPr lang="en-US" sz="2800" i="1" dirty="0"/>
              <a:t>y</a:t>
            </a:r>
            <a:r>
              <a:rPr lang="en-US" sz="2800" dirty="0"/>
              <a:t>. Let’s use the first equation.</a:t>
            </a:r>
            <a:endParaRPr lang="en-US" sz="2800" dirty="0">
              <a:latin typeface="Times New Roman" pitchFamily="18" charset="0"/>
            </a:endParaRPr>
          </a:p>
          <a:p>
            <a:pPr>
              <a:spcBef>
                <a:spcPct val="50000"/>
              </a:spcBef>
            </a:pPr>
            <a:endParaRPr lang="en-US" sz="2800" dirty="0">
              <a:latin typeface="Times New Roman" pitchFamily="18" charset="0"/>
            </a:endParaRPr>
          </a:p>
          <a:p>
            <a:pPr>
              <a:spcBef>
                <a:spcPct val="50000"/>
              </a:spcBef>
            </a:pPr>
            <a:r>
              <a:rPr lang="en-US" sz="2800" dirty="0"/>
              <a:t>				Replace </a:t>
            </a:r>
            <a:r>
              <a:rPr lang="en-US" sz="2800" i="1" dirty="0"/>
              <a:t>x</a:t>
            </a:r>
            <a:r>
              <a:rPr lang="en-US" sz="2800" dirty="0"/>
              <a:t> with 1</a:t>
            </a:r>
          </a:p>
          <a:p>
            <a:pPr>
              <a:spcBef>
                <a:spcPct val="50000"/>
              </a:spcBef>
            </a:pPr>
            <a:r>
              <a:rPr lang="en-US" sz="2800" dirty="0"/>
              <a:t>				Multiply</a:t>
            </a:r>
            <a:endParaRPr lang="en-US" sz="2800" dirty="0">
              <a:latin typeface="Times New Roman" pitchFamily="18" charset="0"/>
            </a:endParaRPr>
          </a:p>
          <a:p>
            <a:pPr>
              <a:spcBef>
                <a:spcPct val="50000"/>
              </a:spcBef>
            </a:pPr>
            <a:r>
              <a:rPr lang="en-US" sz="2800" dirty="0">
                <a:latin typeface="Times New Roman" pitchFamily="18" charset="0"/>
              </a:rPr>
              <a:t>	  			</a:t>
            </a:r>
            <a:r>
              <a:rPr lang="en-US" sz="2800" dirty="0"/>
              <a:t>Subtract 4 from both sides</a:t>
            </a:r>
          </a:p>
          <a:p>
            <a:pPr marL="457200">
              <a:spcBef>
                <a:spcPct val="50000"/>
              </a:spcBef>
            </a:pPr>
            <a:r>
              <a:rPr lang="en-US" sz="2800" dirty="0"/>
              <a:t> Therefore, the </a:t>
            </a:r>
            <a:r>
              <a:rPr lang="en-US" sz="2800" i="1" dirty="0"/>
              <a:t>potential</a:t>
            </a:r>
            <a:r>
              <a:rPr lang="en-US" sz="2800" dirty="0"/>
              <a:t> solution is   </a:t>
            </a:r>
          </a:p>
          <a:p>
            <a:pPr>
              <a:spcBef>
                <a:spcPct val="50000"/>
              </a:spcBef>
            </a:pPr>
            <a:endParaRPr lang="en-US" sz="2800" dirty="0"/>
          </a:p>
          <a:p>
            <a:pPr>
              <a:spcBef>
                <a:spcPct val="50000"/>
              </a:spcBef>
            </a:pPr>
            <a:r>
              <a:rPr lang="en-US" sz="2800" b="1" dirty="0"/>
              <a:t>					</a:t>
            </a:r>
            <a:endParaRPr lang="en-US" sz="2800" dirty="0"/>
          </a:p>
          <a:p>
            <a:endParaRPr lang="en-US" sz="2800" dirty="0"/>
          </a:p>
          <a:p>
            <a:endParaRPr lang="en-US" sz="2800" dirty="0"/>
          </a:p>
          <a:p>
            <a:endParaRPr lang="en-US" sz="2800" dirty="0">
              <a:latin typeface="Times New Roman" pitchFamily="18" charset="0"/>
            </a:endParaRPr>
          </a:p>
          <a:p>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1048358412"/>
              </p:ext>
            </p:extLst>
          </p:nvPr>
        </p:nvGraphicFramePr>
        <p:xfrm>
          <a:off x="6592325" y="5703125"/>
          <a:ext cx="812800" cy="457200"/>
        </p:xfrm>
        <a:graphic>
          <a:graphicData uri="http://schemas.openxmlformats.org/presentationml/2006/ole">
            <mc:AlternateContent xmlns:mc="http://schemas.openxmlformats.org/markup-compatibility/2006">
              <mc:Choice xmlns:v="urn:schemas-microsoft-com:vml" Requires="v">
                <p:oleObj name="Equation" r:id="rId2" imgW="812520" imgH="457200" progId="Equation.DSMT4">
                  <p:embed/>
                </p:oleObj>
              </mc:Choice>
              <mc:Fallback>
                <p:oleObj name="Equation" r:id="rId2" imgW="812520" imgH="457200" progId="Equation.DSMT4">
                  <p:embed/>
                  <p:pic>
                    <p:nvPicPr>
                      <p:cNvPr id="0" name="Object 4"/>
                      <p:cNvPicPr>
                        <a:picLocks noChangeAspect="1" noChangeArrowheads="1"/>
                      </p:cNvPicPr>
                      <p:nvPr/>
                    </p:nvPicPr>
                    <p:blipFill>
                      <a:blip r:embed="rId3"/>
                      <a:srcRect/>
                      <a:stretch>
                        <a:fillRect/>
                      </a:stretch>
                    </p:blipFill>
                    <p:spPr bwMode="auto">
                      <a:xfrm>
                        <a:off x="6592325" y="5703125"/>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5" name="Group 24"/>
          <p:cNvGrpSpPr/>
          <p:nvPr/>
        </p:nvGrpSpPr>
        <p:grpSpPr>
          <a:xfrm>
            <a:off x="1373250" y="3214250"/>
            <a:ext cx="1814638" cy="2267200"/>
            <a:chOff x="1373250" y="3214250"/>
            <a:chExt cx="1814638" cy="2267200"/>
          </a:xfrm>
        </p:grpSpPr>
        <p:graphicFrame>
          <p:nvGraphicFramePr>
            <p:cNvPr id="7" name="Object 6"/>
            <p:cNvGraphicFramePr>
              <a:graphicFrameLocks noChangeAspect="1"/>
            </p:cNvGraphicFramePr>
            <p:nvPr>
              <p:extLst>
                <p:ext uri="{D42A27DB-BD31-4B8C-83A1-F6EECF244321}">
                  <p14:modId xmlns:p14="http://schemas.microsoft.com/office/powerpoint/2010/main" val="300043111"/>
                </p:ext>
              </p:extLst>
            </p:nvPr>
          </p:nvGraphicFramePr>
          <p:xfrm>
            <a:off x="2351150" y="5087750"/>
            <a:ext cx="825500" cy="393700"/>
          </p:xfrm>
          <a:graphic>
            <a:graphicData uri="http://schemas.openxmlformats.org/presentationml/2006/ole">
              <mc:AlternateContent xmlns:mc="http://schemas.openxmlformats.org/markup-compatibility/2006">
                <mc:Choice xmlns:v="urn:schemas-microsoft-com:vml" Requires="v">
                  <p:oleObj name="Equation" r:id="rId4" imgW="825480" imgH="393480" progId="Equation.DSMT4">
                    <p:embed/>
                  </p:oleObj>
                </mc:Choice>
                <mc:Fallback>
                  <p:oleObj name="Equation" r:id="rId4" imgW="825480" imgH="393480" progId="Equation.DSMT4">
                    <p:embed/>
                    <p:pic>
                      <p:nvPicPr>
                        <p:cNvPr id="0" name=""/>
                        <p:cNvPicPr>
                          <a:picLocks noChangeAspect="1" noChangeArrowheads="1"/>
                        </p:cNvPicPr>
                        <p:nvPr/>
                      </p:nvPicPr>
                      <p:blipFill>
                        <a:blip r:embed="rId5"/>
                        <a:srcRect/>
                        <a:stretch>
                          <a:fillRect/>
                        </a:stretch>
                      </p:blipFill>
                      <p:spPr bwMode="auto">
                        <a:xfrm>
                          <a:off x="2351150" y="5087750"/>
                          <a:ext cx="825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33330381"/>
                </p:ext>
              </p:extLst>
            </p:nvPr>
          </p:nvGraphicFramePr>
          <p:xfrm>
            <a:off x="1600200" y="3214250"/>
            <a:ext cx="1587500" cy="381000"/>
          </p:xfrm>
          <a:graphic>
            <a:graphicData uri="http://schemas.openxmlformats.org/presentationml/2006/ole">
              <mc:AlternateContent xmlns:mc="http://schemas.openxmlformats.org/markup-compatibility/2006">
                <mc:Choice xmlns:v="urn:schemas-microsoft-com:vml" Requires="v">
                  <p:oleObj name="Equation" r:id="rId6" imgW="1587240" imgH="380880" progId="Equation.DSMT4">
                    <p:embed/>
                  </p:oleObj>
                </mc:Choice>
                <mc:Fallback>
                  <p:oleObj name="Equation" r:id="rId6" imgW="1587240" imgH="38088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3214250"/>
                          <a:ext cx="1587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661187331"/>
                </p:ext>
              </p:extLst>
            </p:nvPr>
          </p:nvGraphicFramePr>
          <p:xfrm>
            <a:off x="1373250" y="3767013"/>
            <a:ext cx="1803400" cy="508000"/>
          </p:xfrm>
          <a:graphic>
            <a:graphicData uri="http://schemas.openxmlformats.org/presentationml/2006/ole">
              <mc:AlternateContent xmlns:mc="http://schemas.openxmlformats.org/markup-compatibility/2006">
                <mc:Choice xmlns:v="urn:schemas-microsoft-com:vml" Requires="v">
                  <p:oleObj name="Equation" r:id="rId8" imgW="1803240" imgH="507960" progId="Equation.DSMT4">
                    <p:embed/>
                  </p:oleObj>
                </mc:Choice>
                <mc:Fallback>
                  <p:oleObj name="Equation" r:id="rId8" imgW="1803240" imgH="50796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3250" y="3767013"/>
                          <a:ext cx="1803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272132983"/>
                </p:ext>
              </p:extLst>
            </p:nvPr>
          </p:nvGraphicFramePr>
          <p:xfrm>
            <a:off x="1816288" y="4455225"/>
            <a:ext cx="1371600" cy="381000"/>
          </p:xfrm>
          <a:graphic>
            <a:graphicData uri="http://schemas.openxmlformats.org/presentationml/2006/ole">
              <mc:AlternateContent xmlns:mc="http://schemas.openxmlformats.org/markup-compatibility/2006">
                <mc:Choice xmlns:v="urn:schemas-microsoft-com:vml" Requires="v">
                  <p:oleObj name="Equation" r:id="rId10" imgW="1371600" imgH="380880" progId="Equation.DSMT4">
                    <p:embed/>
                  </p:oleObj>
                </mc:Choice>
                <mc:Fallback>
                  <p:oleObj name="Equation" r:id="rId10" imgW="1371600" imgH="38088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6288" y="4455225"/>
                          <a:ext cx="1371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979931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r>
              <a:rPr lang="en-US" sz="3200" dirty="0">
                <a:latin typeface="Arial" pitchFamily="34" charset="0"/>
                <a:cs typeface="Arial" pitchFamily="34" charset="0"/>
              </a:rPr>
              <a:t>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indent="-514350" defTabSz="548640">
              <a:spcBef>
                <a:spcPct val="50000"/>
              </a:spcBef>
              <a:buFont typeface="+mj-lt"/>
              <a:buAutoNum type="arabicPeriod" startAt="5"/>
            </a:pPr>
            <a:r>
              <a:rPr lang="en-US" sz="2800" b="1" dirty="0"/>
              <a:t>Check.</a:t>
            </a:r>
            <a:r>
              <a:rPr lang="en-US" sz="2800" dirty="0"/>
              <a:t> Now we will show that         is a solution            	for </a:t>
            </a:r>
            <a:r>
              <a:rPr lang="en-US" sz="2800" i="1" dirty="0"/>
              <a:t>both</a:t>
            </a:r>
            <a:r>
              <a:rPr lang="en-US" sz="2800" dirty="0"/>
              <a:t> of the original equations.</a:t>
            </a:r>
          </a:p>
          <a:p>
            <a:pPr marL="457200">
              <a:spcBef>
                <a:spcPct val="50000"/>
              </a:spcBef>
            </a:pPr>
            <a:endParaRPr lang="en-US" sz="2800" dirty="0"/>
          </a:p>
          <a:p>
            <a:pPr marL="457200">
              <a:spcBef>
                <a:spcPct val="50000"/>
              </a:spcBef>
            </a:pPr>
            <a:endParaRPr lang="en-US" sz="2800" dirty="0"/>
          </a:p>
          <a:p>
            <a:pPr marL="457200">
              <a:spcBef>
                <a:spcPct val="50000"/>
              </a:spcBef>
            </a:pPr>
            <a:endParaRPr lang="en-US" sz="2800" dirty="0"/>
          </a:p>
          <a:p>
            <a:pPr marL="457200">
              <a:spcBef>
                <a:spcPct val="50000"/>
              </a:spcBef>
            </a:pPr>
            <a:r>
              <a:rPr lang="en-US" sz="2800" dirty="0">
                <a:latin typeface="Times New Roman" pitchFamily="18" charset="0"/>
              </a:rPr>
              <a:t>			</a:t>
            </a:r>
            <a:r>
              <a:rPr lang="en-US" sz="2800" dirty="0"/>
              <a:t>true</a:t>
            </a:r>
            <a:r>
              <a:rPr lang="en-US" sz="2800" dirty="0">
                <a:latin typeface="Times New Roman" pitchFamily="18" charset="0"/>
              </a:rPr>
              <a:t>				</a:t>
            </a:r>
            <a:r>
              <a:rPr lang="en-US" sz="2800" dirty="0"/>
              <a:t>true</a:t>
            </a:r>
          </a:p>
          <a:p>
            <a:pPr marL="457200">
              <a:spcBef>
                <a:spcPct val="50000"/>
              </a:spcBef>
            </a:pPr>
            <a:r>
              <a:rPr lang="en-US" sz="2800" dirty="0"/>
              <a:t>Because </a:t>
            </a:r>
            <a:r>
              <a:rPr lang="en-US" sz="2800" i="1" dirty="0"/>
              <a:t>both</a:t>
            </a:r>
            <a:r>
              <a:rPr lang="en-US" sz="2800" dirty="0"/>
              <a:t> equations are satisfied,         is the solution and           is the solution set.</a:t>
            </a:r>
          </a:p>
          <a:p>
            <a:endParaRPr lang="en-US" sz="2800" dirty="0"/>
          </a:p>
          <a:p>
            <a:endParaRPr lang="en-US" sz="2800" dirty="0">
              <a:latin typeface="Times New Roman" pitchFamily="18" charset="0"/>
            </a:endParaRPr>
          </a:p>
          <a:p>
            <a:endParaRPr lang="en-US" sz="2800" dirty="0"/>
          </a:p>
        </p:txBody>
      </p:sp>
      <p:grpSp>
        <p:nvGrpSpPr>
          <p:cNvPr id="3" name="Group 2"/>
          <p:cNvGrpSpPr/>
          <p:nvPr/>
        </p:nvGrpSpPr>
        <p:grpSpPr>
          <a:xfrm>
            <a:off x="3660320" y="4853050"/>
            <a:ext cx="4139893" cy="906978"/>
            <a:chOff x="3672195" y="1219200"/>
            <a:chExt cx="4139893" cy="906978"/>
          </a:xfrm>
        </p:grpSpPr>
        <p:graphicFrame>
          <p:nvGraphicFramePr>
            <p:cNvPr id="2" name="Object 1"/>
            <p:cNvGraphicFramePr>
              <a:graphicFrameLocks noChangeAspect="1"/>
            </p:cNvGraphicFramePr>
            <p:nvPr>
              <p:extLst>
                <p:ext uri="{D42A27DB-BD31-4B8C-83A1-F6EECF244321}">
                  <p14:modId xmlns:p14="http://schemas.microsoft.com/office/powerpoint/2010/main" val="732075844"/>
                </p:ext>
              </p:extLst>
            </p:nvPr>
          </p:nvGraphicFramePr>
          <p:xfrm>
            <a:off x="7100888" y="1219200"/>
            <a:ext cx="711200" cy="457200"/>
          </p:xfrm>
          <a:graphic>
            <a:graphicData uri="http://schemas.openxmlformats.org/presentationml/2006/ole">
              <mc:AlternateContent xmlns:mc="http://schemas.openxmlformats.org/markup-compatibility/2006">
                <mc:Choice xmlns:v="urn:schemas-microsoft-com:vml" Requires="v">
                  <p:oleObj name="Equation" r:id="rId2" imgW="711000" imgH="457200" progId="Equation.DSMT4">
                    <p:embed/>
                  </p:oleObj>
                </mc:Choice>
                <mc:Fallback>
                  <p:oleObj name="Equation" r:id="rId2" imgW="711000" imgH="457200" progId="Equation.DSMT4">
                    <p:embed/>
                    <p:pic>
                      <p:nvPicPr>
                        <p:cNvPr id="0" name="Object 13"/>
                        <p:cNvPicPr>
                          <a:picLocks noChangeAspect="1" noChangeArrowheads="1"/>
                        </p:cNvPicPr>
                        <p:nvPr/>
                      </p:nvPicPr>
                      <p:blipFill>
                        <a:blip r:embed="rId3"/>
                        <a:srcRect/>
                        <a:stretch>
                          <a:fillRect/>
                        </a:stretch>
                      </p:blipFill>
                      <p:spPr bwMode="auto">
                        <a:xfrm>
                          <a:off x="7100888" y="121920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3262128"/>
                </p:ext>
              </p:extLst>
            </p:nvPr>
          </p:nvGraphicFramePr>
          <p:xfrm>
            <a:off x="3672195" y="1605478"/>
            <a:ext cx="1003300" cy="520700"/>
          </p:xfrm>
          <a:graphic>
            <a:graphicData uri="http://schemas.openxmlformats.org/presentationml/2006/ole">
              <mc:AlternateContent xmlns:mc="http://schemas.openxmlformats.org/markup-compatibility/2006">
                <mc:Choice xmlns:v="urn:schemas-microsoft-com:vml" Requires="v">
                  <p:oleObj name="Equation" r:id="rId4" imgW="1002960" imgH="520560" progId="Equation.DSMT4">
                    <p:embed/>
                  </p:oleObj>
                </mc:Choice>
                <mc:Fallback>
                  <p:oleObj name="Equation" r:id="rId4" imgW="1002960" imgH="520560" progId="Equation.DSMT4">
                    <p:embed/>
                    <p:pic>
                      <p:nvPicPr>
                        <p:cNvPr id="0" name=""/>
                        <p:cNvPicPr>
                          <a:picLocks noChangeAspect="1" noChangeArrowheads="1"/>
                        </p:cNvPicPr>
                        <p:nvPr/>
                      </p:nvPicPr>
                      <p:blipFill>
                        <a:blip r:embed="rId5"/>
                        <a:srcRect/>
                        <a:stretch>
                          <a:fillRect/>
                        </a:stretch>
                      </p:blipFill>
                      <p:spPr bwMode="auto">
                        <a:xfrm>
                          <a:off x="3672195" y="1605478"/>
                          <a:ext cx="1003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6" name="Object 5"/>
          <p:cNvGraphicFramePr>
            <a:graphicFrameLocks noChangeAspect="1"/>
          </p:cNvGraphicFramePr>
          <p:nvPr>
            <p:extLst>
              <p:ext uri="{D42A27DB-BD31-4B8C-83A1-F6EECF244321}">
                <p14:modId xmlns:p14="http://schemas.microsoft.com/office/powerpoint/2010/main" val="318825430"/>
              </p:ext>
            </p:extLst>
          </p:nvPr>
        </p:nvGraphicFramePr>
        <p:xfrm>
          <a:off x="5974275" y="1219200"/>
          <a:ext cx="711200" cy="457200"/>
        </p:xfrm>
        <a:graphic>
          <a:graphicData uri="http://schemas.openxmlformats.org/presentationml/2006/ole">
            <mc:AlternateContent xmlns:mc="http://schemas.openxmlformats.org/markup-compatibility/2006">
              <mc:Choice xmlns:v="urn:schemas-microsoft-com:vml" Requires="v">
                <p:oleObj name="Equation" r:id="rId6" imgW="711000" imgH="457200" progId="Equation.DSMT4">
                  <p:embed/>
                </p:oleObj>
              </mc:Choice>
              <mc:Fallback>
                <p:oleObj name="Equation" r:id="rId6" imgW="711000" imgH="457200" progId="Equation.DSMT4">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4275" y="121920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2" name="Group 31"/>
          <p:cNvGrpSpPr/>
          <p:nvPr/>
        </p:nvGrpSpPr>
        <p:grpSpPr>
          <a:xfrm>
            <a:off x="1131125" y="2339025"/>
            <a:ext cx="4994275" cy="2216150"/>
            <a:chOff x="1143000" y="2203450"/>
            <a:chExt cx="4994275" cy="2216150"/>
          </a:xfrm>
        </p:grpSpPr>
        <p:graphicFrame>
          <p:nvGraphicFramePr>
            <p:cNvPr id="24" name="Object 23"/>
            <p:cNvGraphicFramePr>
              <a:graphicFrameLocks noChangeAspect="1"/>
            </p:cNvGraphicFramePr>
            <p:nvPr>
              <p:extLst>
                <p:ext uri="{D42A27DB-BD31-4B8C-83A1-F6EECF244321}">
                  <p14:modId xmlns:p14="http://schemas.microsoft.com/office/powerpoint/2010/main" val="3446099401"/>
                </p:ext>
              </p:extLst>
            </p:nvPr>
          </p:nvGraphicFramePr>
          <p:xfrm>
            <a:off x="1193800" y="2209800"/>
            <a:ext cx="1587500" cy="381000"/>
          </p:xfrm>
          <a:graphic>
            <a:graphicData uri="http://schemas.openxmlformats.org/presentationml/2006/ole">
              <mc:AlternateContent xmlns:mc="http://schemas.openxmlformats.org/markup-compatibility/2006">
                <mc:Choice xmlns:v="urn:schemas-microsoft-com:vml" Requires="v">
                  <p:oleObj name="Equation" r:id="rId8" imgW="1587500" imgH="381000" progId="Equation.DSMT4">
                    <p:embed/>
                  </p:oleObj>
                </mc:Choice>
                <mc:Fallback>
                  <p:oleObj name="Equation" r:id="rId8" imgW="1587500" imgH="3810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3800" y="2209800"/>
                          <a:ext cx="1587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895110953"/>
                </p:ext>
              </p:extLst>
            </p:nvPr>
          </p:nvGraphicFramePr>
          <p:xfrm>
            <a:off x="1143000" y="2641600"/>
            <a:ext cx="1689100" cy="685800"/>
          </p:xfrm>
          <a:graphic>
            <a:graphicData uri="http://schemas.openxmlformats.org/presentationml/2006/ole">
              <mc:AlternateContent xmlns:mc="http://schemas.openxmlformats.org/markup-compatibility/2006">
                <mc:Choice xmlns:v="urn:schemas-microsoft-com:vml" Requires="v">
                  <p:oleObj name="Equation" r:id="rId10" imgW="1689100" imgH="685800" progId="Equation.DSMT4">
                    <p:embed/>
                  </p:oleObj>
                </mc:Choice>
                <mc:Fallback>
                  <p:oleObj name="Equation" r:id="rId10" imgW="1689100" imgH="685800"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2641600"/>
                          <a:ext cx="1689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996087406"/>
                </p:ext>
              </p:extLst>
            </p:nvPr>
          </p:nvGraphicFramePr>
          <p:xfrm>
            <a:off x="1593850" y="3365500"/>
            <a:ext cx="1257300" cy="558800"/>
          </p:xfrm>
          <a:graphic>
            <a:graphicData uri="http://schemas.openxmlformats.org/presentationml/2006/ole">
              <mc:AlternateContent xmlns:mc="http://schemas.openxmlformats.org/markup-compatibility/2006">
                <mc:Choice xmlns:v="urn:schemas-microsoft-com:vml" Requires="v">
                  <p:oleObj name="Equation" r:id="rId12" imgW="1257300" imgH="558800" progId="Equation.DSMT4">
                    <p:embed/>
                  </p:oleObj>
                </mc:Choice>
                <mc:Fallback>
                  <p:oleObj name="Equation" r:id="rId12" imgW="1257300" imgH="558800" progId="Equation.DSMT4">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93850" y="3365500"/>
                          <a:ext cx="12573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395439490"/>
                </p:ext>
              </p:extLst>
            </p:nvPr>
          </p:nvGraphicFramePr>
          <p:xfrm>
            <a:off x="2095500" y="4102100"/>
            <a:ext cx="812800" cy="304800"/>
          </p:xfrm>
          <a:graphic>
            <a:graphicData uri="http://schemas.openxmlformats.org/presentationml/2006/ole">
              <mc:AlternateContent xmlns:mc="http://schemas.openxmlformats.org/markup-compatibility/2006">
                <mc:Choice xmlns:v="urn:schemas-microsoft-com:vml" Requires="v">
                  <p:oleObj name="Equation" r:id="rId14" imgW="812447" imgH="304668" progId="Equation.DSMT4">
                    <p:embed/>
                  </p:oleObj>
                </mc:Choice>
                <mc:Fallback>
                  <p:oleObj name="Equation" r:id="rId14" imgW="812447" imgH="304668" progId="Equation.DSMT4">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95500" y="4102100"/>
                          <a:ext cx="81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681130930"/>
                </p:ext>
              </p:extLst>
            </p:nvPr>
          </p:nvGraphicFramePr>
          <p:xfrm>
            <a:off x="5349875" y="4089400"/>
            <a:ext cx="787400" cy="330200"/>
          </p:xfrm>
          <a:graphic>
            <a:graphicData uri="http://schemas.openxmlformats.org/presentationml/2006/ole">
              <mc:AlternateContent xmlns:mc="http://schemas.openxmlformats.org/markup-compatibility/2006">
                <mc:Choice xmlns:v="urn:schemas-microsoft-com:vml" Requires="v">
                  <p:oleObj name="Equation" r:id="rId16" imgW="787400" imgH="330200" progId="Equation.DSMT4">
                    <p:embed/>
                  </p:oleObj>
                </mc:Choice>
                <mc:Fallback>
                  <p:oleObj name="Equation" r:id="rId16" imgW="787400" imgH="330200" progId="Equation.DSMT4">
                    <p:embed/>
                    <p:pic>
                      <p:nvPicPr>
                        <p:cNvPr id="0"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49875" y="4089400"/>
                          <a:ext cx="787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50125692"/>
                </p:ext>
              </p:extLst>
            </p:nvPr>
          </p:nvGraphicFramePr>
          <p:xfrm>
            <a:off x="4848225" y="3365500"/>
            <a:ext cx="1231900" cy="558800"/>
          </p:xfrm>
          <a:graphic>
            <a:graphicData uri="http://schemas.openxmlformats.org/presentationml/2006/ole">
              <mc:AlternateContent xmlns:mc="http://schemas.openxmlformats.org/markup-compatibility/2006">
                <mc:Choice xmlns:v="urn:schemas-microsoft-com:vml" Requires="v">
                  <p:oleObj name="Equation" r:id="rId18" imgW="1231366" imgH="558558" progId="Equation.DSMT4">
                    <p:embed/>
                  </p:oleObj>
                </mc:Choice>
                <mc:Fallback>
                  <p:oleObj name="Equation" r:id="rId18" imgW="1231366" imgH="558558" progId="Equation.DSMT4">
                    <p:embed/>
                    <p:pic>
                      <p:nvPicPr>
                        <p:cNvPr id="0"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48225" y="3365500"/>
                          <a:ext cx="12319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688434486"/>
                </p:ext>
              </p:extLst>
            </p:nvPr>
          </p:nvGraphicFramePr>
          <p:xfrm>
            <a:off x="4397375" y="2641600"/>
            <a:ext cx="1663700" cy="685800"/>
          </p:xfrm>
          <a:graphic>
            <a:graphicData uri="http://schemas.openxmlformats.org/presentationml/2006/ole">
              <mc:AlternateContent xmlns:mc="http://schemas.openxmlformats.org/markup-compatibility/2006">
                <mc:Choice xmlns:v="urn:schemas-microsoft-com:vml" Requires="v">
                  <p:oleObj name="Equation" r:id="rId20" imgW="1663700" imgH="685800" progId="Equation.DSMT4">
                    <p:embed/>
                  </p:oleObj>
                </mc:Choice>
                <mc:Fallback>
                  <p:oleObj name="Equation" r:id="rId20" imgW="1663700" imgH="685800" progId="Equation.DSMT4">
                    <p:embed/>
                    <p:pic>
                      <p:nvPicPr>
                        <p:cNvPr id="0" name="Object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97375" y="2641600"/>
                          <a:ext cx="16637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145264700"/>
                </p:ext>
              </p:extLst>
            </p:nvPr>
          </p:nvGraphicFramePr>
          <p:xfrm>
            <a:off x="4448175" y="2203450"/>
            <a:ext cx="1562100" cy="393700"/>
          </p:xfrm>
          <a:graphic>
            <a:graphicData uri="http://schemas.openxmlformats.org/presentationml/2006/ole">
              <mc:AlternateContent xmlns:mc="http://schemas.openxmlformats.org/markup-compatibility/2006">
                <mc:Choice xmlns:v="urn:schemas-microsoft-com:vml" Requires="v">
                  <p:oleObj name="Equation" r:id="rId22" imgW="1562100" imgH="393700" progId="Equation.DSMT4">
                    <p:embed/>
                  </p:oleObj>
                </mc:Choice>
                <mc:Fallback>
                  <p:oleObj name="Equation" r:id="rId22" imgW="1562100" imgH="393700" progId="Equation.DSMT4">
                    <p:embed/>
                    <p:pic>
                      <p:nvPicPr>
                        <p:cNvPr id="0"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48175" y="2203450"/>
                          <a:ext cx="1562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496650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3: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lstStyle/>
          <a:p>
            <a:pPr>
              <a:spcAft>
                <a:spcPts val="600"/>
              </a:spcAft>
            </a:pPr>
            <a:r>
              <a:rPr lang="en-US" sz="2800" b="1" dirty="0"/>
              <a:t>3.</a:t>
            </a:r>
            <a:r>
              <a:rPr lang="en-US" sz="2800" dirty="0"/>
              <a:t>  Solve by the substitution method:</a:t>
            </a:r>
          </a:p>
          <a:p>
            <a:r>
              <a:rPr lang="en-US" sz="2800" dirty="0"/>
              <a:t>     Solve                 for </a:t>
            </a:r>
            <a:r>
              <a:rPr lang="en-US" sz="2800" i="1" dirty="0"/>
              <a:t>y</a:t>
            </a:r>
            <a:r>
              <a:rPr lang="en-US" sz="2800" dirty="0"/>
              <a:t>.</a:t>
            </a:r>
          </a:p>
          <a:p>
            <a:endParaRPr lang="en-US" sz="2800" dirty="0"/>
          </a:p>
          <a:p>
            <a:endParaRPr lang="en-US" sz="2800" dirty="0"/>
          </a:p>
          <a:p>
            <a:r>
              <a:rPr lang="en-US" sz="2800" dirty="0"/>
              <a:t>     Substitute:</a:t>
            </a:r>
          </a:p>
          <a:p>
            <a:endParaRPr lang="en-US" sz="2800"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242575763"/>
              </p:ext>
            </p:extLst>
          </p:nvPr>
        </p:nvGraphicFramePr>
        <p:xfrm>
          <a:off x="6426200" y="982663"/>
          <a:ext cx="1955800" cy="965200"/>
        </p:xfrm>
        <a:graphic>
          <a:graphicData uri="http://schemas.openxmlformats.org/presentationml/2006/ole">
            <mc:AlternateContent xmlns:mc="http://schemas.openxmlformats.org/markup-compatibility/2006">
              <mc:Choice xmlns:v="urn:schemas-microsoft-com:vml" Requires="v">
                <p:oleObj name="Equation" r:id="rId2" imgW="1955520" imgH="965160" progId="Equation.DSMT4">
                  <p:embed/>
                </p:oleObj>
              </mc:Choice>
              <mc:Fallback>
                <p:oleObj name="Equation" r:id="rId2" imgW="1955520" imgH="965160" progId="Equation.DSMT4">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982663"/>
                        <a:ext cx="19558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80073316"/>
              </p:ext>
            </p:extLst>
          </p:nvPr>
        </p:nvGraphicFramePr>
        <p:xfrm>
          <a:off x="2081150" y="1840675"/>
          <a:ext cx="1498600" cy="393700"/>
        </p:xfrm>
        <a:graphic>
          <a:graphicData uri="http://schemas.openxmlformats.org/presentationml/2006/ole">
            <mc:AlternateContent xmlns:mc="http://schemas.openxmlformats.org/markup-compatibility/2006">
              <mc:Choice xmlns:v="urn:schemas-microsoft-com:vml" Requires="v">
                <p:oleObj name="Equation" r:id="rId4" imgW="1498320" imgH="393480" progId="Equation.DSMT4">
                  <p:embed/>
                </p:oleObj>
              </mc:Choice>
              <mc:Fallback>
                <p:oleObj name="Equation" r:id="rId4" imgW="1498320" imgH="39348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1150" y="1840675"/>
                        <a:ext cx="1498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93281745"/>
              </p:ext>
            </p:extLst>
          </p:nvPr>
        </p:nvGraphicFramePr>
        <p:xfrm>
          <a:off x="1143000" y="2385950"/>
          <a:ext cx="2438400" cy="736600"/>
        </p:xfrm>
        <a:graphic>
          <a:graphicData uri="http://schemas.openxmlformats.org/presentationml/2006/ole">
            <mc:AlternateContent xmlns:mc="http://schemas.openxmlformats.org/markup-compatibility/2006">
              <mc:Choice xmlns:v="urn:schemas-microsoft-com:vml" Requires="v">
                <p:oleObj name="Equation" r:id="rId6" imgW="2438280" imgH="736560" progId="Equation.DSMT4">
                  <p:embed/>
                </p:oleObj>
              </mc:Choice>
              <mc:Fallback>
                <p:oleObj name="Equation" r:id="rId6" imgW="2438280" imgH="736560" progId="Equation.DSMT4">
                  <p:embed/>
                  <p:pic>
                    <p:nvPicPr>
                      <p:cNvPr id="0" name="Object 13"/>
                      <p:cNvPicPr>
                        <a:picLocks noChangeAspect="1" noChangeArrowheads="1"/>
                      </p:cNvPicPr>
                      <p:nvPr/>
                    </p:nvPicPr>
                    <p:blipFill>
                      <a:blip r:embed="rId7"/>
                      <a:srcRect/>
                      <a:stretch>
                        <a:fillRect/>
                      </a:stretch>
                    </p:blipFill>
                    <p:spPr bwMode="auto">
                      <a:xfrm>
                        <a:off x="1143000" y="2385950"/>
                        <a:ext cx="2438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02630309"/>
              </p:ext>
            </p:extLst>
          </p:nvPr>
        </p:nvGraphicFramePr>
        <p:xfrm>
          <a:off x="2185413" y="3363025"/>
          <a:ext cx="3111500" cy="2921000"/>
        </p:xfrm>
        <a:graphic>
          <a:graphicData uri="http://schemas.openxmlformats.org/presentationml/2006/ole">
            <mc:AlternateContent xmlns:mc="http://schemas.openxmlformats.org/markup-compatibility/2006">
              <mc:Choice xmlns:v="urn:schemas-microsoft-com:vml" Requires="v">
                <p:oleObj name="Equation" r:id="rId8" imgW="3111480" imgH="2920680" progId="Equation.DSMT4">
                  <p:embed/>
                </p:oleObj>
              </mc:Choice>
              <mc:Fallback>
                <p:oleObj name="Equation" r:id="rId8" imgW="3111480" imgH="2920680" progId="Equation.DSMT4">
                  <p:embed/>
                  <p:pic>
                    <p:nvPicPr>
                      <p:cNvPr id="0" name="Object 14"/>
                      <p:cNvPicPr>
                        <a:picLocks noChangeAspect="1" noChangeArrowheads="1"/>
                      </p:cNvPicPr>
                      <p:nvPr/>
                    </p:nvPicPr>
                    <p:blipFill>
                      <a:blip r:embed="rId9"/>
                      <a:srcRect/>
                      <a:stretch>
                        <a:fillRect/>
                      </a:stretch>
                    </p:blipFill>
                    <p:spPr bwMode="auto">
                      <a:xfrm>
                        <a:off x="2185413" y="3363025"/>
                        <a:ext cx="3111500"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8046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3: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pPr marL="457200">
              <a:spcBef>
                <a:spcPts val="3600"/>
              </a:spcBef>
              <a:spcAft>
                <a:spcPts val="1200"/>
              </a:spcAft>
            </a:pPr>
            <a:r>
              <a:rPr lang="en-US" sz="2800" dirty="0"/>
              <a:t>Find </a:t>
            </a:r>
            <a:r>
              <a:rPr lang="en-US" sz="2800" i="1" dirty="0"/>
              <a:t>y</a:t>
            </a:r>
            <a:r>
              <a:rPr lang="en-US" sz="2800" dirty="0"/>
              <a:t>.</a:t>
            </a:r>
          </a:p>
          <a:p>
            <a:pPr marL="457200">
              <a:spcBef>
                <a:spcPts val="4900"/>
              </a:spcBef>
              <a:spcAft>
                <a:spcPts val="1200"/>
              </a:spcAft>
            </a:pPr>
            <a:r>
              <a:rPr lang="en-US" sz="2800" dirty="0"/>
              <a:t>								</a:t>
            </a:r>
          </a:p>
          <a:p>
            <a:pPr marL="457200">
              <a:spcBef>
                <a:spcPts val="4900"/>
              </a:spcBef>
              <a:spcAft>
                <a:spcPts val="1200"/>
              </a:spcAft>
            </a:pPr>
            <a:r>
              <a:rPr lang="en-US" sz="2800" dirty="0"/>
              <a:t>								  The solution is</a:t>
            </a:r>
          </a:p>
          <a:p>
            <a:pPr marL="457200">
              <a:spcBef>
                <a:spcPts val="1800"/>
              </a:spcBef>
            </a:pPr>
            <a:r>
              <a:rPr lang="en-US" sz="2800" dirty="0"/>
              <a:t>The solution set is </a:t>
            </a:r>
          </a:p>
          <a:p>
            <a:pPr marL="457200">
              <a:spcBef>
                <a:spcPts val="3600"/>
              </a:spcBef>
            </a:pPr>
            <a:endParaRPr lang="en-US" sz="2800" dirty="0"/>
          </a:p>
          <a:p>
            <a:pPr marL="457200">
              <a:spcBef>
                <a:spcPts val="3600"/>
              </a:spcBef>
            </a:pPr>
            <a:endParaRPr lang="en-US" sz="2800" dirty="0"/>
          </a:p>
          <a:p>
            <a:pPr marL="457200">
              <a:spcBef>
                <a:spcPts val="3600"/>
              </a:spcBef>
            </a:pPr>
            <a:endParaRPr lang="en-US" sz="2800" dirty="0"/>
          </a:p>
          <a:p>
            <a:pPr marL="457200">
              <a:spcBef>
                <a:spcPts val="3600"/>
              </a:spcBef>
            </a:pPr>
            <a:endParaRPr lang="en-US" sz="2800" dirty="0"/>
          </a:p>
          <a:p>
            <a:pPr marL="457200">
              <a:spcBef>
                <a:spcPct val="50000"/>
              </a:spcBef>
            </a:pPr>
            <a:endParaRPr lang="en-US" sz="2800" dirty="0"/>
          </a:p>
          <a:p>
            <a:pPr>
              <a:spcBef>
                <a:spcPct val="50000"/>
              </a:spcBef>
            </a:pPr>
            <a:r>
              <a:rPr lang="en-US" sz="2800" b="1" dirty="0"/>
              <a:t>			</a:t>
            </a:r>
            <a:endParaRPr lang="en-US" sz="2800" dirty="0"/>
          </a:p>
          <a:p>
            <a:endParaRPr lang="en-US" sz="2800" dirty="0"/>
          </a:p>
          <a:p>
            <a:r>
              <a:rPr lang="en-US" sz="2800" dirty="0">
                <a:latin typeface="Times New Roman" pitchFamily="18" charset="0"/>
              </a:rPr>
              <a:t>			</a:t>
            </a:r>
            <a:endParaRPr lang="en-US" sz="2800" dirty="0"/>
          </a:p>
          <a:p>
            <a:endParaRPr lang="en-US" sz="2800" dirty="0"/>
          </a:p>
          <a:p>
            <a:endParaRPr lang="en-US" sz="2800" dirty="0">
              <a:latin typeface="Times New Roman" pitchFamily="18" charset="0"/>
            </a:endParaRPr>
          </a:p>
          <a:p>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1774262269"/>
              </p:ext>
            </p:extLst>
          </p:nvPr>
        </p:nvGraphicFramePr>
        <p:xfrm>
          <a:off x="1701800" y="2070100"/>
          <a:ext cx="2184400" cy="1435100"/>
        </p:xfrm>
        <a:graphic>
          <a:graphicData uri="http://schemas.openxmlformats.org/presentationml/2006/ole">
            <mc:AlternateContent xmlns:mc="http://schemas.openxmlformats.org/markup-compatibility/2006">
              <mc:Choice xmlns:v="urn:schemas-microsoft-com:vml" Requires="v">
                <p:oleObj name="Equation" r:id="rId2" imgW="2184120" imgH="1434960" progId="Equation.DSMT4">
                  <p:embed/>
                </p:oleObj>
              </mc:Choice>
              <mc:Fallback>
                <p:oleObj name="Equation" r:id="rId2" imgW="2184120" imgH="1434960" progId="Equation.DSMT4">
                  <p:embed/>
                  <p:pic>
                    <p:nvPicPr>
                      <p:cNvPr id="0" name="Object 14"/>
                      <p:cNvPicPr>
                        <a:picLocks noChangeAspect="1" noChangeArrowheads="1"/>
                      </p:cNvPicPr>
                      <p:nvPr/>
                    </p:nvPicPr>
                    <p:blipFill>
                      <a:blip r:embed="rId3"/>
                      <a:srcRect/>
                      <a:stretch>
                        <a:fillRect/>
                      </a:stretch>
                    </p:blipFill>
                    <p:spPr bwMode="auto">
                      <a:xfrm>
                        <a:off x="1701800" y="2070100"/>
                        <a:ext cx="21844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 name="Group 6"/>
          <p:cNvGrpSpPr/>
          <p:nvPr/>
        </p:nvGrpSpPr>
        <p:grpSpPr>
          <a:xfrm>
            <a:off x="3446253" y="4050475"/>
            <a:ext cx="1963947" cy="1281550"/>
            <a:chOff x="3446253" y="3278575"/>
            <a:chExt cx="1963947" cy="1281550"/>
          </a:xfrm>
        </p:grpSpPr>
        <p:graphicFrame>
          <p:nvGraphicFramePr>
            <p:cNvPr id="3" name="Object 2"/>
            <p:cNvGraphicFramePr>
              <a:graphicFrameLocks noChangeAspect="1"/>
            </p:cNvGraphicFramePr>
            <p:nvPr>
              <p:extLst>
                <p:ext uri="{D42A27DB-BD31-4B8C-83A1-F6EECF244321}">
                  <p14:modId xmlns:p14="http://schemas.microsoft.com/office/powerpoint/2010/main" val="2641645495"/>
                </p:ext>
              </p:extLst>
            </p:nvPr>
          </p:nvGraphicFramePr>
          <p:xfrm>
            <a:off x="3446253" y="3278575"/>
            <a:ext cx="1092200" cy="457200"/>
          </p:xfrm>
          <a:graphic>
            <a:graphicData uri="http://schemas.openxmlformats.org/presentationml/2006/ole">
              <mc:AlternateContent xmlns:mc="http://schemas.openxmlformats.org/markup-compatibility/2006">
                <mc:Choice xmlns:v="urn:schemas-microsoft-com:vml" Requires="v">
                  <p:oleObj name="Equation" r:id="rId4" imgW="1091880" imgH="457200" progId="Equation.DSMT4">
                    <p:embed/>
                  </p:oleObj>
                </mc:Choice>
                <mc:Fallback>
                  <p:oleObj name="Equation" r:id="rId4" imgW="1091880" imgH="4572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253" y="3278575"/>
                          <a:ext cx="109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96109387"/>
                </p:ext>
              </p:extLst>
            </p:nvPr>
          </p:nvGraphicFramePr>
          <p:xfrm>
            <a:off x="4038600" y="4077525"/>
            <a:ext cx="1371600" cy="482600"/>
          </p:xfrm>
          <a:graphic>
            <a:graphicData uri="http://schemas.openxmlformats.org/presentationml/2006/ole">
              <mc:AlternateContent xmlns:mc="http://schemas.openxmlformats.org/markup-compatibility/2006">
                <mc:Choice xmlns:v="urn:schemas-microsoft-com:vml" Requires="v">
                  <p:oleObj name="Equation" r:id="rId6" imgW="1371600" imgH="482400" progId="Equation.DSMT4">
                    <p:embed/>
                  </p:oleObj>
                </mc:Choice>
                <mc:Fallback>
                  <p:oleObj name="Equation" r:id="rId6" imgW="1371600" imgH="482400" progId="Equation.DSMT4">
                    <p:embed/>
                    <p:pic>
                      <p:nvPicPr>
                        <p:cNvPr id="0" name="Object 2"/>
                        <p:cNvPicPr>
                          <a:picLocks noChangeAspect="1" noChangeArrowheads="1"/>
                        </p:cNvPicPr>
                        <p:nvPr/>
                      </p:nvPicPr>
                      <p:blipFill>
                        <a:blip r:embed="rId7"/>
                        <a:srcRect/>
                        <a:stretch>
                          <a:fillRect/>
                        </a:stretch>
                      </p:blipFill>
                      <p:spPr bwMode="auto">
                        <a:xfrm>
                          <a:off x="4038600" y="4077525"/>
                          <a:ext cx="1371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960154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 Objective 4</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spcBef>
                <a:spcPts val="4200"/>
              </a:spcBef>
            </a:pPr>
            <a:r>
              <a:rPr lang="en-US" dirty="0"/>
              <a:t>Solve systems of linear equations by addition.</a:t>
            </a:r>
          </a:p>
          <a:p>
            <a:pPr>
              <a:spcBef>
                <a:spcPts val="4200"/>
              </a:spcBef>
            </a:pPr>
            <a:endParaRPr lang="en-US" dirty="0"/>
          </a:p>
        </p:txBody>
      </p:sp>
    </p:spTree>
    <p:extLst>
      <p:ext uri="{BB962C8B-B14F-4D97-AF65-F5344CB8AC3E}">
        <p14:creationId xmlns:p14="http://schemas.microsoft.com/office/powerpoint/2010/main" val="2541344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3000" dirty="0"/>
          </a:p>
          <a:p>
            <a:endParaRPr lang="en-US" sz="3000" dirty="0"/>
          </a:p>
          <a:p>
            <a:endParaRPr lang="en-US" sz="3000" dirty="0"/>
          </a:p>
          <a:p>
            <a:endParaRPr lang="en-US" sz="3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dirty="0"/>
          </a:p>
        </p:txBody>
      </p:sp>
      <p:sp>
        <p:nvSpPr>
          <p:cNvPr id="5" name="Title 4"/>
          <p:cNvSpPr>
            <a:spLocks noGrp="1"/>
          </p:cNvSpPr>
          <p:nvPr>
            <p:ph type="title" idx="4294967295"/>
          </p:nvPr>
        </p:nvSpPr>
        <p:spPr>
          <a:xfrm>
            <a:off x="0" y="155448"/>
            <a:ext cx="9144000" cy="762000"/>
          </a:xfrm>
          <a:prstGeom prst="rect">
            <a:avLst/>
          </a:prstGeom>
        </p:spPr>
        <p:txBody>
          <a:bodyPr/>
          <a:lstStyle/>
          <a:p>
            <a:r>
              <a:rPr lang="en-US" sz="3200" dirty="0">
                <a:latin typeface="Arial" pitchFamily="34" charset="0"/>
                <a:cs typeface="Arial" pitchFamily="34" charset="0"/>
              </a:rPr>
              <a:t>Addition Method</a:t>
            </a:r>
          </a:p>
        </p:txBody>
      </p:sp>
      <p:graphicFrame>
        <p:nvGraphicFramePr>
          <p:cNvPr id="6" name="Table Placeholder 5"/>
          <p:cNvGraphicFramePr>
            <a:graphicFrameLocks noGrp="1"/>
          </p:cNvGraphicFramePr>
          <p:nvPr>
            <p:ph type="tbl" sz="quarter" idx="4294967295"/>
            <p:extLst>
              <p:ext uri="{D42A27DB-BD31-4B8C-83A1-F6EECF244321}">
                <p14:modId xmlns:p14="http://schemas.microsoft.com/office/powerpoint/2010/main" val="2793172880"/>
              </p:ext>
            </p:extLst>
          </p:nvPr>
        </p:nvGraphicFramePr>
        <p:xfrm>
          <a:off x="533400" y="1217810"/>
          <a:ext cx="8243888" cy="506107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Solving Linear Systems by Addition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3959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2800" b="0" i="0" u="none" strike="noStrike" cap="none" normalizeH="0" baseline="0" dirty="0">
                          <a:ln>
                            <a:noFill/>
                          </a:ln>
                          <a:solidFill>
                            <a:schemeClr val="tx1"/>
                          </a:solidFill>
                          <a:effectLst/>
                          <a:latin typeface="Arial" pitchFamily="34" charset="0"/>
                          <a:cs typeface="Arial" pitchFamily="34" charset="0"/>
                        </a:rPr>
                        <a:t>If necessary, rewrite both equations in the form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513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2800" b="0" i="0" u="none" strike="noStrike" cap="none" normalizeH="0" baseline="0" dirty="0">
                          <a:ln>
                            <a:noFill/>
                          </a:ln>
                          <a:solidFill>
                            <a:schemeClr val="tx1"/>
                          </a:solidFill>
                          <a:effectLst/>
                          <a:latin typeface="Arial" pitchFamily="34" charset="0"/>
                          <a:cs typeface="Arial" pitchFamily="34" charset="0"/>
                        </a:rPr>
                        <a:t>If necessary, multiply either equation or both equations by appropriate nonzero numbers so that the sum of the </a:t>
                      </a:r>
                      <a:r>
                        <a:rPr kumimoji="0" lang="en-US" sz="2800" b="0" i="1" u="none" strike="noStrike" cap="none" normalizeH="0" baseline="0" dirty="0">
                          <a:ln>
                            <a:noFill/>
                          </a:ln>
                          <a:solidFill>
                            <a:schemeClr val="tx1"/>
                          </a:solidFill>
                          <a:effectLst/>
                          <a:latin typeface="Arial" pitchFamily="34" charset="0"/>
                          <a:cs typeface="Arial" pitchFamily="34" charset="0"/>
                        </a:rPr>
                        <a:t>x</a:t>
                      </a:r>
                      <a:r>
                        <a:rPr kumimoji="0" lang="en-US" sz="2800" b="0" i="0" u="none" strike="noStrike" cap="none" normalizeH="0" baseline="0" dirty="0">
                          <a:ln>
                            <a:noFill/>
                          </a:ln>
                          <a:solidFill>
                            <a:schemeClr val="tx1"/>
                          </a:solidFill>
                          <a:effectLst/>
                          <a:latin typeface="Arial" pitchFamily="34" charset="0"/>
                          <a:cs typeface="Arial" pitchFamily="34" charset="0"/>
                        </a:rPr>
                        <a:t>-coefficients or the sum of the </a:t>
                      </a:r>
                      <a:r>
                        <a:rPr kumimoji="0" lang="en-US" sz="2800" b="0" i="1" u="none" strike="noStrike" cap="none" normalizeH="0" baseline="0" dirty="0">
                          <a:ln>
                            <a:noFill/>
                          </a:ln>
                          <a:solidFill>
                            <a:schemeClr val="tx1"/>
                          </a:solidFill>
                          <a:effectLst/>
                          <a:latin typeface="Arial" pitchFamily="34" charset="0"/>
                          <a:cs typeface="Arial" pitchFamily="34" charset="0"/>
                        </a:rPr>
                        <a:t>y</a:t>
                      </a:r>
                      <a:r>
                        <a:rPr kumimoji="0" lang="en-US" sz="2800" b="0" i="0" u="none" strike="noStrike" cap="none" normalizeH="0" baseline="0" dirty="0">
                          <a:ln>
                            <a:noFill/>
                          </a:ln>
                          <a:solidFill>
                            <a:schemeClr val="tx1"/>
                          </a:solidFill>
                          <a:effectLst/>
                          <a:latin typeface="Arial" pitchFamily="34" charset="0"/>
                          <a:cs typeface="Arial" pitchFamily="34" charset="0"/>
                        </a:rPr>
                        <a:t>-coefficients is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23543">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defRPr/>
                      </a:pPr>
                      <a:r>
                        <a:rPr kumimoji="0" lang="en-US" sz="2800" b="0" i="0" u="none" strike="noStrike" cap="none" normalizeH="0" baseline="0" dirty="0">
                          <a:ln>
                            <a:noFill/>
                          </a:ln>
                          <a:solidFill>
                            <a:schemeClr val="tx1"/>
                          </a:solidFill>
                          <a:effectLst/>
                          <a:latin typeface="Arial" pitchFamily="34" charset="0"/>
                          <a:cs typeface="Arial" pitchFamily="34" charset="0"/>
                        </a:rPr>
                        <a:t>Add the equations in step 2. </a:t>
                      </a:r>
                      <a:r>
                        <a:rPr kumimoji="0" lang="en-US" sz="2800" b="0" i="1" u="none" strike="noStrike" cap="none" normalizeH="0" baseline="0" dirty="0">
                          <a:ln>
                            <a:noFill/>
                          </a:ln>
                          <a:solidFill>
                            <a:schemeClr val="tx1"/>
                          </a:solidFill>
                          <a:effectLst/>
                          <a:latin typeface="Arial" pitchFamily="34" charset="0"/>
                          <a:cs typeface="Arial" pitchFamily="34" charset="0"/>
                        </a:rPr>
                        <a:t>The sum should be an equation in one variable</a:t>
                      </a:r>
                      <a:r>
                        <a:rPr kumimoji="0" lang="en-US" sz="2800" b="0" i="0" u="none" strike="noStrike" cap="none" normalizeH="0" baseline="0" dirty="0">
                          <a:ln>
                            <a:noFill/>
                          </a:ln>
                          <a:solidFill>
                            <a:schemeClr val="tx1"/>
                          </a:solidFill>
                          <a:effectLst/>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382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4"/>
                        <a:tabLst/>
                        <a:defRPr/>
                      </a:pPr>
                      <a:r>
                        <a:rPr kumimoji="0" lang="en-US" sz="2800" b="0" i="0" u="none" strike="noStrike" cap="none" normalizeH="0" baseline="0" dirty="0">
                          <a:ln>
                            <a:noFill/>
                          </a:ln>
                          <a:solidFill>
                            <a:schemeClr val="tx1"/>
                          </a:solidFill>
                          <a:effectLst/>
                          <a:latin typeface="Arial" pitchFamily="34" charset="0"/>
                          <a:cs typeface="Arial" pitchFamily="34" charset="0"/>
                        </a:rPr>
                        <a:t>Solve the equation in one variable (the result of step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9724871"/>
              </p:ext>
            </p:extLst>
          </p:nvPr>
        </p:nvGraphicFramePr>
        <p:xfrm>
          <a:off x="1066800" y="2211942"/>
          <a:ext cx="1955800" cy="393700"/>
        </p:xfrm>
        <a:graphic>
          <a:graphicData uri="http://schemas.openxmlformats.org/presentationml/2006/ole">
            <mc:AlternateContent xmlns:mc="http://schemas.openxmlformats.org/markup-compatibility/2006">
              <mc:Choice xmlns:v="urn:schemas-microsoft-com:vml" Requires="v">
                <p:oleObj name="Equation" r:id="rId2" imgW="1955520" imgH="393480" progId="Equation.DSMT4">
                  <p:embed/>
                </p:oleObj>
              </mc:Choice>
              <mc:Fallback>
                <p:oleObj name="Equation" r:id="rId2" imgW="1955520" imgH="393480" progId="Equation.DSMT4">
                  <p:embed/>
                  <p:pic>
                    <p:nvPicPr>
                      <p:cNvPr id="0" name="Object 1"/>
                      <p:cNvPicPr>
                        <a:picLocks noChangeAspect="1" noChangeArrowheads="1"/>
                      </p:cNvPicPr>
                      <p:nvPr/>
                    </p:nvPicPr>
                    <p:blipFill>
                      <a:blip r:embed="rId3"/>
                      <a:srcRect/>
                      <a:stretch>
                        <a:fillRect/>
                      </a:stretch>
                    </p:blipFill>
                    <p:spPr bwMode="auto">
                      <a:xfrm>
                        <a:off x="1066800" y="2211942"/>
                        <a:ext cx="1955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50042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Addition Method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2" name="Text Placeholder 1"/>
          <p:cNvSpPr>
            <a:spLocks noGrp="1"/>
          </p:cNvSpPr>
          <p:nvPr>
            <p:ph type="body" sz="quarter" idx="10"/>
          </p:nvPr>
        </p:nvSpPr>
        <p:spPr/>
        <p:txBody>
          <a:bodyPr>
            <a:noAutofit/>
          </a:bodyPr>
          <a:lstStyle/>
          <a:p>
            <a:endParaRPr lang="en-US" sz="2800" dirty="0"/>
          </a:p>
          <a:p>
            <a:endParaRPr lang="en-US" sz="2800" dirty="0"/>
          </a:p>
          <a:p>
            <a:endParaRPr lang="en-US" sz="2800" dirty="0"/>
          </a:p>
          <a:p>
            <a:endParaRPr lang="en-US" sz="2800" dirty="0"/>
          </a:p>
          <a:p>
            <a:endParaRPr lang="en-US" sz="2800" dirty="0"/>
          </a:p>
          <a:p>
            <a:endParaRPr lang="en-US" sz="2800" dirty="0"/>
          </a:p>
          <a:p>
            <a:pPr>
              <a:spcBef>
                <a:spcPts val="0"/>
              </a:spcBef>
            </a:pPr>
            <a:r>
              <a:rPr lang="en-US" sz="2800" spc="-100" dirty="0"/>
              <a:t>NOTE: As you now know, there is more than one method to solve a system of equations. The reason for learning more than one method is because sometimes one method will be preferable or easier to use over another method.</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3000" dirty="0"/>
          </a:p>
          <a:p>
            <a:endParaRPr lang="en-US" sz="3000" dirty="0"/>
          </a:p>
          <a:p>
            <a:endParaRPr lang="en-US" sz="3000" dirty="0"/>
          </a:p>
          <a:p>
            <a:endParaRPr lang="en-US" sz="3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sz="4000" dirty="0"/>
          </a:p>
          <a:p>
            <a:endParaRPr lang="en-US" dirty="0"/>
          </a:p>
        </p:txBody>
      </p:sp>
      <p:graphicFrame>
        <p:nvGraphicFramePr>
          <p:cNvPr id="6" name="Table Placeholder 5"/>
          <p:cNvGraphicFramePr>
            <a:graphicFrameLocks/>
          </p:cNvGraphicFramePr>
          <p:nvPr>
            <p:extLst>
              <p:ext uri="{D42A27DB-BD31-4B8C-83A1-F6EECF244321}">
                <p14:modId xmlns:p14="http://schemas.microsoft.com/office/powerpoint/2010/main" val="612688071"/>
              </p:ext>
            </p:extLst>
          </p:nvPr>
        </p:nvGraphicFramePr>
        <p:xfrm>
          <a:off x="533400" y="1226320"/>
          <a:ext cx="8243888" cy="284988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Solving Linear Systems by Addition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513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5"/>
                        <a:tabLst/>
                        <a:defRPr/>
                      </a:pPr>
                      <a:r>
                        <a:rPr kumimoji="0" lang="en-US" sz="2800" b="0" i="0" u="none" strike="noStrike" cap="none" normalizeH="0" baseline="0" dirty="0">
                          <a:ln>
                            <a:noFill/>
                          </a:ln>
                          <a:solidFill>
                            <a:schemeClr val="tx1"/>
                          </a:solidFill>
                          <a:effectLst/>
                          <a:latin typeface="Arial" pitchFamily="34" charset="0"/>
                          <a:cs typeface="Arial" pitchFamily="34" charset="0"/>
                        </a:rPr>
                        <a:t>Back-substitute the value obtained in step 4 into either of the given equations and solve for the other variable.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513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6"/>
                        <a:tabLst/>
                        <a:defRPr/>
                      </a:pPr>
                      <a:r>
                        <a:rPr kumimoji="0" lang="en-US" sz="2800" b="0" i="0" u="none" strike="noStrike" cap="none" normalizeH="0" baseline="0" dirty="0">
                          <a:ln>
                            <a:noFill/>
                          </a:ln>
                          <a:solidFill>
                            <a:schemeClr val="tx1"/>
                          </a:solidFill>
                          <a:effectLst/>
                          <a:latin typeface="Arial" pitchFamily="34" charset="0"/>
                          <a:cs typeface="Arial" pitchFamily="34" charset="0"/>
                        </a:rPr>
                        <a:t>Check the solution in </a:t>
                      </a:r>
                      <a:r>
                        <a:rPr kumimoji="0" lang="en-US" sz="2800" b="0" i="1" u="none" strike="noStrike" cap="none" normalizeH="0" baseline="0" dirty="0">
                          <a:ln>
                            <a:noFill/>
                          </a:ln>
                          <a:solidFill>
                            <a:schemeClr val="tx1"/>
                          </a:solidFill>
                          <a:effectLst/>
                          <a:latin typeface="Arial" pitchFamily="34" charset="0"/>
                          <a:cs typeface="Arial" pitchFamily="34" charset="0"/>
                        </a:rPr>
                        <a:t>both</a:t>
                      </a:r>
                      <a:r>
                        <a:rPr kumimoji="0" lang="en-US" sz="2800" b="0" i="0" u="none" strike="noStrike" cap="none" normalizeH="0" baseline="0" dirty="0">
                          <a:ln>
                            <a:noFill/>
                          </a:ln>
                          <a:solidFill>
                            <a:schemeClr val="tx1"/>
                          </a:solidFill>
                          <a:effectLst/>
                          <a:latin typeface="Arial" pitchFamily="34" charset="0"/>
                          <a:cs typeface="Arial" pitchFamily="34" charset="0"/>
                        </a:rPr>
                        <a:t> of the original equations.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255643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Aft>
                <a:spcPts val="1200"/>
              </a:spcAft>
            </a:pPr>
            <a:r>
              <a:rPr lang="en-US" sz="2800" dirty="0"/>
              <a:t>Solve by the addition method:</a:t>
            </a:r>
          </a:p>
          <a:p>
            <a:pPr>
              <a:spcAft>
                <a:spcPts val="1200"/>
              </a:spcAft>
            </a:pPr>
            <a:endParaRPr lang="en-US" sz="2800" dirty="0"/>
          </a:p>
          <a:p>
            <a:pPr>
              <a:spcAft>
                <a:spcPts val="1200"/>
              </a:spcAft>
            </a:pPr>
            <a:endParaRPr lang="en-US" sz="2800" dirty="0"/>
          </a:p>
          <a:p>
            <a:pPr marL="971550" indent="-514350">
              <a:spcAft>
                <a:spcPts val="1200"/>
              </a:spcAft>
              <a:buFont typeface="+mj-lt"/>
              <a:buAutoNum type="arabicPeriod"/>
            </a:pPr>
            <a:r>
              <a:rPr lang="en-US" sz="2800" b="1" dirty="0"/>
              <a:t>Rewrite both equations in the form                                 		   </a:t>
            </a:r>
            <a:r>
              <a:rPr lang="en-US" sz="2800" dirty="0"/>
              <a:t>We first arrange the system so that variable terms appear on the left and constants appear on the right.  We obtain</a:t>
            </a:r>
          </a:p>
          <a:p>
            <a:pPr marL="457200">
              <a:spcAft>
                <a:spcPts val="1200"/>
              </a:spcAft>
            </a:pPr>
            <a:r>
              <a:rPr lang="en-US" sz="2800" dirty="0"/>
              <a:t>					Add 2</a:t>
            </a:r>
            <a:r>
              <a:rPr lang="en-US" sz="2800" i="1" dirty="0"/>
              <a:t>y</a:t>
            </a:r>
            <a:r>
              <a:rPr lang="en-US" sz="2800" dirty="0"/>
              <a:t> to both sides</a:t>
            </a:r>
          </a:p>
          <a:p>
            <a:pPr marL="457200">
              <a:spcAft>
                <a:spcPts val="1200"/>
              </a:spcAft>
            </a:pPr>
            <a:r>
              <a:rPr lang="en-US" sz="2800" dirty="0"/>
              <a:t>					Add 3</a:t>
            </a:r>
            <a:r>
              <a:rPr lang="en-US" sz="2800" i="1" dirty="0"/>
              <a:t>x</a:t>
            </a:r>
            <a:r>
              <a:rPr lang="en-US" sz="2800" dirty="0"/>
              <a:t> to both sides</a:t>
            </a:r>
          </a:p>
          <a:p>
            <a:pPr marL="457200">
              <a:spcAft>
                <a:spcPts val="1200"/>
              </a:spcAft>
            </a:pPr>
            <a:endParaRPr lang="en-US" sz="2800" dirty="0"/>
          </a:p>
          <a:p>
            <a:pPr marL="457200">
              <a:spcAft>
                <a:spcPts val="1200"/>
              </a:spcAft>
            </a:pPr>
            <a:endParaRPr lang="en-US" sz="2800" dirty="0"/>
          </a:p>
          <a:p>
            <a:pPr>
              <a:spcAft>
                <a:spcPts val="1200"/>
              </a:spcAft>
            </a:pPr>
            <a:r>
              <a:rPr lang="en-US" dirty="0"/>
              <a:t>	</a:t>
            </a:r>
          </a:p>
        </p:txBody>
      </p:sp>
      <p:graphicFrame>
        <p:nvGraphicFramePr>
          <p:cNvPr id="7" name="Object 6"/>
          <p:cNvGraphicFramePr>
            <a:graphicFrameLocks noChangeAspect="1"/>
          </p:cNvGraphicFramePr>
          <p:nvPr>
            <p:extLst>
              <p:ext uri="{D42A27DB-BD31-4B8C-83A1-F6EECF244321}">
                <p14:modId xmlns:p14="http://schemas.microsoft.com/office/powerpoint/2010/main" val="2992181165"/>
              </p:ext>
            </p:extLst>
          </p:nvPr>
        </p:nvGraphicFramePr>
        <p:xfrm>
          <a:off x="2057400" y="1752600"/>
          <a:ext cx="2222500" cy="965200"/>
        </p:xfrm>
        <a:graphic>
          <a:graphicData uri="http://schemas.openxmlformats.org/presentationml/2006/ole">
            <mc:AlternateContent xmlns:mc="http://schemas.openxmlformats.org/markup-compatibility/2006">
              <mc:Choice xmlns:v="urn:schemas-microsoft-com:vml" Requires="v">
                <p:oleObj name="Equation" r:id="rId2" imgW="2222280" imgH="965160" progId="Equation.DSMT4">
                  <p:embed/>
                </p:oleObj>
              </mc:Choice>
              <mc:Fallback>
                <p:oleObj name="Equation" r:id="rId2" imgW="2222280" imgH="965160" progId="Equation.DSMT4">
                  <p:embed/>
                  <p:pic>
                    <p:nvPicPr>
                      <p:cNvPr id="0" name=""/>
                      <p:cNvPicPr/>
                      <p:nvPr/>
                    </p:nvPicPr>
                    <p:blipFill>
                      <a:blip r:embed="rId3"/>
                      <a:stretch>
                        <a:fillRect/>
                      </a:stretch>
                    </p:blipFill>
                    <p:spPr>
                      <a:xfrm>
                        <a:off x="2057400" y="1752600"/>
                        <a:ext cx="2222500" cy="9652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018747"/>
              </p:ext>
            </p:extLst>
          </p:nvPr>
        </p:nvGraphicFramePr>
        <p:xfrm>
          <a:off x="1524000" y="3638550"/>
          <a:ext cx="2133600" cy="406400"/>
        </p:xfrm>
        <a:graphic>
          <a:graphicData uri="http://schemas.openxmlformats.org/presentationml/2006/ole">
            <mc:AlternateContent xmlns:mc="http://schemas.openxmlformats.org/markup-compatibility/2006">
              <mc:Choice xmlns:v="urn:schemas-microsoft-com:vml" Requires="v">
                <p:oleObj name="Equation" r:id="rId4" imgW="2133360" imgH="406080" progId="Equation.DSMT4">
                  <p:embed/>
                </p:oleObj>
              </mc:Choice>
              <mc:Fallback>
                <p:oleObj name="Equation" r:id="rId4" imgW="2133360" imgH="406080" progId="Equation.DSMT4">
                  <p:embed/>
                  <p:pic>
                    <p:nvPicPr>
                      <p:cNvPr id="0" name="Object 6"/>
                      <p:cNvPicPr>
                        <a:picLocks noChangeAspect="1" noChangeArrowheads="1"/>
                      </p:cNvPicPr>
                      <p:nvPr/>
                    </p:nvPicPr>
                    <p:blipFill>
                      <a:blip r:embed="rId5"/>
                      <a:srcRect/>
                      <a:stretch>
                        <a:fillRect/>
                      </a:stretch>
                    </p:blipFill>
                    <p:spPr bwMode="auto">
                      <a:xfrm>
                        <a:off x="1524000" y="3638550"/>
                        <a:ext cx="2133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87424384"/>
              </p:ext>
            </p:extLst>
          </p:nvPr>
        </p:nvGraphicFramePr>
        <p:xfrm>
          <a:off x="1809750" y="5162550"/>
          <a:ext cx="1727200" cy="406400"/>
        </p:xfrm>
        <a:graphic>
          <a:graphicData uri="http://schemas.openxmlformats.org/presentationml/2006/ole">
            <mc:AlternateContent xmlns:mc="http://schemas.openxmlformats.org/markup-compatibility/2006">
              <mc:Choice xmlns:v="urn:schemas-microsoft-com:vml" Requires="v">
                <p:oleObj name="Equation" r:id="rId6" imgW="1726920" imgH="406080" progId="Equation.DSMT4">
                  <p:embed/>
                </p:oleObj>
              </mc:Choice>
              <mc:Fallback>
                <p:oleObj name="Equation" r:id="rId6" imgW="1726920" imgH="406080" progId="Equation.DSMT4">
                  <p:embed/>
                  <p:pic>
                    <p:nvPicPr>
                      <p:cNvPr id="0" name="Object 4"/>
                      <p:cNvPicPr>
                        <a:picLocks noChangeAspect="1" noChangeArrowheads="1"/>
                      </p:cNvPicPr>
                      <p:nvPr/>
                    </p:nvPicPr>
                    <p:blipFill>
                      <a:blip r:embed="rId7"/>
                      <a:srcRect/>
                      <a:stretch>
                        <a:fillRect/>
                      </a:stretch>
                    </p:blipFill>
                    <p:spPr bwMode="auto">
                      <a:xfrm>
                        <a:off x="1809750" y="5162550"/>
                        <a:ext cx="1727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55233348"/>
              </p:ext>
            </p:extLst>
          </p:nvPr>
        </p:nvGraphicFramePr>
        <p:xfrm>
          <a:off x="2009942" y="5765800"/>
          <a:ext cx="1511300" cy="406400"/>
        </p:xfrm>
        <a:graphic>
          <a:graphicData uri="http://schemas.openxmlformats.org/presentationml/2006/ole">
            <mc:AlternateContent xmlns:mc="http://schemas.openxmlformats.org/markup-compatibility/2006">
              <mc:Choice xmlns:v="urn:schemas-microsoft-com:vml" Requires="v">
                <p:oleObj name="Equation" r:id="rId8" imgW="1511280" imgH="406080" progId="Equation.DSMT4">
                  <p:embed/>
                </p:oleObj>
              </mc:Choice>
              <mc:Fallback>
                <p:oleObj name="Equation" r:id="rId8" imgW="1511280" imgH="406080" progId="Equation.DSMT4">
                  <p:embed/>
                  <p:pic>
                    <p:nvPicPr>
                      <p:cNvPr id="0" name="Object 5"/>
                      <p:cNvPicPr>
                        <a:picLocks noChangeAspect="1" noChangeArrowheads="1"/>
                      </p:cNvPicPr>
                      <p:nvPr/>
                    </p:nvPicPr>
                    <p:blipFill>
                      <a:blip r:embed="rId9"/>
                      <a:srcRect/>
                      <a:stretch>
                        <a:fillRect/>
                      </a:stretch>
                    </p:blipFill>
                    <p:spPr bwMode="auto">
                      <a:xfrm>
                        <a:off x="2009942" y="5765800"/>
                        <a:ext cx="15113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83926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marL="514350" indent="-514350">
              <a:spcBef>
                <a:spcPct val="50000"/>
              </a:spcBef>
              <a:buFont typeface="+mj-lt"/>
              <a:buAutoNum type="arabicPeriod" startAt="2"/>
            </a:pPr>
            <a:r>
              <a:rPr lang="en-US" sz="2800" b="1" dirty="0"/>
              <a:t>If necessary, multiply either equation or both equations by appropriate numbers so that the sum of the </a:t>
            </a:r>
            <a:r>
              <a:rPr lang="en-US" sz="2800" b="1" i="1" dirty="0"/>
              <a:t>x</a:t>
            </a:r>
            <a:r>
              <a:rPr lang="en-US" sz="2800" b="1" dirty="0"/>
              <a:t>-coefficients is 0.</a:t>
            </a:r>
            <a:r>
              <a:rPr lang="en-US" sz="2800" dirty="0"/>
              <a:t> We can eliminate the </a:t>
            </a:r>
            <a:r>
              <a:rPr lang="en-US" sz="2800" i="1" dirty="0"/>
              <a:t>y</a:t>
            </a:r>
            <a:r>
              <a:rPr lang="en-US" sz="2800" dirty="0"/>
              <a:t>’s by multiplying the second equation by 2. Or we can eliminate the </a:t>
            </a:r>
            <a:r>
              <a:rPr lang="en-US" sz="2800" i="1" dirty="0"/>
              <a:t>x</a:t>
            </a:r>
            <a:r>
              <a:rPr lang="en-US" sz="2800" dirty="0"/>
              <a:t>’s by multiplying the first equation by  </a:t>
            </a:r>
            <a:r>
              <a:rPr lang="en-US" sz="2800" dirty="0">
                <a:latin typeface="Symbol" pitchFamily="18" charset="2"/>
              </a:rPr>
              <a:t>     </a:t>
            </a:r>
            <a:r>
              <a:rPr lang="en-US" sz="2800" dirty="0"/>
              <a:t>and the second equation by 4.  Let’s use the first method.</a:t>
            </a:r>
          </a:p>
          <a:p>
            <a:pPr>
              <a:spcAft>
                <a:spcPts val="1200"/>
              </a:spcAft>
            </a:pPr>
            <a:endParaRPr lang="en-US" sz="2800" dirty="0"/>
          </a:p>
          <a:p>
            <a:pPr marL="457200">
              <a:spcAft>
                <a:spcPts val="1200"/>
              </a:spcAft>
            </a:pPr>
            <a:endParaRPr lang="en-US" sz="2800" dirty="0"/>
          </a:p>
          <a:p>
            <a:pPr marL="457200">
              <a:spcAft>
                <a:spcPts val="1200"/>
              </a:spcAft>
            </a:pPr>
            <a:endParaRPr lang="en-US" sz="2800" dirty="0"/>
          </a:p>
          <a:p>
            <a:pPr>
              <a:spcAft>
                <a:spcPts val="1200"/>
              </a:spcAft>
            </a:pPr>
            <a:r>
              <a:rPr lang="en-US" dirty="0"/>
              <a:t>	</a:t>
            </a:r>
          </a:p>
        </p:txBody>
      </p:sp>
      <p:graphicFrame>
        <p:nvGraphicFramePr>
          <p:cNvPr id="6" name="Object 5"/>
          <p:cNvGraphicFramePr>
            <a:graphicFrameLocks noChangeAspect="1"/>
          </p:cNvGraphicFramePr>
          <p:nvPr>
            <p:extLst>
              <p:ext uri="{D42A27DB-BD31-4B8C-83A1-F6EECF244321}">
                <p14:modId xmlns:p14="http://schemas.microsoft.com/office/powerpoint/2010/main" val="1581961462"/>
              </p:ext>
            </p:extLst>
          </p:nvPr>
        </p:nvGraphicFramePr>
        <p:xfrm>
          <a:off x="1524000" y="4845050"/>
          <a:ext cx="1790700" cy="393700"/>
        </p:xfrm>
        <a:graphic>
          <a:graphicData uri="http://schemas.openxmlformats.org/presentationml/2006/ole">
            <mc:AlternateContent xmlns:mc="http://schemas.openxmlformats.org/markup-compatibility/2006">
              <mc:Choice xmlns:v="urn:schemas-microsoft-com:vml" Requires="v">
                <p:oleObj name="Equation" r:id="rId2" imgW="1790640" imgH="393480" progId="Equation.DSMT4">
                  <p:embed/>
                </p:oleObj>
              </mc:Choice>
              <mc:Fallback>
                <p:oleObj name="Equation" r:id="rId2" imgW="1790640" imgH="393480" progId="Equation.DSMT4">
                  <p:embed/>
                  <p:pic>
                    <p:nvPicPr>
                      <p:cNvPr id="0" name=""/>
                      <p:cNvPicPr>
                        <a:picLocks noChangeAspect="1" noChangeArrowheads="1"/>
                      </p:cNvPicPr>
                      <p:nvPr/>
                    </p:nvPicPr>
                    <p:blipFill>
                      <a:blip r:embed="rId3"/>
                      <a:srcRect/>
                      <a:stretch>
                        <a:fillRect/>
                      </a:stretch>
                    </p:blipFill>
                    <p:spPr bwMode="auto">
                      <a:xfrm>
                        <a:off x="1524000" y="4845050"/>
                        <a:ext cx="1790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492960024"/>
              </p:ext>
            </p:extLst>
          </p:nvPr>
        </p:nvGraphicFramePr>
        <p:xfrm>
          <a:off x="1638300" y="5505450"/>
          <a:ext cx="1562100" cy="393700"/>
        </p:xfrm>
        <a:graphic>
          <a:graphicData uri="http://schemas.openxmlformats.org/presentationml/2006/ole">
            <mc:AlternateContent xmlns:mc="http://schemas.openxmlformats.org/markup-compatibility/2006">
              <mc:Choice xmlns:v="urn:schemas-microsoft-com:vml" Requires="v">
                <p:oleObj name="Equation" r:id="rId4" imgW="1562040" imgH="393480" progId="Equation.DSMT4">
                  <p:embed/>
                </p:oleObj>
              </mc:Choice>
              <mc:Fallback>
                <p:oleObj name="Equation" r:id="rId4" imgW="1562040" imgH="393480" progId="Equation.DSMT4">
                  <p:embed/>
                  <p:pic>
                    <p:nvPicPr>
                      <p:cNvPr id="0" name="Object 5"/>
                      <p:cNvPicPr>
                        <a:picLocks noChangeAspect="1" noChangeArrowheads="1"/>
                      </p:cNvPicPr>
                      <p:nvPr/>
                    </p:nvPicPr>
                    <p:blipFill>
                      <a:blip r:embed="rId5"/>
                      <a:srcRect/>
                      <a:stretch>
                        <a:fillRect/>
                      </a:stretch>
                    </p:blipFill>
                    <p:spPr bwMode="auto">
                      <a:xfrm>
                        <a:off x="1638300" y="5505450"/>
                        <a:ext cx="1562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05510836"/>
              </p:ext>
            </p:extLst>
          </p:nvPr>
        </p:nvGraphicFramePr>
        <p:xfrm>
          <a:off x="6121400" y="3401786"/>
          <a:ext cx="431800" cy="330200"/>
        </p:xfrm>
        <a:graphic>
          <a:graphicData uri="http://schemas.openxmlformats.org/presentationml/2006/ole">
            <mc:AlternateContent xmlns:mc="http://schemas.openxmlformats.org/markup-compatibility/2006">
              <mc:Choice xmlns:v="urn:schemas-microsoft-com:vml" Requires="v">
                <p:oleObj name="Equation" r:id="rId6" imgW="431640" imgH="330120" progId="Equation.DSMT4">
                  <p:embed/>
                </p:oleObj>
              </mc:Choice>
              <mc:Fallback>
                <p:oleObj name="Equation" r:id="rId6" imgW="431640" imgH="330120" progId="Equation.DSMT4">
                  <p:embed/>
                  <p:pic>
                    <p:nvPicPr>
                      <p:cNvPr id="0" name="Object 2"/>
                      <p:cNvPicPr>
                        <a:picLocks noChangeAspect="1" noChangeArrowheads="1"/>
                      </p:cNvPicPr>
                      <p:nvPr/>
                    </p:nvPicPr>
                    <p:blipFill>
                      <a:blip r:embed="rId7"/>
                      <a:srcRect/>
                      <a:stretch>
                        <a:fillRect/>
                      </a:stretch>
                    </p:blipFill>
                    <p:spPr bwMode="auto">
                      <a:xfrm>
                        <a:off x="6121400" y="3401786"/>
                        <a:ext cx="431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98835263"/>
              </p:ext>
            </p:extLst>
          </p:nvPr>
        </p:nvGraphicFramePr>
        <p:xfrm>
          <a:off x="6438900" y="4873170"/>
          <a:ext cx="1790700" cy="393700"/>
        </p:xfrm>
        <a:graphic>
          <a:graphicData uri="http://schemas.openxmlformats.org/presentationml/2006/ole">
            <mc:AlternateContent xmlns:mc="http://schemas.openxmlformats.org/markup-compatibility/2006">
              <mc:Choice xmlns:v="urn:schemas-microsoft-com:vml" Requires="v">
                <p:oleObj name="Equation" r:id="rId8" imgW="1790640" imgH="393480" progId="Equation.DSMT4">
                  <p:embed/>
                </p:oleObj>
              </mc:Choice>
              <mc:Fallback>
                <p:oleObj name="Equation" r:id="rId8" imgW="1790640" imgH="393480" progId="Equation.DSMT4">
                  <p:embed/>
                  <p:pic>
                    <p:nvPicPr>
                      <p:cNvPr id="0" name=""/>
                      <p:cNvPicPr>
                        <a:picLocks noChangeAspect="1" noChangeArrowheads="1"/>
                      </p:cNvPicPr>
                      <p:nvPr/>
                    </p:nvPicPr>
                    <p:blipFill>
                      <a:blip r:embed="rId9"/>
                      <a:srcRect/>
                      <a:stretch>
                        <a:fillRect/>
                      </a:stretch>
                    </p:blipFill>
                    <p:spPr bwMode="auto">
                      <a:xfrm>
                        <a:off x="6438900" y="4873170"/>
                        <a:ext cx="1790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014639"/>
              </p:ext>
            </p:extLst>
          </p:nvPr>
        </p:nvGraphicFramePr>
        <p:xfrm>
          <a:off x="6464300" y="5473700"/>
          <a:ext cx="1765300" cy="393700"/>
        </p:xfrm>
        <a:graphic>
          <a:graphicData uri="http://schemas.openxmlformats.org/presentationml/2006/ole">
            <mc:AlternateContent xmlns:mc="http://schemas.openxmlformats.org/markup-compatibility/2006">
              <mc:Choice xmlns:v="urn:schemas-microsoft-com:vml" Requires="v">
                <p:oleObj name="Equation" r:id="rId10" imgW="1765080" imgH="393480" progId="Equation.DSMT4">
                  <p:embed/>
                </p:oleObj>
              </mc:Choice>
              <mc:Fallback>
                <p:oleObj name="Equation" r:id="rId10" imgW="1765080" imgH="393480" progId="Equation.DSMT4">
                  <p:embed/>
                  <p:pic>
                    <p:nvPicPr>
                      <p:cNvPr id="0" name=""/>
                      <p:cNvPicPr>
                        <a:picLocks noChangeAspect="1" noChangeArrowheads="1"/>
                      </p:cNvPicPr>
                      <p:nvPr/>
                    </p:nvPicPr>
                    <p:blipFill>
                      <a:blip r:embed="rId11"/>
                      <a:srcRect/>
                      <a:stretch>
                        <a:fillRect/>
                      </a:stretch>
                    </p:blipFill>
                    <p:spPr bwMode="auto">
                      <a:xfrm>
                        <a:off x="6464300" y="5473700"/>
                        <a:ext cx="1765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Line 20"/>
          <p:cNvSpPr>
            <a:spLocks noChangeShapeType="1"/>
          </p:cNvSpPr>
          <p:nvPr/>
        </p:nvSpPr>
        <p:spPr bwMode="auto">
          <a:xfrm>
            <a:off x="3352800" y="5073650"/>
            <a:ext cx="297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4" name="Text Box 21"/>
          <p:cNvSpPr txBox="1">
            <a:spLocks noChangeArrowheads="1"/>
          </p:cNvSpPr>
          <p:nvPr/>
        </p:nvSpPr>
        <p:spPr bwMode="auto">
          <a:xfrm>
            <a:off x="3657600" y="4590800"/>
            <a:ext cx="2667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latin typeface="Arial" pitchFamily="34" charset="0"/>
                <a:cs typeface="Arial" pitchFamily="34" charset="0"/>
              </a:rPr>
              <a:t>No Change</a:t>
            </a:r>
          </a:p>
        </p:txBody>
      </p:sp>
      <p:sp>
        <p:nvSpPr>
          <p:cNvPr id="15" name="Line 20"/>
          <p:cNvSpPr>
            <a:spLocks noChangeShapeType="1"/>
          </p:cNvSpPr>
          <p:nvPr/>
        </p:nvSpPr>
        <p:spPr bwMode="auto">
          <a:xfrm>
            <a:off x="3352800" y="5759450"/>
            <a:ext cx="297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a:p>
        </p:txBody>
      </p:sp>
      <p:sp>
        <p:nvSpPr>
          <p:cNvPr id="16" name="Text Box 21"/>
          <p:cNvSpPr txBox="1">
            <a:spLocks noChangeArrowheads="1"/>
          </p:cNvSpPr>
          <p:nvPr/>
        </p:nvSpPr>
        <p:spPr bwMode="auto">
          <a:xfrm>
            <a:off x="3719286" y="5291038"/>
            <a:ext cx="2514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latin typeface="Arial" pitchFamily="34" charset="0"/>
                <a:cs typeface="Arial" pitchFamily="34" charset="0"/>
              </a:rPr>
              <a:t>Multiply by 2</a:t>
            </a:r>
          </a:p>
        </p:txBody>
      </p:sp>
    </p:spTree>
    <p:extLst>
      <p:ext uri="{BB962C8B-B14F-4D97-AF65-F5344CB8AC3E}">
        <p14:creationId xmlns:p14="http://schemas.microsoft.com/office/powerpoint/2010/main" val="1641430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vert="horz" wrap="none" tIns="457200" bIns="457200" spcCol="0">
            <a:noAutofit/>
          </a:bodyPr>
          <a:lstStyle/>
          <a:p>
            <a:r>
              <a:rPr lang="en-US" sz="3200" dirty="0">
                <a:latin typeface="Arial" pitchFamily="34" charset="0"/>
                <a:cs typeface="Arial" pitchFamily="34" charset="0"/>
              </a:rPr>
              <a:t>Systems of Equations</a:t>
            </a:r>
          </a:p>
        </p:txBody>
      </p:sp>
      <p:sp>
        <p:nvSpPr>
          <p:cNvPr id="3" name="Text Placeholder 2"/>
          <p:cNvSpPr>
            <a:spLocks noGrp="1"/>
          </p:cNvSpPr>
          <p:nvPr>
            <p:ph type="body" sz="quarter" idx="10"/>
          </p:nvPr>
        </p:nvSpPr>
        <p:spPr/>
        <p:txBody>
          <a:bodyPr>
            <a:noAutofit/>
          </a:bodyPr>
          <a:lstStyle/>
          <a:p>
            <a:pPr>
              <a:spcBef>
                <a:spcPct val="50000"/>
              </a:spcBef>
            </a:pPr>
            <a:r>
              <a:rPr lang="en-US" sz="2800" dirty="0"/>
              <a:t>Recall that  an equation of the form                          is a line when graphed.</a:t>
            </a:r>
          </a:p>
          <a:p>
            <a:pPr>
              <a:spcBef>
                <a:spcPts val="1200"/>
              </a:spcBef>
            </a:pPr>
            <a:r>
              <a:rPr lang="en-US" sz="2800" dirty="0"/>
              <a:t>Two such equations are called a system of linear equations.</a:t>
            </a:r>
          </a:p>
          <a:p>
            <a:pPr>
              <a:spcBef>
                <a:spcPts val="1200"/>
              </a:spcBef>
            </a:pPr>
            <a:r>
              <a:rPr lang="en-US" sz="2800" dirty="0"/>
              <a:t>A solution of a system of linear equations is an ordered pair  that satisfies both equations in the system. </a:t>
            </a:r>
          </a:p>
          <a:p>
            <a:pPr>
              <a:lnSpc>
                <a:spcPct val="150000"/>
              </a:lnSpc>
              <a:spcBef>
                <a:spcPts val="1200"/>
              </a:spcBef>
            </a:pPr>
            <a:r>
              <a:rPr lang="en-US" sz="2800" spc="-90" dirty="0"/>
              <a:t>For example, the ordered pair         satisfies the system</a:t>
            </a:r>
          </a:p>
          <a:p>
            <a:endParaRPr lang="en-US" sz="2800" dirty="0"/>
          </a:p>
          <a:p>
            <a:pPr>
              <a:spcBef>
                <a:spcPct val="50000"/>
              </a:spcBef>
            </a:pPr>
            <a:endParaRPr lang="en-US" sz="2800" dirty="0"/>
          </a:p>
          <a:p>
            <a:pPr>
              <a:spcBef>
                <a:spcPct val="50000"/>
              </a:spcBef>
            </a:pPr>
            <a:r>
              <a:rPr lang="en-US" sz="2800" dirty="0"/>
              <a:t>                                              </a:t>
            </a:r>
          </a:p>
          <a:p>
            <a:endParaRPr lang="en-US" sz="2800" dirty="0"/>
          </a:p>
        </p:txBody>
      </p:sp>
      <p:graphicFrame>
        <p:nvGraphicFramePr>
          <p:cNvPr id="2" name="Object 1"/>
          <p:cNvGraphicFramePr>
            <a:graphicFrameLocks noChangeAspect="1"/>
          </p:cNvGraphicFramePr>
          <p:nvPr>
            <p:extLst>
              <p:ext uri="{D42A27DB-BD31-4B8C-83A1-F6EECF244321}">
                <p14:modId xmlns:p14="http://schemas.microsoft.com/office/powerpoint/2010/main" val="373342511"/>
              </p:ext>
            </p:extLst>
          </p:nvPr>
        </p:nvGraphicFramePr>
        <p:xfrm>
          <a:off x="6243179" y="1246518"/>
          <a:ext cx="1892300" cy="393700"/>
        </p:xfrm>
        <a:graphic>
          <a:graphicData uri="http://schemas.openxmlformats.org/presentationml/2006/ole">
            <mc:AlternateContent xmlns:mc="http://schemas.openxmlformats.org/markup-compatibility/2006">
              <mc:Choice xmlns:v="urn:schemas-microsoft-com:vml" Requires="v">
                <p:oleObj name="Equation" r:id="rId2" imgW="1892160" imgH="393480" progId="Equation.DSMT4">
                  <p:embed/>
                </p:oleObj>
              </mc:Choice>
              <mc:Fallback>
                <p:oleObj name="Equation" r:id="rId2" imgW="1892160" imgH="393480" progId="Equation.DSMT4">
                  <p:embed/>
                  <p:pic>
                    <p:nvPicPr>
                      <p:cNvPr id="0" name="Object 5"/>
                      <p:cNvPicPr>
                        <a:picLocks noChangeAspect="1" noChangeArrowheads="1"/>
                      </p:cNvPicPr>
                      <p:nvPr/>
                    </p:nvPicPr>
                    <p:blipFill>
                      <a:blip r:embed="rId3"/>
                      <a:srcRect/>
                      <a:stretch>
                        <a:fillRect/>
                      </a:stretch>
                    </p:blipFill>
                    <p:spPr bwMode="auto">
                      <a:xfrm>
                        <a:off x="6243179" y="1246518"/>
                        <a:ext cx="1892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87939644"/>
              </p:ext>
            </p:extLst>
          </p:nvPr>
        </p:nvGraphicFramePr>
        <p:xfrm>
          <a:off x="1828800" y="5213597"/>
          <a:ext cx="2070100" cy="965200"/>
        </p:xfrm>
        <a:graphic>
          <a:graphicData uri="http://schemas.openxmlformats.org/presentationml/2006/ole">
            <mc:AlternateContent xmlns:mc="http://schemas.openxmlformats.org/markup-compatibility/2006">
              <mc:Choice xmlns:v="urn:schemas-microsoft-com:vml" Requires="v">
                <p:oleObj name="Equation" r:id="rId4" imgW="2070000" imgH="965160" progId="Equation.DSMT4">
                  <p:embed/>
                </p:oleObj>
              </mc:Choice>
              <mc:Fallback>
                <p:oleObj name="Equation" r:id="rId4" imgW="2070000" imgH="965160" progId="Equation.DSMT4">
                  <p:embed/>
                  <p:pic>
                    <p:nvPicPr>
                      <p:cNvPr id="0" name="Object 1"/>
                      <p:cNvPicPr>
                        <a:picLocks noChangeAspect="1" noChangeArrowheads="1"/>
                      </p:cNvPicPr>
                      <p:nvPr/>
                    </p:nvPicPr>
                    <p:blipFill>
                      <a:blip r:embed="rId5"/>
                      <a:srcRect/>
                      <a:stretch>
                        <a:fillRect/>
                      </a:stretch>
                    </p:blipFill>
                    <p:spPr bwMode="auto">
                      <a:xfrm>
                        <a:off x="1828800" y="5213597"/>
                        <a:ext cx="20701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67500334"/>
              </p:ext>
            </p:extLst>
          </p:nvPr>
        </p:nvGraphicFramePr>
        <p:xfrm>
          <a:off x="5027550" y="4800600"/>
          <a:ext cx="711200" cy="457200"/>
        </p:xfrm>
        <a:graphic>
          <a:graphicData uri="http://schemas.openxmlformats.org/presentationml/2006/ole">
            <mc:AlternateContent xmlns:mc="http://schemas.openxmlformats.org/markup-compatibility/2006">
              <mc:Choice xmlns:v="urn:schemas-microsoft-com:vml" Requires="v">
                <p:oleObj name="Equation" r:id="rId6" imgW="711000" imgH="457200" progId="Equation.DSMT4">
                  <p:embed/>
                </p:oleObj>
              </mc:Choice>
              <mc:Fallback>
                <p:oleObj name="Equation" r:id="rId6" imgW="711000" imgH="457200" progId="Equation.DSMT4">
                  <p:embed/>
                  <p:pic>
                    <p:nvPicPr>
                      <p:cNvPr id="0" name="Object 1"/>
                      <p:cNvPicPr>
                        <a:picLocks noChangeAspect="1" noChangeArrowheads="1"/>
                      </p:cNvPicPr>
                      <p:nvPr/>
                    </p:nvPicPr>
                    <p:blipFill>
                      <a:blip r:embed="rId7"/>
                      <a:srcRect/>
                      <a:stretch>
                        <a:fillRect/>
                      </a:stretch>
                    </p:blipFill>
                    <p:spPr bwMode="auto">
                      <a:xfrm>
                        <a:off x="5027550" y="480060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4332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r>
              <a:rPr lang="en-US" sz="3200" b="1" i="1" dirty="0">
                <a:solidFill>
                  <a:srgbClr val="000000"/>
                </a:solidFill>
                <a:latin typeface="Arial" pitchFamily="34" charset="0"/>
                <a:cs typeface="Arial" pitchFamily="34" charset="0"/>
              </a:rPr>
              <a:t>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pPr marL="514350" indent="-514350">
                  <a:buFont typeface="+mj-lt"/>
                  <a:buAutoNum type="arabicPeriod" startAt="3"/>
                </a:pPr>
                <a:r>
                  <a:rPr lang="en-US" sz="2800" b="1" dirty="0"/>
                  <a:t>   Add the equations.</a:t>
                </a:r>
              </a:p>
              <a:p>
                <a:pPr>
                  <a:spcAft>
                    <a:spcPts val="1200"/>
                  </a:spcAft>
                </a:pPr>
                <a:endParaRPr lang="en-US" sz="2800" b="1" dirty="0"/>
              </a:p>
              <a:p>
                <a:pPr>
                  <a:spcBef>
                    <a:spcPts val="0"/>
                  </a:spcBef>
                  <a:spcAft>
                    <a:spcPts val="1200"/>
                  </a:spcAft>
                </a:pPr>
                <a14:m>
                  <m:oMathPara xmlns:m="http://schemas.openxmlformats.org/officeDocument/2006/math">
                    <m:oMathParaPr>
                      <m:jc m:val="left"/>
                    </m:oMathParaPr>
                    <m:oMath xmlns:m="http://schemas.openxmlformats.org/officeDocument/2006/math">
                      <m:r>
                        <m:rPr>
                          <m:nor/>
                        </m:rPr>
                        <a:rPr lang="en-US" sz="2800" b="0" i="0" smtClean="0"/>
                        <m:t>                 </m:t>
                      </m:r>
                    </m:oMath>
                  </m:oMathPara>
                </a14:m>
                <a:endParaRPr lang="en-US" sz="2800" b="0" i="0" dirty="0"/>
              </a:p>
              <a:p>
                <a:pPr>
                  <a:spcBef>
                    <a:spcPts val="0"/>
                  </a:spcBef>
                  <a:spcAft>
                    <a:spcPts val="1200"/>
                  </a:spcAft>
                </a:pPr>
                <a:r>
                  <a:rPr lang="en-US" sz="2800" dirty="0"/>
                  <a:t>              Add:</a:t>
                </a:r>
                <a:endParaRPr lang="en-US" sz="2800" b="1" dirty="0"/>
              </a:p>
              <a:p>
                <a:pPr>
                  <a:spcAft>
                    <a:spcPts val="1200"/>
                  </a:spcAft>
                </a:pPr>
                <a:endParaRPr lang="en-US" sz="2800" b="1" dirty="0"/>
              </a:p>
              <a:p>
                <a:pPr>
                  <a:spcAft>
                    <a:spcPts val="1200"/>
                  </a:spcAft>
                </a:pPr>
                <a:r>
                  <a:rPr lang="en-US" sz="2800" b="1" dirty="0"/>
                  <a:t>4. 	Solve the equation in one variable. </a:t>
                </a:r>
                <a:r>
                  <a:rPr lang="en-US" sz="2800" dirty="0"/>
                  <a:t>Now 	solve the equation </a:t>
                </a:r>
              </a:p>
              <a:p>
                <a:pPr>
                  <a:spcAft>
                    <a:spcPts val="1200"/>
                  </a:spcAft>
                </a:pPr>
                <a:endParaRPr lang="en-US" sz="2800" dirty="0"/>
              </a:p>
              <a:p>
                <a:pPr>
                  <a:spcAft>
                    <a:spcPts val="1200"/>
                  </a:spcAft>
                </a:pPr>
                <a:endParaRPr lang="en-US" sz="2800" dirty="0"/>
              </a:p>
              <a:p>
                <a:pPr>
                  <a:spcAft>
                    <a:spcPts val="1200"/>
                  </a:spcAft>
                </a:pPr>
                <a:endParaRPr lang="en-US" sz="2800" dirty="0"/>
              </a:p>
              <a:p>
                <a:pPr marL="457200">
                  <a:spcAft>
                    <a:spcPts val="1200"/>
                  </a:spcAft>
                </a:pPr>
                <a:endParaRPr lang="en-US" sz="2800" dirty="0"/>
              </a:p>
              <a:p>
                <a:pPr marL="457200">
                  <a:spcAft>
                    <a:spcPts val="1200"/>
                  </a:spcAft>
                </a:pPr>
                <a:endParaRPr lang="en-US" sz="2800" dirty="0"/>
              </a:p>
              <a:p>
                <a:pPr>
                  <a:spcAft>
                    <a:spcPts val="1200"/>
                  </a:spcAft>
                </a:pPr>
                <a:r>
                  <a:rPr lang="en-US"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1">
                <a:blip r:embed="rId3"/>
                <a:stretch>
                  <a:fillRect l="-1553" t="-1232"/>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1301900739"/>
              </p:ext>
            </p:extLst>
          </p:nvPr>
        </p:nvGraphicFramePr>
        <p:xfrm>
          <a:off x="3093525" y="1969981"/>
          <a:ext cx="1917700" cy="914400"/>
        </p:xfrm>
        <a:graphic>
          <a:graphicData uri="http://schemas.openxmlformats.org/presentationml/2006/ole">
            <mc:AlternateContent xmlns:mc="http://schemas.openxmlformats.org/markup-compatibility/2006">
              <mc:Choice xmlns:v="urn:schemas-microsoft-com:vml" Requires="v">
                <p:oleObj name="Equation" r:id="rId4" imgW="1917360" imgH="914400" progId="Equation.DSMT4">
                  <p:embed/>
                </p:oleObj>
              </mc:Choice>
              <mc:Fallback>
                <p:oleObj name="Equation" r:id="rId4" imgW="1917360" imgH="914400" progId="Equation.DSMT4">
                  <p:embed/>
                  <p:pic>
                    <p:nvPicPr>
                      <p:cNvPr id="0" name=""/>
                      <p:cNvPicPr>
                        <a:picLocks noChangeAspect="1" noChangeArrowheads="1"/>
                      </p:cNvPicPr>
                      <p:nvPr/>
                    </p:nvPicPr>
                    <p:blipFill>
                      <a:blip r:embed="rId5"/>
                      <a:srcRect/>
                      <a:stretch>
                        <a:fillRect/>
                      </a:stretch>
                    </p:blipFill>
                    <p:spPr bwMode="auto">
                      <a:xfrm>
                        <a:off x="3093525" y="1969981"/>
                        <a:ext cx="191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19113498"/>
              </p:ext>
            </p:extLst>
          </p:nvPr>
        </p:nvGraphicFramePr>
        <p:xfrm>
          <a:off x="3213100" y="3581400"/>
          <a:ext cx="1358900" cy="330200"/>
        </p:xfrm>
        <a:graphic>
          <a:graphicData uri="http://schemas.openxmlformats.org/presentationml/2006/ole">
            <mc:AlternateContent xmlns:mc="http://schemas.openxmlformats.org/markup-compatibility/2006">
              <mc:Choice xmlns:v="urn:schemas-microsoft-com:vml" Requires="v">
                <p:oleObj name="Equation" r:id="rId6" imgW="1358640" imgH="330120" progId="Equation.DSMT4">
                  <p:embed/>
                </p:oleObj>
              </mc:Choice>
              <mc:Fallback>
                <p:oleObj name="Equation" r:id="rId6" imgW="1358640" imgH="330120" progId="Equation.DSMT4">
                  <p:embed/>
                  <p:pic>
                    <p:nvPicPr>
                      <p:cNvPr id="0" name=""/>
                      <p:cNvPicPr>
                        <a:picLocks noChangeAspect="1" noChangeArrowheads="1"/>
                      </p:cNvPicPr>
                      <p:nvPr/>
                    </p:nvPicPr>
                    <p:blipFill>
                      <a:blip r:embed="rId7"/>
                      <a:srcRect/>
                      <a:stretch>
                        <a:fillRect/>
                      </a:stretch>
                    </p:blipFill>
                    <p:spPr bwMode="auto">
                      <a:xfrm>
                        <a:off x="3213100" y="3581400"/>
                        <a:ext cx="1358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81880132"/>
              </p:ext>
            </p:extLst>
          </p:nvPr>
        </p:nvGraphicFramePr>
        <p:xfrm>
          <a:off x="4495800" y="4677228"/>
          <a:ext cx="1447800" cy="330200"/>
        </p:xfrm>
        <a:graphic>
          <a:graphicData uri="http://schemas.openxmlformats.org/presentationml/2006/ole">
            <mc:AlternateContent xmlns:mc="http://schemas.openxmlformats.org/markup-compatibility/2006">
              <mc:Choice xmlns:v="urn:schemas-microsoft-com:vml" Requires="v">
                <p:oleObj name="Equation" r:id="rId8" imgW="1447560" imgH="330120" progId="Equation.DSMT4">
                  <p:embed/>
                </p:oleObj>
              </mc:Choice>
              <mc:Fallback>
                <p:oleObj name="Equation" r:id="rId8" imgW="1447560" imgH="330120" progId="Equation.DSMT4">
                  <p:embed/>
                  <p:pic>
                    <p:nvPicPr>
                      <p:cNvPr id="0" name="Object 3"/>
                      <p:cNvPicPr>
                        <a:picLocks noChangeAspect="1" noChangeArrowheads="1"/>
                      </p:cNvPicPr>
                      <p:nvPr/>
                    </p:nvPicPr>
                    <p:blipFill>
                      <a:blip r:embed="rId9"/>
                      <a:srcRect/>
                      <a:stretch>
                        <a:fillRect/>
                      </a:stretch>
                    </p:blipFill>
                    <p:spPr bwMode="auto">
                      <a:xfrm>
                        <a:off x="4495800" y="4677228"/>
                        <a:ext cx="1447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26240555"/>
              </p:ext>
            </p:extLst>
          </p:nvPr>
        </p:nvGraphicFramePr>
        <p:xfrm>
          <a:off x="4495800" y="5308602"/>
          <a:ext cx="1358900" cy="330200"/>
        </p:xfrm>
        <a:graphic>
          <a:graphicData uri="http://schemas.openxmlformats.org/presentationml/2006/ole">
            <mc:AlternateContent xmlns:mc="http://schemas.openxmlformats.org/markup-compatibility/2006">
              <mc:Choice xmlns:v="urn:schemas-microsoft-com:vml" Requires="v">
                <p:oleObj name="Equation" r:id="rId10" imgW="1358640" imgH="330120" progId="Equation.DSMT4">
                  <p:embed/>
                </p:oleObj>
              </mc:Choice>
              <mc:Fallback>
                <p:oleObj name="Equation" r:id="rId10" imgW="1358640" imgH="330120" progId="Equation.DSMT4">
                  <p:embed/>
                  <p:pic>
                    <p:nvPicPr>
                      <p:cNvPr id="0" name="Object 3"/>
                      <p:cNvPicPr>
                        <a:picLocks noChangeAspect="1" noChangeArrowheads="1"/>
                      </p:cNvPicPr>
                      <p:nvPr/>
                    </p:nvPicPr>
                    <p:blipFill>
                      <a:blip r:embed="rId11"/>
                      <a:srcRect/>
                      <a:stretch>
                        <a:fillRect/>
                      </a:stretch>
                    </p:blipFill>
                    <p:spPr bwMode="auto">
                      <a:xfrm>
                        <a:off x="4495800" y="5308602"/>
                        <a:ext cx="1358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85508503"/>
              </p:ext>
            </p:extLst>
          </p:nvPr>
        </p:nvGraphicFramePr>
        <p:xfrm>
          <a:off x="4902200" y="5783946"/>
          <a:ext cx="736600" cy="317500"/>
        </p:xfrm>
        <a:graphic>
          <a:graphicData uri="http://schemas.openxmlformats.org/presentationml/2006/ole">
            <mc:AlternateContent xmlns:mc="http://schemas.openxmlformats.org/markup-compatibility/2006">
              <mc:Choice xmlns:v="urn:schemas-microsoft-com:vml" Requires="v">
                <p:oleObj name="Equation" r:id="rId12" imgW="736560" imgH="317160" progId="Equation.DSMT4">
                  <p:embed/>
                </p:oleObj>
              </mc:Choice>
              <mc:Fallback>
                <p:oleObj name="Equation" r:id="rId12" imgW="736560" imgH="317160" progId="Equation.DSMT4">
                  <p:embed/>
                  <p:pic>
                    <p:nvPicPr>
                      <p:cNvPr id="0" name="Object 3"/>
                      <p:cNvPicPr>
                        <a:picLocks noChangeAspect="1" noChangeArrowheads="1"/>
                      </p:cNvPicPr>
                      <p:nvPr/>
                    </p:nvPicPr>
                    <p:blipFill>
                      <a:blip r:embed="rId13"/>
                      <a:srcRect/>
                      <a:stretch>
                        <a:fillRect/>
                      </a:stretch>
                    </p:blipFill>
                    <p:spPr bwMode="auto">
                      <a:xfrm>
                        <a:off x="4902200" y="5783946"/>
                        <a:ext cx="736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02560210"/>
              </p:ext>
            </p:extLst>
          </p:nvPr>
        </p:nvGraphicFramePr>
        <p:xfrm>
          <a:off x="3048000" y="2890156"/>
          <a:ext cx="2120900" cy="444500"/>
        </p:xfrm>
        <a:graphic>
          <a:graphicData uri="http://schemas.openxmlformats.org/presentationml/2006/ole">
            <mc:AlternateContent xmlns:mc="http://schemas.openxmlformats.org/markup-compatibility/2006">
              <mc:Choice xmlns:v="urn:schemas-microsoft-com:vml" Requires="v">
                <p:oleObj name="Equation" r:id="rId14" imgW="2120760" imgH="444240" progId="Equation.DSMT4">
                  <p:embed/>
                </p:oleObj>
              </mc:Choice>
              <mc:Fallback>
                <p:oleObj name="Equation" r:id="rId14" imgW="2120760" imgH="444240" progId="Equation.DSMT4">
                  <p:embed/>
                  <p:pic>
                    <p:nvPicPr>
                      <p:cNvPr id="0" name=""/>
                      <p:cNvPicPr>
                        <a:picLocks noChangeAspect="1" noChangeArrowheads="1"/>
                      </p:cNvPicPr>
                      <p:nvPr/>
                    </p:nvPicPr>
                    <p:blipFill>
                      <a:blip r:embed="rId15"/>
                      <a:srcRect/>
                      <a:stretch>
                        <a:fillRect/>
                      </a:stretch>
                    </p:blipFill>
                    <p:spPr bwMode="auto">
                      <a:xfrm>
                        <a:off x="3048000" y="2890156"/>
                        <a:ext cx="21209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36507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solidFill>
                  <a:srgbClr val="000000"/>
                </a:solidFill>
                <a:latin typeface="Arial" pitchFamily="34" charset="0"/>
                <a:cs typeface="Arial" pitchFamily="34" charset="0"/>
              </a:rPr>
              <a:t>Example</a:t>
            </a:r>
            <a:r>
              <a:rPr lang="en-US" sz="3200" b="1" i="1" dirty="0">
                <a:solidFill>
                  <a:srgbClr val="000000"/>
                </a:solidFill>
                <a:latin typeface="Arial" pitchFamily="34" charset="0"/>
                <a:cs typeface="Arial" pitchFamily="34" charset="0"/>
              </a:rPr>
              <a:t>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marL="514350" indent="-514350">
              <a:spcAft>
                <a:spcPts val="2400"/>
              </a:spcAft>
              <a:buFont typeface="+mj-lt"/>
              <a:buAutoNum type="arabicPeriod" startAt="5"/>
            </a:pPr>
            <a:r>
              <a:rPr lang="en-US" sz="2800" b="1" dirty="0"/>
              <a:t>Back-substitute and find the value of the other variable. </a:t>
            </a:r>
            <a:r>
              <a:rPr lang="en-US" sz="2800" dirty="0"/>
              <a:t>Now we will use one of the original equations and replace </a:t>
            </a:r>
            <a:r>
              <a:rPr lang="en-US" sz="2800" i="1" dirty="0"/>
              <a:t>x</a:t>
            </a:r>
            <a:r>
              <a:rPr lang="en-US" sz="2800" dirty="0"/>
              <a:t> with 1 to determine </a:t>
            </a:r>
            <a:r>
              <a:rPr lang="en-US" sz="2800" i="1" dirty="0"/>
              <a:t>y</a:t>
            </a:r>
            <a:r>
              <a:rPr lang="en-US" sz="2800" dirty="0"/>
              <a:t>. Let’s use the second equation.</a:t>
            </a:r>
          </a:p>
          <a:p>
            <a:pPr>
              <a:spcBef>
                <a:spcPts val="1400"/>
              </a:spcBef>
              <a:spcAft>
                <a:spcPts val="1200"/>
              </a:spcAft>
            </a:pPr>
            <a:r>
              <a:rPr lang="en-US" sz="2800" dirty="0"/>
              <a:t>					Replace </a:t>
            </a:r>
            <a:r>
              <a:rPr lang="en-US" sz="2800" i="1" dirty="0"/>
              <a:t>x</a:t>
            </a:r>
            <a:r>
              <a:rPr lang="en-US" sz="2800" dirty="0"/>
              <a:t> with 1</a:t>
            </a:r>
          </a:p>
          <a:p>
            <a:pPr>
              <a:spcBef>
                <a:spcPts val="0"/>
              </a:spcBef>
              <a:spcAft>
                <a:spcPts val="1200"/>
              </a:spcAft>
            </a:pPr>
            <a:r>
              <a:rPr lang="en-US" sz="2800" dirty="0">
                <a:latin typeface="Times New Roman" pitchFamily="18" charset="0"/>
              </a:rPr>
              <a:t>					</a:t>
            </a:r>
            <a:r>
              <a:rPr lang="en-US" sz="2800" dirty="0"/>
              <a:t>Multiply</a:t>
            </a:r>
          </a:p>
          <a:p>
            <a:pPr>
              <a:spcBef>
                <a:spcPts val="0"/>
              </a:spcBef>
              <a:spcAft>
                <a:spcPts val="1200"/>
              </a:spcAft>
            </a:pPr>
            <a:r>
              <a:rPr lang="en-US" sz="2800" dirty="0">
                <a:latin typeface="Times New Roman" pitchFamily="18" charset="0"/>
              </a:rPr>
              <a:t>					</a:t>
            </a:r>
            <a:r>
              <a:rPr lang="en-US" sz="2800" dirty="0"/>
              <a:t>Add</a:t>
            </a:r>
          </a:p>
          <a:p>
            <a:pPr>
              <a:spcBef>
                <a:spcPts val="0"/>
              </a:spcBef>
              <a:spcAft>
                <a:spcPts val="1200"/>
              </a:spcAft>
            </a:pPr>
            <a:r>
              <a:rPr lang="en-US" sz="2800" dirty="0"/>
              <a:t>					Multiply by</a:t>
            </a:r>
          </a:p>
          <a:p>
            <a:pPr marL="457200">
              <a:spcBef>
                <a:spcPts val="0"/>
              </a:spcBef>
              <a:spcAft>
                <a:spcPts val="1200"/>
              </a:spcAft>
            </a:pPr>
            <a:r>
              <a:rPr lang="en-US" sz="2800" dirty="0"/>
              <a:t>Therefore, the </a:t>
            </a:r>
            <a:r>
              <a:rPr lang="en-US" sz="2800" i="1" dirty="0"/>
              <a:t>potential</a:t>
            </a:r>
            <a:r>
              <a:rPr lang="en-US" sz="2800" dirty="0"/>
              <a:t> solution is  </a:t>
            </a:r>
          </a:p>
          <a:p>
            <a:pPr>
              <a:spcBef>
                <a:spcPts val="0"/>
              </a:spcBef>
              <a:spcAft>
                <a:spcPts val="1200"/>
              </a:spcAft>
            </a:pPr>
            <a:endParaRPr lang="en-US" sz="2800" dirty="0"/>
          </a:p>
          <a:p>
            <a:pPr>
              <a:spcBef>
                <a:spcPts val="0"/>
              </a:spcBef>
              <a:spcAft>
                <a:spcPts val="1200"/>
              </a:spcAft>
            </a:pPr>
            <a:endParaRPr lang="en-US" sz="2800" dirty="0"/>
          </a:p>
          <a:p>
            <a:pPr>
              <a:spcBef>
                <a:spcPts val="3000"/>
              </a:spcBef>
              <a:spcAft>
                <a:spcPts val="1200"/>
              </a:spcAft>
            </a:pPr>
            <a:endParaRPr lang="en-US" sz="2800" dirty="0"/>
          </a:p>
          <a:p>
            <a:pPr>
              <a:spcAft>
                <a:spcPts val="1200"/>
              </a:spcAft>
            </a:pPr>
            <a:endParaRPr lang="en-US" sz="2800" dirty="0"/>
          </a:p>
          <a:p>
            <a:pPr>
              <a:spcAft>
                <a:spcPts val="1200"/>
              </a:spcAft>
            </a:pPr>
            <a:endParaRPr lang="en-US" sz="2800" dirty="0"/>
          </a:p>
          <a:p>
            <a:pPr marL="457200">
              <a:spcAft>
                <a:spcPts val="1200"/>
              </a:spcAft>
            </a:pPr>
            <a:endParaRPr lang="en-US" sz="2800" dirty="0"/>
          </a:p>
          <a:p>
            <a:pPr marL="457200">
              <a:spcAft>
                <a:spcPts val="1200"/>
              </a:spcAft>
            </a:pPr>
            <a:endParaRPr lang="en-US" sz="2800" dirty="0"/>
          </a:p>
          <a:p>
            <a:pPr>
              <a:spcAft>
                <a:spcPts val="1200"/>
              </a:spcAft>
            </a:pPr>
            <a:r>
              <a:rPr lang="en-US" dirty="0"/>
              <a:t>	</a:t>
            </a:r>
          </a:p>
        </p:txBody>
      </p:sp>
      <p:graphicFrame>
        <p:nvGraphicFramePr>
          <p:cNvPr id="8" name="Object 7"/>
          <p:cNvGraphicFramePr>
            <a:graphicFrameLocks noChangeAspect="1"/>
          </p:cNvGraphicFramePr>
          <p:nvPr>
            <p:extLst>
              <p:ext uri="{D42A27DB-BD31-4B8C-83A1-F6EECF244321}">
                <p14:modId xmlns:p14="http://schemas.microsoft.com/office/powerpoint/2010/main" val="2476639614"/>
              </p:ext>
            </p:extLst>
          </p:nvPr>
        </p:nvGraphicFramePr>
        <p:xfrm>
          <a:off x="1374775" y="2949575"/>
          <a:ext cx="1981200" cy="393700"/>
        </p:xfrm>
        <a:graphic>
          <a:graphicData uri="http://schemas.openxmlformats.org/presentationml/2006/ole">
            <mc:AlternateContent xmlns:mc="http://schemas.openxmlformats.org/markup-compatibility/2006">
              <mc:Choice xmlns:v="urn:schemas-microsoft-com:vml" Requires="v">
                <p:oleObj name="Equation" r:id="rId2" imgW="1981080" imgH="393480" progId="Equation.DSMT4">
                  <p:embed/>
                </p:oleObj>
              </mc:Choice>
              <mc:Fallback>
                <p:oleObj name="Equation" r:id="rId2" imgW="1981080" imgH="393480" progId="Equation.DSMT4">
                  <p:embed/>
                  <p:pic>
                    <p:nvPicPr>
                      <p:cNvPr id="0" name=""/>
                      <p:cNvPicPr>
                        <a:picLocks noChangeAspect="1" noChangeArrowheads="1"/>
                      </p:cNvPicPr>
                      <p:nvPr/>
                    </p:nvPicPr>
                    <p:blipFill>
                      <a:blip r:embed="rId3"/>
                      <a:srcRect/>
                      <a:stretch>
                        <a:fillRect/>
                      </a:stretch>
                    </p:blipFill>
                    <p:spPr bwMode="auto">
                      <a:xfrm>
                        <a:off x="1374775" y="2949575"/>
                        <a:ext cx="1981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98150243"/>
              </p:ext>
            </p:extLst>
          </p:nvPr>
        </p:nvGraphicFramePr>
        <p:xfrm>
          <a:off x="1361375" y="3413125"/>
          <a:ext cx="2197100" cy="457200"/>
        </p:xfrm>
        <a:graphic>
          <a:graphicData uri="http://schemas.openxmlformats.org/presentationml/2006/ole">
            <mc:AlternateContent xmlns:mc="http://schemas.openxmlformats.org/markup-compatibility/2006">
              <mc:Choice xmlns:v="urn:schemas-microsoft-com:vml" Requires="v">
                <p:oleObj name="Equation" r:id="rId4" imgW="2197080" imgH="457200" progId="Equation.DSMT4">
                  <p:embed/>
                </p:oleObj>
              </mc:Choice>
              <mc:Fallback>
                <p:oleObj name="Equation" r:id="rId4" imgW="2197080" imgH="457200" progId="Equation.DSMT4">
                  <p:embed/>
                  <p:pic>
                    <p:nvPicPr>
                      <p:cNvPr id="0" name="Object 7"/>
                      <p:cNvPicPr>
                        <a:picLocks noChangeAspect="1" noChangeArrowheads="1"/>
                      </p:cNvPicPr>
                      <p:nvPr/>
                    </p:nvPicPr>
                    <p:blipFill>
                      <a:blip r:embed="rId5"/>
                      <a:srcRect/>
                      <a:stretch>
                        <a:fillRect/>
                      </a:stretch>
                    </p:blipFill>
                    <p:spPr bwMode="auto">
                      <a:xfrm>
                        <a:off x="1361375" y="3413125"/>
                        <a:ext cx="219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86375003"/>
              </p:ext>
            </p:extLst>
          </p:nvPr>
        </p:nvGraphicFramePr>
        <p:xfrm>
          <a:off x="1376550" y="3986213"/>
          <a:ext cx="1765300" cy="393700"/>
        </p:xfrm>
        <a:graphic>
          <a:graphicData uri="http://schemas.openxmlformats.org/presentationml/2006/ole">
            <mc:AlternateContent xmlns:mc="http://schemas.openxmlformats.org/markup-compatibility/2006">
              <mc:Choice xmlns:v="urn:schemas-microsoft-com:vml" Requires="v">
                <p:oleObj name="Equation" r:id="rId6" imgW="1765080" imgH="393480" progId="Equation.DSMT4">
                  <p:embed/>
                </p:oleObj>
              </mc:Choice>
              <mc:Fallback>
                <p:oleObj name="Equation" r:id="rId6" imgW="1765080" imgH="393480" progId="Equation.DSMT4">
                  <p:embed/>
                  <p:pic>
                    <p:nvPicPr>
                      <p:cNvPr id="0" name="Object 7"/>
                      <p:cNvPicPr>
                        <a:picLocks noChangeAspect="1" noChangeArrowheads="1"/>
                      </p:cNvPicPr>
                      <p:nvPr/>
                    </p:nvPicPr>
                    <p:blipFill>
                      <a:blip r:embed="rId7"/>
                      <a:srcRect/>
                      <a:stretch>
                        <a:fillRect/>
                      </a:stretch>
                    </p:blipFill>
                    <p:spPr bwMode="auto">
                      <a:xfrm>
                        <a:off x="1376550" y="3986213"/>
                        <a:ext cx="1765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7875110"/>
              </p:ext>
            </p:extLst>
          </p:nvPr>
        </p:nvGraphicFramePr>
        <p:xfrm>
          <a:off x="1374900" y="4595813"/>
          <a:ext cx="1028700" cy="393700"/>
        </p:xfrm>
        <a:graphic>
          <a:graphicData uri="http://schemas.openxmlformats.org/presentationml/2006/ole">
            <mc:AlternateContent xmlns:mc="http://schemas.openxmlformats.org/markup-compatibility/2006">
              <mc:Choice xmlns:v="urn:schemas-microsoft-com:vml" Requires="v">
                <p:oleObj name="Equation" r:id="rId8" imgW="1028520" imgH="393480" progId="Equation.DSMT4">
                  <p:embed/>
                </p:oleObj>
              </mc:Choice>
              <mc:Fallback>
                <p:oleObj name="Equation" r:id="rId8" imgW="1028520" imgH="393480" progId="Equation.DSMT4">
                  <p:embed/>
                  <p:pic>
                    <p:nvPicPr>
                      <p:cNvPr id="0" name="Object 7"/>
                      <p:cNvPicPr>
                        <a:picLocks noChangeAspect="1" noChangeArrowheads="1"/>
                      </p:cNvPicPr>
                      <p:nvPr/>
                    </p:nvPicPr>
                    <p:blipFill>
                      <a:blip r:embed="rId9"/>
                      <a:srcRect/>
                      <a:stretch>
                        <a:fillRect/>
                      </a:stretch>
                    </p:blipFill>
                    <p:spPr bwMode="auto">
                      <a:xfrm>
                        <a:off x="1374900" y="4595813"/>
                        <a:ext cx="1028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55026234"/>
              </p:ext>
            </p:extLst>
          </p:nvPr>
        </p:nvGraphicFramePr>
        <p:xfrm>
          <a:off x="1584450" y="5129213"/>
          <a:ext cx="825500" cy="393700"/>
        </p:xfrm>
        <a:graphic>
          <a:graphicData uri="http://schemas.openxmlformats.org/presentationml/2006/ole">
            <mc:AlternateContent xmlns:mc="http://schemas.openxmlformats.org/markup-compatibility/2006">
              <mc:Choice xmlns:v="urn:schemas-microsoft-com:vml" Requires="v">
                <p:oleObj name="Equation" r:id="rId10" imgW="825480" imgH="393480" progId="Equation.DSMT4">
                  <p:embed/>
                </p:oleObj>
              </mc:Choice>
              <mc:Fallback>
                <p:oleObj name="Equation" r:id="rId10" imgW="825480" imgH="393480" progId="Equation.DSMT4">
                  <p:embed/>
                  <p:pic>
                    <p:nvPicPr>
                      <p:cNvPr id="0" name="Object 10"/>
                      <p:cNvPicPr>
                        <a:picLocks noChangeAspect="1" noChangeArrowheads="1"/>
                      </p:cNvPicPr>
                      <p:nvPr/>
                    </p:nvPicPr>
                    <p:blipFill>
                      <a:blip r:embed="rId11"/>
                      <a:srcRect/>
                      <a:stretch>
                        <a:fillRect/>
                      </a:stretch>
                    </p:blipFill>
                    <p:spPr bwMode="auto">
                      <a:xfrm>
                        <a:off x="1584450" y="5129213"/>
                        <a:ext cx="825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77549270"/>
              </p:ext>
            </p:extLst>
          </p:nvPr>
        </p:nvGraphicFramePr>
        <p:xfrm>
          <a:off x="7010400" y="5181600"/>
          <a:ext cx="381000" cy="317500"/>
        </p:xfrm>
        <a:graphic>
          <a:graphicData uri="http://schemas.openxmlformats.org/presentationml/2006/ole">
            <mc:AlternateContent xmlns:mc="http://schemas.openxmlformats.org/markup-compatibility/2006">
              <mc:Choice xmlns:v="urn:schemas-microsoft-com:vml" Requires="v">
                <p:oleObj name="Equation" r:id="rId12" imgW="380880" imgH="317160" progId="Equation.DSMT4">
                  <p:embed/>
                </p:oleObj>
              </mc:Choice>
              <mc:Fallback>
                <p:oleObj name="Equation" r:id="rId12" imgW="380880" imgH="317160" progId="Equation.DSMT4">
                  <p:embed/>
                  <p:pic>
                    <p:nvPicPr>
                      <p:cNvPr id="0" name="Object 7"/>
                      <p:cNvPicPr>
                        <a:picLocks noChangeAspect="1" noChangeArrowheads="1"/>
                      </p:cNvPicPr>
                      <p:nvPr/>
                    </p:nvPicPr>
                    <p:blipFill>
                      <a:blip r:embed="rId13"/>
                      <a:srcRect/>
                      <a:stretch>
                        <a:fillRect/>
                      </a:stretch>
                    </p:blipFill>
                    <p:spPr bwMode="auto">
                      <a:xfrm>
                        <a:off x="7010400" y="5181600"/>
                        <a:ext cx="38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444667427"/>
              </p:ext>
            </p:extLst>
          </p:nvPr>
        </p:nvGraphicFramePr>
        <p:xfrm>
          <a:off x="6519056" y="5717267"/>
          <a:ext cx="812800" cy="457200"/>
        </p:xfrm>
        <a:graphic>
          <a:graphicData uri="http://schemas.openxmlformats.org/presentationml/2006/ole">
            <mc:AlternateContent xmlns:mc="http://schemas.openxmlformats.org/markup-compatibility/2006">
              <mc:Choice xmlns:v="urn:schemas-microsoft-com:vml" Requires="v">
                <p:oleObj name="Equation" r:id="rId14" imgW="812520" imgH="457200" progId="Equation.DSMT4">
                  <p:embed/>
                </p:oleObj>
              </mc:Choice>
              <mc:Fallback>
                <p:oleObj name="Equation" r:id="rId14" imgW="812520" imgH="457200" progId="Equation.DSMT4">
                  <p:embed/>
                  <p:pic>
                    <p:nvPicPr>
                      <p:cNvPr id="0" name=""/>
                      <p:cNvPicPr>
                        <a:picLocks noChangeAspect="1" noChangeArrowheads="1"/>
                      </p:cNvPicPr>
                      <p:nvPr/>
                    </p:nvPicPr>
                    <p:blipFill>
                      <a:blip r:embed="rId15"/>
                      <a:srcRect/>
                      <a:stretch>
                        <a:fillRect/>
                      </a:stretch>
                    </p:blipFill>
                    <p:spPr bwMode="auto">
                      <a:xfrm>
                        <a:off x="6519056" y="5717267"/>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05634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514350" indent="-514350">
              <a:buFont typeface="+mj-lt"/>
              <a:buAutoNum type="arabicPeriod" startAt="6"/>
            </a:pPr>
            <a:r>
              <a:rPr lang="en-US" sz="2800" b="1" dirty="0"/>
              <a:t>Check.  </a:t>
            </a:r>
            <a:r>
              <a:rPr lang="en-US" sz="2800" dirty="0"/>
              <a:t>Now check the potential solution         in </a:t>
            </a:r>
            <a:r>
              <a:rPr lang="en-US" sz="2800" i="1" dirty="0"/>
              <a:t>both</a:t>
            </a:r>
            <a:r>
              <a:rPr lang="en-US" sz="2800" dirty="0"/>
              <a:t> original equations.</a:t>
            </a:r>
          </a:p>
          <a:p>
            <a:endParaRPr lang="en-US" sz="2800" b="1" dirty="0"/>
          </a:p>
          <a:p>
            <a:pPr marL="514350" indent="-514350">
              <a:buFont typeface="+mj-lt"/>
              <a:buAutoNum type="arabicPeriod" startAt="4"/>
            </a:pPr>
            <a:endParaRPr lang="en-US" sz="2800" b="1" dirty="0"/>
          </a:p>
          <a:p>
            <a:pPr marL="514350" indent="-514350">
              <a:buFont typeface="+mj-lt"/>
              <a:buAutoNum type="arabicPeriod" startAt="4"/>
            </a:pPr>
            <a:endParaRPr lang="en-US" sz="2800" b="1" dirty="0"/>
          </a:p>
          <a:p>
            <a:endParaRPr lang="en-US" sz="2800" dirty="0"/>
          </a:p>
          <a:p>
            <a:pPr>
              <a:spcBef>
                <a:spcPts val="1000"/>
              </a:spcBef>
            </a:pPr>
            <a:r>
              <a:rPr lang="en-US" sz="2800" dirty="0"/>
              <a:t>		 	true			     true</a:t>
            </a:r>
          </a:p>
          <a:p>
            <a:pPr>
              <a:spcBef>
                <a:spcPts val="1000"/>
              </a:spcBef>
            </a:pPr>
            <a:endParaRPr lang="en-US" sz="2800" dirty="0"/>
          </a:p>
          <a:p>
            <a:pPr marL="457200"/>
            <a:r>
              <a:rPr lang="en-US" sz="2800" dirty="0"/>
              <a:t>Because </a:t>
            </a:r>
            <a:r>
              <a:rPr lang="en-US" sz="2800" i="1" dirty="0"/>
              <a:t>both</a:t>
            </a:r>
            <a:r>
              <a:rPr lang="en-US" sz="2800" dirty="0"/>
              <a:t> equations are satisfied,        is the solution and           is the solution set.</a:t>
            </a:r>
          </a:p>
          <a:p>
            <a:pPr marL="457200"/>
            <a:endParaRPr lang="en-US" sz="2800" dirty="0"/>
          </a:p>
          <a:p>
            <a:pPr marL="514350" indent="-514350">
              <a:buFont typeface="+mj-lt"/>
              <a:buAutoNum type="arabicPeriod" startAt="2"/>
            </a:pPr>
            <a:endParaRPr lang="en-US" sz="2800" dirty="0"/>
          </a:p>
          <a:p>
            <a:pPr marL="514350" indent="-514350">
              <a:buFont typeface="+mj-lt"/>
              <a:buAutoNum type="arabicPeriod" startAt="2"/>
            </a:pPr>
            <a:endParaRPr lang="en-US" sz="2800" dirty="0"/>
          </a:p>
          <a:p>
            <a:pPr marL="514350" indent="-514350">
              <a:buFont typeface="+mj-lt"/>
              <a:buAutoNum type="arabicPeriod" startAt="2"/>
            </a:pPr>
            <a:endParaRPr lang="en-US" sz="2800" dirty="0"/>
          </a:p>
          <a:p>
            <a:endParaRPr lang="en-US" sz="2800" dirty="0"/>
          </a:p>
          <a:p>
            <a:endParaRPr lang="en-US" sz="2800" dirty="0"/>
          </a:p>
        </p:txBody>
      </p:sp>
      <p:grpSp>
        <p:nvGrpSpPr>
          <p:cNvPr id="9" name="Group 8"/>
          <p:cNvGrpSpPr/>
          <p:nvPr/>
        </p:nvGrpSpPr>
        <p:grpSpPr>
          <a:xfrm>
            <a:off x="1544638" y="2270125"/>
            <a:ext cx="2540000" cy="2325468"/>
            <a:chOff x="1544638" y="2234500"/>
            <a:chExt cx="2540000" cy="2325468"/>
          </a:xfrm>
        </p:grpSpPr>
        <p:graphicFrame>
          <p:nvGraphicFramePr>
            <p:cNvPr id="2" name="Object 1"/>
            <p:cNvGraphicFramePr>
              <a:graphicFrameLocks noChangeAspect="1"/>
            </p:cNvGraphicFramePr>
            <p:nvPr>
              <p:extLst>
                <p:ext uri="{D42A27DB-BD31-4B8C-83A1-F6EECF244321}">
                  <p14:modId xmlns:p14="http://schemas.microsoft.com/office/powerpoint/2010/main" val="2926831966"/>
                </p:ext>
              </p:extLst>
            </p:nvPr>
          </p:nvGraphicFramePr>
          <p:xfrm>
            <a:off x="1752600" y="2234500"/>
            <a:ext cx="2044700" cy="635000"/>
          </p:xfrm>
          <a:graphic>
            <a:graphicData uri="http://schemas.openxmlformats.org/presentationml/2006/ole">
              <mc:AlternateContent xmlns:mc="http://schemas.openxmlformats.org/markup-compatibility/2006">
                <mc:Choice xmlns:v="urn:schemas-microsoft-com:vml" Requires="v">
                  <p:oleObj name="Equation" r:id="rId2" imgW="2044440" imgH="634680" progId="Equation.DSMT4">
                    <p:embed/>
                  </p:oleObj>
                </mc:Choice>
                <mc:Fallback>
                  <p:oleObj name="Equation" r:id="rId2" imgW="2044440" imgH="634680" progId="Equation.DSMT4">
                    <p:embed/>
                    <p:pic>
                      <p:nvPicPr>
                        <p:cNvPr id="0" name=""/>
                        <p:cNvPicPr>
                          <a:picLocks noChangeAspect="1" noChangeArrowheads="1"/>
                        </p:cNvPicPr>
                        <p:nvPr/>
                      </p:nvPicPr>
                      <p:blipFill>
                        <a:blip r:embed="rId3"/>
                        <a:srcRect/>
                        <a:stretch>
                          <a:fillRect/>
                        </a:stretch>
                      </p:blipFill>
                      <p:spPr bwMode="auto">
                        <a:xfrm>
                          <a:off x="1752600" y="2234500"/>
                          <a:ext cx="20447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190636132"/>
                </p:ext>
              </p:extLst>
            </p:nvPr>
          </p:nvGraphicFramePr>
          <p:xfrm>
            <a:off x="1544638" y="2817113"/>
            <a:ext cx="2540000" cy="685800"/>
          </p:xfrm>
          <a:graphic>
            <a:graphicData uri="http://schemas.openxmlformats.org/presentationml/2006/ole">
              <mc:AlternateContent xmlns:mc="http://schemas.openxmlformats.org/markup-compatibility/2006">
                <mc:Choice xmlns:v="urn:schemas-microsoft-com:vml" Requires="v">
                  <p:oleObj name="Equation" r:id="rId4" imgW="2539800" imgH="685800" progId="Equation.DSMT4">
                    <p:embed/>
                  </p:oleObj>
                </mc:Choice>
                <mc:Fallback>
                  <p:oleObj name="Equation" r:id="rId4" imgW="2539800" imgH="685800" progId="Equation.DSMT4">
                    <p:embed/>
                    <p:pic>
                      <p:nvPicPr>
                        <p:cNvPr id="0" name=""/>
                        <p:cNvPicPr>
                          <a:picLocks noChangeAspect="1" noChangeArrowheads="1"/>
                        </p:cNvPicPr>
                        <p:nvPr/>
                      </p:nvPicPr>
                      <p:blipFill>
                        <a:blip r:embed="rId5"/>
                        <a:srcRect/>
                        <a:stretch>
                          <a:fillRect/>
                        </a:stretch>
                      </p:blipFill>
                      <p:spPr bwMode="auto">
                        <a:xfrm>
                          <a:off x="1544638" y="2817113"/>
                          <a:ext cx="254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68056118"/>
                </p:ext>
              </p:extLst>
            </p:nvPr>
          </p:nvGraphicFramePr>
          <p:xfrm>
            <a:off x="1978025" y="3480688"/>
            <a:ext cx="1397000" cy="635000"/>
          </p:xfrm>
          <a:graphic>
            <a:graphicData uri="http://schemas.openxmlformats.org/presentationml/2006/ole">
              <mc:AlternateContent xmlns:mc="http://schemas.openxmlformats.org/markup-compatibility/2006">
                <mc:Choice xmlns:v="urn:schemas-microsoft-com:vml" Requires="v">
                  <p:oleObj name="Equation" r:id="rId6" imgW="1396800" imgH="634680" progId="Equation.DSMT4">
                    <p:embed/>
                  </p:oleObj>
                </mc:Choice>
                <mc:Fallback>
                  <p:oleObj name="Equation" r:id="rId6" imgW="1396800" imgH="634680" progId="Equation.DSMT4">
                    <p:embed/>
                    <p:pic>
                      <p:nvPicPr>
                        <p:cNvPr id="0" name=""/>
                        <p:cNvPicPr>
                          <a:picLocks noChangeAspect="1" noChangeArrowheads="1"/>
                        </p:cNvPicPr>
                        <p:nvPr/>
                      </p:nvPicPr>
                      <p:blipFill>
                        <a:blip r:embed="rId7"/>
                        <a:srcRect/>
                        <a:stretch>
                          <a:fillRect/>
                        </a:stretch>
                      </p:blipFill>
                      <p:spPr bwMode="auto">
                        <a:xfrm>
                          <a:off x="1978025" y="3480688"/>
                          <a:ext cx="1397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59630899"/>
                </p:ext>
              </p:extLst>
            </p:nvPr>
          </p:nvGraphicFramePr>
          <p:xfrm>
            <a:off x="1994850" y="4255168"/>
            <a:ext cx="812800" cy="304800"/>
          </p:xfrm>
          <a:graphic>
            <a:graphicData uri="http://schemas.openxmlformats.org/presentationml/2006/ole">
              <mc:AlternateContent xmlns:mc="http://schemas.openxmlformats.org/markup-compatibility/2006">
                <mc:Choice xmlns:v="urn:schemas-microsoft-com:vml" Requires="v">
                  <p:oleObj name="Equation" r:id="rId8" imgW="812520" imgH="304560" progId="Equation.DSMT4">
                    <p:embed/>
                  </p:oleObj>
                </mc:Choice>
                <mc:Fallback>
                  <p:oleObj name="Equation" r:id="rId8" imgW="812520" imgH="304560" progId="Equation.DSMT4">
                    <p:embed/>
                    <p:pic>
                      <p:nvPicPr>
                        <p:cNvPr id="0" name=""/>
                        <p:cNvPicPr>
                          <a:picLocks noChangeAspect="1" noChangeArrowheads="1"/>
                        </p:cNvPicPr>
                        <p:nvPr/>
                      </p:nvPicPr>
                      <p:blipFill>
                        <a:blip r:embed="rId9"/>
                        <a:srcRect/>
                        <a:stretch>
                          <a:fillRect/>
                        </a:stretch>
                      </p:blipFill>
                      <p:spPr bwMode="auto">
                        <a:xfrm>
                          <a:off x="1994850" y="4255168"/>
                          <a:ext cx="81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0" name="Group 9"/>
          <p:cNvGrpSpPr/>
          <p:nvPr/>
        </p:nvGrpSpPr>
        <p:grpSpPr>
          <a:xfrm>
            <a:off x="4768850" y="2265363"/>
            <a:ext cx="2527300" cy="2338252"/>
            <a:chOff x="4768850" y="2229738"/>
            <a:chExt cx="2527300" cy="2338252"/>
          </a:xfrm>
        </p:grpSpPr>
        <p:graphicFrame>
          <p:nvGraphicFramePr>
            <p:cNvPr id="36" name="Object 35"/>
            <p:cNvGraphicFramePr>
              <a:graphicFrameLocks noChangeAspect="1"/>
            </p:cNvGraphicFramePr>
            <p:nvPr>
              <p:extLst>
                <p:ext uri="{D42A27DB-BD31-4B8C-83A1-F6EECF244321}">
                  <p14:modId xmlns:p14="http://schemas.microsoft.com/office/powerpoint/2010/main" val="972543442"/>
                </p:ext>
              </p:extLst>
            </p:nvPr>
          </p:nvGraphicFramePr>
          <p:xfrm>
            <a:off x="5029200" y="2229738"/>
            <a:ext cx="2032000" cy="635000"/>
          </p:xfrm>
          <a:graphic>
            <a:graphicData uri="http://schemas.openxmlformats.org/presentationml/2006/ole">
              <mc:AlternateContent xmlns:mc="http://schemas.openxmlformats.org/markup-compatibility/2006">
                <mc:Choice xmlns:v="urn:schemas-microsoft-com:vml" Requires="v">
                  <p:oleObj name="Equation" r:id="rId10" imgW="2031840" imgH="634680" progId="Equation.DSMT4">
                    <p:embed/>
                  </p:oleObj>
                </mc:Choice>
                <mc:Fallback>
                  <p:oleObj name="Equation" r:id="rId10" imgW="2031840" imgH="634680" progId="Equation.DSMT4">
                    <p:embed/>
                    <p:pic>
                      <p:nvPicPr>
                        <p:cNvPr id="0" name=""/>
                        <p:cNvPicPr>
                          <a:picLocks noChangeAspect="1" noChangeArrowheads="1"/>
                        </p:cNvPicPr>
                        <p:nvPr/>
                      </p:nvPicPr>
                      <p:blipFill>
                        <a:blip r:embed="rId11"/>
                        <a:srcRect/>
                        <a:stretch>
                          <a:fillRect/>
                        </a:stretch>
                      </p:blipFill>
                      <p:spPr bwMode="auto">
                        <a:xfrm>
                          <a:off x="5029200" y="2229738"/>
                          <a:ext cx="2032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717657913"/>
                </p:ext>
              </p:extLst>
            </p:nvPr>
          </p:nvGraphicFramePr>
          <p:xfrm>
            <a:off x="4768850" y="2813938"/>
            <a:ext cx="2527300" cy="685800"/>
          </p:xfrm>
          <a:graphic>
            <a:graphicData uri="http://schemas.openxmlformats.org/presentationml/2006/ole">
              <mc:AlternateContent xmlns:mc="http://schemas.openxmlformats.org/markup-compatibility/2006">
                <mc:Choice xmlns:v="urn:schemas-microsoft-com:vml" Requires="v">
                  <p:oleObj name="Equation" r:id="rId12" imgW="2527200" imgH="685800" progId="Equation.DSMT4">
                    <p:embed/>
                  </p:oleObj>
                </mc:Choice>
                <mc:Fallback>
                  <p:oleObj name="Equation" r:id="rId12" imgW="2527200" imgH="685800" progId="Equation.DSMT4">
                    <p:embed/>
                    <p:pic>
                      <p:nvPicPr>
                        <p:cNvPr id="0" name=""/>
                        <p:cNvPicPr>
                          <a:picLocks noChangeAspect="1" noChangeArrowheads="1"/>
                        </p:cNvPicPr>
                        <p:nvPr/>
                      </p:nvPicPr>
                      <p:blipFill>
                        <a:blip r:embed="rId13"/>
                        <a:srcRect/>
                        <a:stretch>
                          <a:fillRect/>
                        </a:stretch>
                      </p:blipFill>
                      <p:spPr bwMode="auto">
                        <a:xfrm>
                          <a:off x="4768850" y="2813938"/>
                          <a:ext cx="2527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389834195"/>
                </p:ext>
              </p:extLst>
            </p:nvPr>
          </p:nvGraphicFramePr>
          <p:xfrm>
            <a:off x="5275263" y="3475925"/>
            <a:ext cx="1587500" cy="635000"/>
          </p:xfrm>
          <a:graphic>
            <a:graphicData uri="http://schemas.openxmlformats.org/presentationml/2006/ole">
              <mc:AlternateContent xmlns:mc="http://schemas.openxmlformats.org/markup-compatibility/2006">
                <mc:Choice xmlns:v="urn:schemas-microsoft-com:vml" Requires="v">
                  <p:oleObj name="Equation" r:id="rId14" imgW="1587240" imgH="634680" progId="Equation.DSMT4">
                    <p:embed/>
                  </p:oleObj>
                </mc:Choice>
                <mc:Fallback>
                  <p:oleObj name="Equation" r:id="rId14" imgW="1587240" imgH="634680" progId="Equation.DSMT4">
                    <p:embed/>
                    <p:pic>
                      <p:nvPicPr>
                        <p:cNvPr id="0" name=""/>
                        <p:cNvPicPr>
                          <a:picLocks noChangeAspect="1" noChangeArrowheads="1"/>
                        </p:cNvPicPr>
                        <p:nvPr/>
                      </p:nvPicPr>
                      <p:blipFill>
                        <a:blip r:embed="rId15"/>
                        <a:srcRect/>
                        <a:stretch>
                          <a:fillRect/>
                        </a:stretch>
                      </p:blipFill>
                      <p:spPr bwMode="auto">
                        <a:xfrm>
                          <a:off x="5275263" y="3475925"/>
                          <a:ext cx="15875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357725228"/>
                </p:ext>
              </p:extLst>
            </p:nvPr>
          </p:nvGraphicFramePr>
          <p:xfrm>
            <a:off x="5293425" y="4237790"/>
            <a:ext cx="787400" cy="330200"/>
          </p:xfrm>
          <a:graphic>
            <a:graphicData uri="http://schemas.openxmlformats.org/presentationml/2006/ole">
              <mc:AlternateContent xmlns:mc="http://schemas.openxmlformats.org/markup-compatibility/2006">
                <mc:Choice xmlns:v="urn:schemas-microsoft-com:vml" Requires="v">
                  <p:oleObj name="Equation" r:id="rId16" imgW="787320" imgH="330120" progId="Equation.DSMT4">
                    <p:embed/>
                  </p:oleObj>
                </mc:Choice>
                <mc:Fallback>
                  <p:oleObj name="Equation" r:id="rId16" imgW="787320" imgH="330120" progId="Equation.DSMT4">
                    <p:embed/>
                    <p:pic>
                      <p:nvPicPr>
                        <p:cNvPr id="0" name=""/>
                        <p:cNvPicPr>
                          <a:picLocks noChangeAspect="1" noChangeArrowheads="1"/>
                        </p:cNvPicPr>
                        <p:nvPr/>
                      </p:nvPicPr>
                      <p:blipFill>
                        <a:blip r:embed="rId17"/>
                        <a:srcRect/>
                        <a:stretch>
                          <a:fillRect/>
                        </a:stretch>
                      </p:blipFill>
                      <p:spPr bwMode="auto">
                        <a:xfrm>
                          <a:off x="5293425" y="4237790"/>
                          <a:ext cx="787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8" name="Object 7"/>
          <p:cNvGraphicFramePr>
            <a:graphicFrameLocks noChangeAspect="1"/>
          </p:cNvGraphicFramePr>
          <p:nvPr>
            <p:extLst>
              <p:ext uri="{D42A27DB-BD31-4B8C-83A1-F6EECF244321}">
                <p14:modId xmlns:p14="http://schemas.microsoft.com/office/powerpoint/2010/main" val="1904263342"/>
              </p:ext>
            </p:extLst>
          </p:nvPr>
        </p:nvGraphicFramePr>
        <p:xfrm>
          <a:off x="7696200" y="1219200"/>
          <a:ext cx="711200" cy="457200"/>
        </p:xfrm>
        <a:graphic>
          <a:graphicData uri="http://schemas.openxmlformats.org/presentationml/2006/ole">
            <mc:AlternateContent xmlns:mc="http://schemas.openxmlformats.org/markup-compatibility/2006">
              <mc:Choice xmlns:v="urn:schemas-microsoft-com:vml" Requires="v">
                <p:oleObj name="Equation" r:id="rId18" imgW="711000" imgH="457200" progId="Equation.DSMT4">
                  <p:embed/>
                </p:oleObj>
              </mc:Choice>
              <mc:Fallback>
                <p:oleObj name="Equation" r:id="rId18" imgW="711000" imgH="457200" progId="Equation.DSMT4">
                  <p:embed/>
                  <p:pic>
                    <p:nvPicPr>
                      <p:cNvPr id="0" name="Object 12"/>
                      <p:cNvPicPr>
                        <a:picLocks noChangeAspect="1" noChangeArrowheads="1"/>
                      </p:cNvPicPr>
                      <p:nvPr/>
                    </p:nvPicPr>
                    <p:blipFill>
                      <a:blip r:embed="rId19"/>
                      <a:srcRect/>
                      <a:stretch>
                        <a:fillRect/>
                      </a:stretch>
                    </p:blipFill>
                    <p:spPr bwMode="auto">
                      <a:xfrm>
                        <a:off x="7696200" y="121920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69255053"/>
              </p:ext>
            </p:extLst>
          </p:nvPr>
        </p:nvGraphicFramePr>
        <p:xfrm>
          <a:off x="7086600" y="5329050"/>
          <a:ext cx="711200" cy="457200"/>
        </p:xfrm>
        <a:graphic>
          <a:graphicData uri="http://schemas.openxmlformats.org/presentationml/2006/ole">
            <mc:AlternateContent xmlns:mc="http://schemas.openxmlformats.org/markup-compatibility/2006">
              <mc:Choice xmlns:v="urn:schemas-microsoft-com:vml" Requires="v">
                <p:oleObj name="Equation" r:id="rId20" imgW="711000" imgH="457200" progId="Equation.DSMT4">
                  <p:embed/>
                </p:oleObj>
              </mc:Choice>
              <mc:Fallback>
                <p:oleObj name="Equation" r:id="rId20" imgW="711000" imgH="457200" progId="Equation.DSMT4">
                  <p:embed/>
                  <p:pic>
                    <p:nvPicPr>
                      <p:cNvPr id="0" name=""/>
                      <p:cNvPicPr>
                        <a:picLocks noChangeAspect="1" noChangeArrowheads="1"/>
                      </p:cNvPicPr>
                      <p:nvPr/>
                    </p:nvPicPr>
                    <p:blipFill>
                      <a:blip r:embed="rId19"/>
                      <a:srcRect/>
                      <a:stretch>
                        <a:fillRect/>
                      </a:stretch>
                    </p:blipFill>
                    <p:spPr bwMode="auto">
                      <a:xfrm>
                        <a:off x="7086600" y="532905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634434141"/>
              </p:ext>
            </p:extLst>
          </p:nvPr>
        </p:nvGraphicFramePr>
        <p:xfrm>
          <a:off x="3049814" y="5710875"/>
          <a:ext cx="1003300" cy="520700"/>
        </p:xfrm>
        <a:graphic>
          <a:graphicData uri="http://schemas.openxmlformats.org/presentationml/2006/ole">
            <mc:AlternateContent xmlns:mc="http://schemas.openxmlformats.org/markup-compatibility/2006">
              <mc:Choice xmlns:v="urn:schemas-microsoft-com:vml" Requires="v">
                <p:oleObj name="Equation" r:id="rId21" imgW="1002960" imgH="520560" progId="Equation.DSMT4">
                  <p:embed/>
                </p:oleObj>
              </mc:Choice>
              <mc:Fallback>
                <p:oleObj name="Equation" r:id="rId21" imgW="1002960" imgH="520560" progId="Equation.DSMT4">
                  <p:embed/>
                  <p:pic>
                    <p:nvPicPr>
                      <p:cNvPr id="0" name=""/>
                      <p:cNvPicPr>
                        <a:picLocks noChangeAspect="1" noChangeArrowheads="1"/>
                      </p:cNvPicPr>
                      <p:nvPr/>
                    </p:nvPicPr>
                    <p:blipFill>
                      <a:blip r:embed="rId22"/>
                      <a:srcRect/>
                      <a:stretch>
                        <a:fillRect/>
                      </a:stretch>
                    </p:blipFill>
                    <p:spPr bwMode="auto">
                      <a:xfrm>
                        <a:off x="3049814" y="5710875"/>
                        <a:ext cx="1003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62646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4: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Aft>
                <a:spcPts val="1200"/>
              </a:spcAft>
            </a:pPr>
            <a:r>
              <a:rPr lang="en-US" sz="2800" b="1" dirty="0"/>
              <a:t>4.</a:t>
            </a:r>
            <a:r>
              <a:rPr lang="en-US" sz="2800" dirty="0"/>
              <a:t>   Solve by the addition method:</a:t>
            </a:r>
          </a:p>
          <a:p>
            <a:pPr marL="457200">
              <a:spcBef>
                <a:spcPts val="4800"/>
              </a:spcBef>
              <a:spcAft>
                <a:spcPts val="1200"/>
              </a:spcAft>
            </a:pPr>
            <a:r>
              <a:rPr lang="en-US" sz="2800" dirty="0"/>
              <a:t>  Multiply the second equation by </a:t>
            </a:r>
            <a:r>
              <a:rPr lang="en-US" sz="2800" dirty="0">
                <a:latin typeface="Symbol" pitchFamily="18" charset="2"/>
              </a:rPr>
              <a:t> </a:t>
            </a:r>
            <a:br>
              <a:rPr lang="en-US" sz="2800" dirty="0"/>
            </a:br>
            <a:r>
              <a:rPr lang="en-US" dirty="0"/>
              <a:t>	</a:t>
            </a:r>
          </a:p>
        </p:txBody>
      </p:sp>
      <p:graphicFrame>
        <p:nvGraphicFramePr>
          <p:cNvPr id="5" name="Object 4"/>
          <p:cNvGraphicFramePr>
            <a:graphicFrameLocks noChangeAspect="1"/>
          </p:cNvGraphicFramePr>
          <p:nvPr>
            <p:extLst>
              <p:ext uri="{D42A27DB-BD31-4B8C-83A1-F6EECF244321}">
                <p14:modId xmlns:p14="http://schemas.microsoft.com/office/powerpoint/2010/main" val="3428565064"/>
              </p:ext>
            </p:extLst>
          </p:nvPr>
        </p:nvGraphicFramePr>
        <p:xfrm>
          <a:off x="6007925" y="988682"/>
          <a:ext cx="2362200" cy="965200"/>
        </p:xfrm>
        <a:graphic>
          <a:graphicData uri="http://schemas.openxmlformats.org/presentationml/2006/ole">
            <mc:AlternateContent xmlns:mc="http://schemas.openxmlformats.org/markup-compatibility/2006">
              <mc:Choice xmlns:v="urn:schemas-microsoft-com:vml" Requires="v">
                <p:oleObj name="Equation" r:id="rId2" imgW="2361960" imgH="965160" progId="Equation.DSMT4">
                  <p:embed/>
                </p:oleObj>
              </mc:Choice>
              <mc:Fallback>
                <p:oleObj name="Equation" r:id="rId2" imgW="2361960" imgH="965160" progId="Equation.DSMT4">
                  <p:embed/>
                  <p:pic>
                    <p:nvPicPr>
                      <p:cNvPr id="0" name="Object 2"/>
                      <p:cNvPicPr>
                        <a:picLocks noChangeAspect="1" noChangeArrowheads="1"/>
                      </p:cNvPicPr>
                      <p:nvPr/>
                    </p:nvPicPr>
                    <p:blipFill>
                      <a:blip r:embed="rId3"/>
                      <a:srcRect/>
                      <a:stretch>
                        <a:fillRect/>
                      </a:stretch>
                    </p:blipFill>
                    <p:spPr bwMode="auto">
                      <a:xfrm>
                        <a:off x="6007925" y="988682"/>
                        <a:ext cx="2362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33649549"/>
              </p:ext>
            </p:extLst>
          </p:nvPr>
        </p:nvGraphicFramePr>
        <p:xfrm>
          <a:off x="2133600" y="3048000"/>
          <a:ext cx="2857500" cy="1739900"/>
        </p:xfrm>
        <a:graphic>
          <a:graphicData uri="http://schemas.openxmlformats.org/presentationml/2006/ole">
            <mc:AlternateContent xmlns:mc="http://schemas.openxmlformats.org/markup-compatibility/2006">
              <mc:Choice xmlns:v="urn:schemas-microsoft-com:vml" Requires="v">
                <p:oleObj name="Equation" r:id="rId4" imgW="2857320" imgH="1739880" progId="Equation.DSMT4">
                  <p:embed/>
                </p:oleObj>
              </mc:Choice>
              <mc:Fallback>
                <p:oleObj name="Equation" r:id="rId4" imgW="2857320" imgH="1739880" progId="Equation.DSMT4">
                  <p:embed/>
                  <p:pic>
                    <p:nvPicPr>
                      <p:cNvPr id="0" name="Object 4"/>
                      <p:cNvPicPr>
                        <a:picLocks noChangeAspect="1" noChangeArrowheads="1"/>
                      </p:cNvPicPr>
                      <p:nvPr/>
                    </p:nvPicPr>
                    <p:blipFill>
                      <a:blip r:embed="rId5"/>
                      <a:srcRect/>
                      <a:stretch>
                        <a:fillRect/>
                      </a:stretch>
                    </p:blipFill>
                    <p:spPr bwMode="auto">
                      <a:xfrm>
                        <a:off x="2133600" y="3048000"/>
                        <a:ext cx="28575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83903034"/>
              </p:ext>
            </p:extLst>
          </p:nvPr>
        </p:nvGraphicFramePr>
        <p:xfrm>
          <a:off x="6414325" y="2441039"/>
          <a:ext cx="508000" cy="317500"/>
        </p:xfrm>
        <a:graphic>
          <a:graphicData uri="http://schemas.openxmlformats.org/presentationml/2006/ole">
            <mc:AlternateContent xmlns:mc="http://schemas.openxmlformats.org/markup-compatibility/2006">
              <mc:Choice xmlns:v="urn:schemas-microsoft-com:vml" Requires="v">
                <p:oleObj name="Equation" r:id="rId6" imgW="507960" imgH="317160" progId="Equation.DSMT4">
                  <p:embed/>
                </p:oleObj>
              </mc:Choice>
              <mc:Fallback>
                <p:oleObj name="Equation" r:id="rId6" imgW="507960" imgH="317160" progId="Equation.DSMT4">
                  <p:embed/>
                  <p:pic>
                    <p:nvPicPr>
                      <p:cNvPr id="0" name="Object 12"/>
                      <p:cNvPicPr>
                        <a:picLocks noChangeAspect="1" noChangeArrowheads="1"/>
                      </p:cNvPicPr>
                      <p:nvPr/>
                    </p:nvPicPr>
                    <p:blipFill>
                      <a:blip r:embed="rId7"/>
                      <a:srcRect/>
                      <a:stretch>
                        <a:fillRect/>
                      </a:stretch>
                    </p:blipFill>
                    <p:spPr bwMode="auto">
                      <a:xfrm>
                        <a:off x="6414325" y="2441039"/>
                        <a:ext cx="50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64813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4: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marL="457200">
              <a:spcBef>
                <a:spcPts val="4800"/>
              </a:spcBef>
              <a:spcAft>
                <a:spcPts val="1200"/>
              </a:spcAft>
            </a:pPr>
            <a:r>
              <a:rPr lang="en-US" sz="2800" dirty="0"/>
              <a:t>Back-substitute to find </a:t>
            </a:r>
            <a:r>
              <a:rPr lang="en-US" sz="2800" i="1" dirty="0"/>
              <a:t>x</a:t>
            </a:r>
            <a:r>
              <a:rPr lang="en-US" sz="2800" dirty="0"/>
              <a:t>:</a:t>
            </a:r>
          </a:p>
          <a:p>
            <a:pPr marL="457200">
              <a:spcBef>
                <a:spcPts val="4800"/>
              </a:spcBef>
              <a:spcAft>
                <a:spcPts val="1200"/>
              </a:spcAft>
            </a:pPr>
            <a:endParaRPr lang="en-US" sz="2800" dirty="0"/>
          </a:p>
          <a:p>
            <a:pPr marL="457200">
              <a:spcBef>
                <a:spcPts val="4800"/>
              </a:spcBef>
              <a:spcAft>
                <a:spcPts val="1200"/>
              </a:spcAft>
            </a:pPr>
            <a:endParaRPr lang="en-US" sz="2800" dirty="0"/>
          </a:p>
          <a:p>
            <a:pPr marL="457200">
              <a:spcBef>
                <a:spcPts val="4800"/>
              </a:spcBef>
              <a:spcAft>
                <a:spcPts val="1200"/>
              </a:spcAft>
            </a:pPr>
            <a:r>
              <a:rPr lang="en-US" sz="2800" dirty="0"/>
              <a:t>The solution is</a:t>
            </a:r>
          </a:p>
          <a:p>
            <a:pPr marL="457200">
              <a:spcBef>
                <a:spcPts val="1200"/>
              </a:spcBef>
              <a:spcAft>
                <a:spcPts val="1200"/>
              </a:spcAft>
            </a:pPr>
            <a:r>
              <a:rPr lang="en-US" sz="2800" dirty="0"/>
              <a:t>The solution set is</a:t>
            </a:r>
            <a:r>
              <a:rPr lang="en-US" sz="4400" dirty="0"/>
              <a:t>  </a:t>
            </a:r>
            <a:br>
              <a:rPr lang="en-US" sz="2800" dirty="0"/>
            </a:b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719331056"/>
              </p:ext>
            </p:extLst>
          </p:nvPr>
        </p:nvGraphicFramePr>
        <p:xfrm>
          <a:off x="3505200" y="1600200"/>
          <a:ext cx="2247900" cy="2946400"/>
        </p:xfrm>
        <a:graphic>
          <a:graphicData uri="http://schemas.openxmlformats.org/presentationml/2006/ole">
            <mc:AlternateContent xmlns:mc="http://schemas.openxmlformats.org/markup-compatibility/2006">
              <mc:Choice xmlns:v="urn:schemas-microsoft-com:vml" Requires="v">
                <p:oleObj name="Equation" r:id="rId2" imgW="2247840" imgH="2946240" progId="Equation.DSMT4">
                  <p:embed/>
                </p:oleObj>
              </mc:Choice>
              <mc:Fallback>
                <p:oleObj name="Equation" r:id="rId2" imgW="2247840" imgH="2946240" progId="Equation.DSMT4">
                  <p:embed/>
                  <p:pic>
                    <p:nvPicPr>
                      <p:cNvPr id="0" name="Object 7"/>
                      <p:cNvPicPr>
                        <a:picLocks noChangeAspect="1" noChangeArrowheads="1"/>
                      </p:cNvPicPr>
                      <p:nvPr/>
                    </p:nvPicPr>
                    <p:blipFill>
                      <a:blip r:embed="rId3"/>
                      <a:srcRect/>
                      <a:stretch>
                        <a:fillRect/>
                      </a:stretch>
                    </p:blipFill>
                    <p:spPr bwMode="auto">
                      <a:xfrm>
                        <a:off x="3505200" y="1600200"/>
                        <a:ext cx="22479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85510392"/>
              </p:ext>
            </p:extLst>
          </p:nvPr>
        </p:nvGraphicFramePr>
        <p:xfrm>
          <a:off x="3454400" y="4517388"/>
          <a:ext cx="1270000" cy="914400"/>
        </p:xfrm>
        <a:graphic>
          <a:graphicData uri="http://schemas.openxmlformats.org/presentationml/2006/ole">
            <mc:AlternateContent xmlns:mc="http://schemas.openxmlformats.org/markup-compatibility/2006">
              <mc:Choice xmlns:v="urn:schemas-microsoft-com:vml" Requires="v">
                <p:oleObj name="Equation" r:id="rId4" imgW="1269720" imgH="914400" progId="Equation.DSMT4">
                  <p:embed/>
                </p:oleObj>
              </mc:Choice>
              <mc:Fallback>
                <p:oleObj name="Equation" r:id="rId4" imgW="1269720" imgH="914400" progId="Equation.DSMT4">
                  <p:embed/>
                  <p:pic>
                    <p:nvPicPr>
                      <p:cNvPr id="0" name="Object 9"/>
                      <p:cNvPicPr>
                        <a:picLocks noChangeAspect="1" noChangeArrowheads="1"/>
                      </p:cNvPicPr>
                      <p:nvPr/>
                    </p:nvPicPr>
                    <p:blipFill>
                      <a:blip r:embed="rId5"/>
                      <a:srcRect/>
                      <a:stretch>
                        <a:fillRect/>
                      </a:stretch>
                    </p:blipFill>
                    <p:spPr bwMode="auto">
                      <a:xfrm>
                        <a:off x="3454400" y="4517388"/>
                        <a:ext cx="1270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5470907"/>
              </p:ext>
            </p:extLst>
          </p:nvPr>
        </p:nvGraphicFramePr>
        <p:xfrm>
          <a:off x="4064000" y="5401625"/>
          <a:ext cx="1651000" cy="939800"/>
        </p:xfrm>
        <a:graphic>
          <a:graphicData uri="http://schemas.openxmlformats.org/presentationml/2006/ole">
            <mc:AlternateContent xmlns:mc="http://schemas.openxmlformats.org/markup-compatibility/2006">
              <mc:Choice xmlns:v="urn:schemas-microsoft-com:vml" Requires="v">
                <p:oleObj name="Equation" r:id="rId6" imgW="1650960" imgH="939600" progId="Equation.DSMT4">
                  <p:embed/>
                </p:oleObj>
              </mc:Choice>
              <mc:Fallback>
                <p:oleObj name="Equation" r:id="rId6" imgW="1650960" imgH="939600" progId="Equation.DSMT4">
                  <p:embed/>
                  <p:pic>
                    <p:nvPicPr>
                      <p:cNvPr id="0" name="Object 10"/>
                      <p:cNvPicPr>
                        <a:picLocks noChangeAspect="1" noChangeArrowheads="1"/>
                      </p:cNvPicPr>
                      <p:nvPr/>
                    </p:nvPicPr>
                    <p:blipFill>
                      <a:blip r:embed="rId7"/>
                      <a:srcRect/>
                      <a:stretch>
                        <a:fillRect/>
                      </a:stretch>
                    </p:blipFill>
                    <p:spPr bwMode="auto">
                      <a:xfrm>
                        <a:off x="4064000" y="5401625"/>
                        <a:ext cx="16510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59401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5</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Select the most efficient method for solving a system of linear equations.</a:t>
            </a:r>
          </a:p>
          <a:p>
            <a:r>
              <a:rPr lang="en-US" dirty="0"/>
              <a:t> </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endParaRPr lang="en-US" dirty="0"/>
          </a:p>
          <a:p>
            <a:pPr>
              <a:spcAft>
                <a:spcPts val="1200"/>
              </a:spcAft>
            </a:pPr>
            <a:r>
              <a:rPr lang="en-US" dirty="0"/>
              <a:t>				</a:t>
            </a:r>
          </a:p>
        </p:txBody>
      </p:sp>
    </p:spTree>
    <p:extLst>
      <p:ext uri="{BB962C8B-B14F-4D97-AF65-F5344CB8AC3E}">
        <p14:creationId xmlns:p14="http://schemas.microsoft.com/office/powerpoint/2010/main" val="973265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extLst>
              <p:ext uri="{D42A27DB-BD31-4B8C-83A1-F6EECF244321}">
                <p14:modId xmlns:p14="http://schemas.microsoft.com/office/powerpoint/2010/main" val="3581149621"/>
              </p:ext>
            </p:extLst>
          </p:nvPr>
        </p:nvGraphicFramePr>
        <p:xfrm>
          <a:off x="542861" y="1229279"/>
          <a:ext cx="8243889" cy="4602512"/>
        </p:xfrm>
        <a:graphic>
          <a:graphicData uri="http://schemas.openxmlformats.org/drawingml/2006/table">
            <a:tbl>
              <a:tblPr firstRow="1" bandRow="1">
                <a:tableStyleId>{5C22544A-7EE6-4342-B048-85BDC9FD1C3A}</a:tableStyleId>
              </a:tblPr>
              <a:tblGrid>
                <a:gridCol w="2044627">
                  <a:extLst>
                    <a:ext uri="{9D8B030D-6E8A-4147-A177-3AD203B41FA5}">
                      <a16:colId xmlns:a16="http://schemas.microsoft.com/office/drawing/2014/main" val="20000"/>
                    </a:ext>
                  </a:extLst>
                </a:gridCol>
                <a:gridCol w="3099631">
                  <a:extLst>
                    <a:ext uri="{9D8B030D-6E8A-4147-A177-3AD203B41FA5}">
                      <a16:colId xmlns:a16="http://schemas.microsoft.com/office/drawing/2014/main" val="20001"/>
                    </a:ext>
                  </a:extLst>
                </a:gridCol>
                <a:gridCol w="3099631">
                  <a:extLst>
                    <a:ext uri="{9D8B030D-6E8A-4147-A177-3AD203B41FA5}">
                      <a16:colId xmlns:a16="http://schemas.microsoft.com/office/drawing/2014/main" val="20002"/>
                    </a:ext>
                  </a:extLst>
                </a:gridCol>
              </a:tblGrid>
              <a:tr h="37084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Comparing Solution Methods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0" lang="en-US" sz="3200" b="0" i="0" u="none" strike="noStrike" kern="1200" cap="none" normalizeH="0" baseline="0" dirty="0">
                        <a:ln>
                          <a:noFill/>
                        </a:ln>
                        <a:solidFill>
                          <a:srgbClr val="0000A8"/>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0" lang="en-US" sz="3200" b="0" i="0" u="none" strike="noStrike" kern="1200" cap="none" normalizeH="0" baseline="0" dirty="0">
                        <a:ln>
                          <a:noFill/>
                        </a:ln>
                        <a:solidFill>
                          <a:srgbClr val="0000A8"/>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79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Method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Advantages</a:t>
                      </a: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Disadvantages</a:t>
                      </a: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Graphing</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You can see the solutions.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spc="-50"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spc="-150" normalizeH="0" baseline="0" dirty="0">
                          <a:ln>
                            <a:noFill/>
                          </a:ln>
                          <a:solidFill>
                            <a:schemeClr val="tx1"/>
                          </a:solidFill>
                          <a:effectLst/>
                          <a:latin typeface="Arial" pitchFamily="34" charset="0"/>
                          <a:cs typeface="Arial" pitchFamily="34" charset="0"/>
                        </a:rPr>
                        <a:t>If </a:t>
                      </a:r>
                      <a:r>
                        <a:rPr kumimoji="0" lang="en-US" sz="2800" b="0" i="0" u="none" strike="noStrike" cap="none" spc="0" normalizeH="0" baseline="0" dirty="0">
                          <a:ln>
                            <a:noFill/>
                          </a:ln>
                          <a:solidFill>
                            <a:schemeClr val="tx1"/>
                          </a:solidFill>
                          <a:effectLst/>
                          <a:latin typeface="Arial" pitchFamily="34" charset="0"/>
                          <a:cs typeface="Arial" pitchFamily="34" charset="0"/>
                        </a:rPr>
                        <a:t>the solutions do not involve integers or are too large to be seen on the graph, it’s impossible to tell exactly what the solutions are.</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Solving Systems of Equations</a:t>
            </a:r>
          </a:p>
        </p:txBody>
      </p:sp>
    </p:spTree>
    <p:extLst>
      <p:ext uri="{BB962C8B-B14F-4D97-AF65-F5344CB8AC3E}">
        <p14:creationId xmlns:p14="http://schemas.microsoft.com/office/powerpoint/2010/main" val="238750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extLst>
              <p:ext uri="{D42A27DB-BD31-4B8C-83A1-F6EECF244321}">
                <p14:modId xmlns:p14="http://schemas.microsoft.com/office/powerpoint/2010/main" val="1131670260"/>
              </p:ext>
            </p:extLst>
          </p:nvPr>
        </p:nvGraphicFramePr>
        <p:xfrm>
          <a:off x="533400" y="1222728"/>
          <a:ext cx="8243889" cy="49682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757489">
                  <a:extLst>
                    <a:ext uri="{9D8B030D-6E8A-4147-A177-3AD203B41FA5}">
                      <a16:colId xmlns:a16="http://schemas.microsoft.com/office/drawing/2014/main" val="20002"/>
                    </a:ext>
                  </a:extLst>
                </a:gridCol>
              </a:tblGrid>
              <a:tr h="37084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Comparing Solution Methods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0" lang="en-US" sz="3200" b="0" i="0" u="none" strike="noStrike" kern="1200" cap="none" normalizeH="0" baseline="0" dirty="0">
                        <a:ln>
                          <a:noFill/>
                        </a:ln>
                        <a:solidFill>
                          <a:srgbClr val="0000A8"/>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0" lang="en-US" sz="3200" b="0" i="0" u="none" strike="noStrike" kern="1200" cap="none" normalizeH="0" baseline="0" dirty="0">
                        <a:ln>
                          <a:noFill/>
                        </a:ln>
                        <a:solidFill>
                          <a:srgbClr val="0000A8"/>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633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Method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Advantages</a:t>
                      </a: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Disadvantages</a:t>
                      </a: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45975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Substitution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Gives exact solutions. Easy to use </a:t>
                      </a:r>
                      <a:r>
                        <a:rPr kumimoji="0" lang="en-US" sz="2800" b="0" i="1" u="none" strike="noStrike" cap="none" normalizeH="0" baseline="0" dirty="0">
                          <a:ln>
                            <a:noFill/>
                          </a:ln>
                          <a:solidFill>
                            <a:schemeClr val="tx1"/>
                          </a:solidFill>
                          <a:effectLst/>
                          <a:latin typeface="Arial" pitchFamily="34" charset="0"/>
                          <a:cs typeface="Arial" pitchFamily="34" charset="0"/>
                        </a:rPr>
                        <a:t>if a variable is on one side by itself</a:t>
                      </a:r>
                      <a:r>
                        <a:rPr kumimoji="0" lang="en-US" sz="2800" b="0" i="0" u="none" strike="noStrike" cap="none" normalizeH="0" baseline="0" dirty="0">
                          <a:ln>
                            <a:noFill/>
                          </a:ln>
                          <a:solidFill>
                            <a:schemeClr val="tx1"/>
                          </a:solidFill>
                          <a:effectLst/>
                          <a:latin typeface="Arial" pitchFamily="34" charset="0"/>
                          <a:cs typeface="Arial" pitchFamily="34" charset="0"/>
                        </a:rPr>
                        <a:t>.</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spc="0" normalizeH="0" baseline="0" dirty="0">
                          <a:ln>
                            <a:noFill/>
                          </a:ln>
                          <a:solidFill>
                            <a:schemeClr val="tx1"/>
                          </a:solidFill>
                          <a:effectLst/>
                          <a:latin typeface="Arial" pitchFamily="34" charset="0"/>
                          <a:cs typeface="Arial" pitchFamily="34" charset="0"/>
                        </a:rPr>
                        <a:t>Solutions cannot be seen. Introduces extensive work with fractions when no variable has a coefficient of 1 or</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Solving Systems of Equations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2" name="Object 1"/>
          <p:cNvGraphicFramePr>
            <a:graphicFrameLocks noChangeAspect="1"/>
          </p:cNvGraphicFramePr>
          <p:nvPr>
            <p:extLst>
              <p:ext uri="{D42A27DB-BD31-4B8C-83A1-F6EECF244321}">
                <p14:modId xmlns:p14="http://schemas.microsoft.com/office/powerpoint/2010/main" val="3435379688"/>
              </p:ext>
            </p:extLst>
          </p:nvPr>
        </p:nvGraphicFramePr>
        <p:xfrm>
          <a:off x="6489700" y="5784850"/>
          <a:ext cx="508000" cy="317500"/>
        </p:xfrm>
        <a:graphic>
          <a:graphicData uri="http://schemas.openxmlformats.org/presentationml/2006/ole">
            <mc:AlternateContent xmlns:mc="http://schemas.openxmlformats.org/markup-compatibility/2006">
              <mc:Choice xmlns:v="urn:schemas-microsoft-com:vml" Requires="v">
                <p:oleObj name="Equation" r:id="rId2" imgW="507960" imgH="317160" progId="Equation.DSMT4">
                  <p:embed/>
                </p:oleObj>
              </mc:Choice>
              <mc:Fallback>
                <p:oleObj name="Equation" r:id="rId2" imgW="507960" imgH="317160" progId="Equation.DSMT4">
                  <p:embed/>
                  <p:pic>
                    <p:nvPicPr>
                      <p:cNvPr id="0" name="Object 3"/>
                      <p:cNvPicPr>
                        <a:picLocks noChangeAspect="1" noChangeArrowheads="1"/>
                      </p:cNvPicPr>
                      <p:nvPr/>
                    </p:nvPicPr>
                    <p:blipFill>
                      <a:blip r:embed="rId3"/>
                      <a:srcRect/>
                      <a:stretch>
                        <a:fillRect/>
                      </a:stretch>
                    </p:blipFill>
                    <p:spPr bwMode="auto">
                      <a:xfrm>
                        <a:off x="6489700" y="5784850"/>
                        <a:ext cx="50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13746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Solving Systems of Equations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11" name="Table Placeholder 5"/>
          <p:cNvGraphicFramePr>
            <a:graphicFrameLocks/>
          </p:cNvGraphicFramePr>
          <p:nvPr>
            <p:extLst>
              <p:ext uri="{D42A27DB-BD31-4B8C-83A1-F6EECF244321}">
                <p14:modId xmlns:p14="http://schemas.microsoft.com/office/powerpoint/2010/main" val="228278741"/>
              </p:ext>
            </p:extLst>
          </p:nvPr>
        </p:nvGraphicFramePr>
        <p:xfrm>
          <a:off x="519111" y="1217567"/>
          <a:ext cx="8243889" cy="326139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2757489">
                  <a:extLst>
                    <a:ext uri="{9D8B030D-6E8A-4147-A177-3AD203B41FA5}">
                      <a16:colId xmlns:a16="http://schemas.microsoft.com/office/drawing/2014/main" val="20002"/>
                    </a:ext>
                  </a:extLst>
                </a:gridCol>
              </a:tblGrid>
              <a:tr h="37084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Comparing Solution Methods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0" lang="en-US" sz="3200" b="0" i="0" u="none" strike="noStrike" kern="1200" cap="none" normalizeH="0" baseline="0" dirty="0">
                        <a:ln>
                          <a:noFill/>
                        </a:ln>
                        <a:solidFill>
                          <a:srgbClr val="0000A8"/>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0" lang="en-US" sz="3200" b="0" i="0" u="none" strike="noStrike" kern="1200" cap="none" normalizeH="0" baseline="0" dirty="0">
                        <a:ln>
                          <a:noFill/>
                        </a:ln>
                        <a:solidFill>
                          <a:srgbClr val="0000A8"/>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633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Method</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cap="none" normalizeH="0" baseline="0" dirty="0">
                          <a:ln>
                            <a:noFill/>
                          </a:ln>
                          <a:solidFill>
                            <a:schemeClr val="tx1"/>
                          </a:solidFill>
                          <a:effectLst/>
                          <a:latin typeface="Arial" pitchFamily="34" charset="0"/>
                          <a:cs typeface="Arial" pitchFamily="34" charset="0"/>
                        </a:rPr>
                        <a:t>Advantages</a:t>
                      </a: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Disadvantages</a:t>
                      </a: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7891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Addition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1800" cap="none" spc="100" normalizeH="0" baseline="0" dirty="0">
                          <a:ln>
                            <a:noFill/>
                          </a:ln>
                          <a:solidFill>
                            <a:schemeClr val="tx1"/>
                          </a:solidFill>
                          <a:effectLst/>
                          <a:latin typeface="Arial" pitchFamily="34" charset="0"/>
                          <a:cs typeface="Arial" pitchFamily="34" charset="0"/>
                        </a:rPr>
                        <a:t>Gives exact solutions. Easy to use </a:t>
                      </a:r>
                      <a:r>
                        <a:rPr kumimoji="0" lang="en-US" sz="2800" b="0" i="1" u="none" strike="noStrike" kern="1800" cap="none" spc="100" normalizeH="0" baseline="0" dirty="0">
                          <a:ln>
                            <a:noFill/>
                          </a:ln>
                          <a:solidFill>
                            <a:schemeClr val="tx1"/>
                          </a:solidFill>
                          <a:effectLst/>
                          <a:latin typeface="Arial" pitchFamily="34" charset="0"/>
                          <a:cs typeface="Arial" pitchFamily="34" charset="0"/>
                        </a:rPr>
                        <a:t>if a </a:t>
                      </a:r>
                      <a:r>
                        <a:rPr kumimoji="0" lang="en-US" sz="2800" b="0" i="1" u="none" strike="noStrike" cap="none" spc="100" normalizeH="0" baseline="0" dirty="0">
                          <a:ln>
                            <a:noFill/>
                          </a:ln>
                          <a:solidFill>
                            <a:schemeClr val="tx1"/>
                          </a:solidFill>
                          <a:effectLst/>
                          <a:latin typeface="Arial" pitchFamily="34" charset="0"/>
                          <a:cs typeface="Arial" pitchFamily="34" charset="0"/>
                        </a:rPr>
                        <a:t>variable has a coefficient of 1 or </a:t>
                      </a:r>
                      <a:endParaRPr kumimoji="0" lang="en-US" sz="3200" b="0" i="0" u="none" strike="noStrike" cap="none" spc="100"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Solutions cannot be seen.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781639013"/>
              </p:ext>
            </p:extLst>
          </p:nvPr>
        </p:nvGraphicFramePr>
        <p:xfrm>
          <a:off x="3938359" y="4071711"/>
          <a:ext cx="508000" cy="317500"/>
        </p:xfrm>
        <a:graphic>
          <a:graphicData uri="http://schemas.openxmlformats.org/presentationml/2006/ole">
            <mc:AlternateContent xmlns:mc="http://schemas.openxmlformats.org/markup-compatibility/2006">
              <mc:Choice xmlns:v="urn:schemas-microsoft-com:vml" Requires="v">
                <p:oleObj name="Equation" r:id="rId2" imgW="507960" imgH="317160" progId="Equation.DSMT4">
                  <p:embed/>
                </p:oleObj>
              </mc:Choice>
              <mc:Fallback>
                <p:oleObj name="Equation" r:id="rId2" imgW="507960" imgH="317160" progId="Equation.DSMT4">
                  <p:embed/>
                  <p:pic>
                    <p:nvPicPr>
                      <p:cNvPr id="0" name="Object 1"/>
                      <p:cNvPicPr>
                        <a:picLocks noChangeAspect="1" noChangeArrowheads="1"/>
                      </p:cNvPicPr>
                      <p:nvPr/>
                    </p:nvPicPr>
                    <p:blipFill>
                      <a:blip r:embed="rId3"/>
                      <a:srcRect/>
                      <a:stretch>
                        <a:fillRect/>
                      </a:stretch>
                    </p:blipFill>
                    <p:spPr bwMode="auto">
                      <a:xfrm>
                        <a:off x="3938359" y="4071711"/>
                        <a:ext cx="508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68217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5: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Aft>
                <a:spcPts val="1200"/>
              </a:spcAft>
            </a:pPr>
            <a:r>
              <a:rPr lang="en-US" b="1" dirty="0"/>
              <a:t>5.	</a:t>
            </a:r>
            <a:r>
              <a:rPr lang="en-US" dirty="0"/>
              <a:t>True or false: The addition method 	gives exact solutions for systems of 	equations.</a:t>
            </a:r>
          </a:p>
          <a:p>
            <a:pPr>
              <a:spcAft>
                <a:spcPts val="1200"/>
              </a:spcAft>
            </a:pPr>
            <a:r>
              <a:rPr lang="en-US" dirty="0"/>
              <a:t>	True</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r>
              <a:rPr lang="en-US" dirty="0"/>
              <a:t>				</a:t>
            </a:r>
          </a:p>
        </p:txBody>
      </p:sp>
    </p:spTree>
    <p:extLst>
      <p:ext uri="{BB962C8B-B14F-4D97-AF65-F5344CB8AC3E}">
        <p14:creationId xmlns:p14="http://schemas.microsoft.com/office/powerpoint/2010/main" val="2354219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vert="horz" wrap="none" tIns="457200" bIns="457200" spcCol="0">
            <a:noAutofit/>
          </a:bodyPr>
          <a:lstStyle/>
          <a:p>
            <a:r>
              <a:rPr lang="en-US" sz="3200" dirty="0">
                <a:latin typeface="Arial" pitchFamily="34" charset="0"/>
                <a:cs typeface="Arial" pitchFamily="34" charset="0"/>
              </a:rPr>
              <a:t>Systems of Equations</a:t>
            </a:r>
          </a:p>
        </p:txBody>
      </p:sp>
      <p:sp>
        <p:nvSpPr>
          <p:cNvPr id="3" name="Text Placeholder 2"/>
          <p:cNvSpPr>
            <a:spLocks noGrp="1"/>
          </p:cNvSpPr>
          <p:nvPr>
            <p:ph type="body" sz="quarter" idx="10"/>
          </p:nvPr>
        </p:nvSpPr>
        <p:spPr/>
        <p:txBody>
          <a:bodyPr>
            <a:noAutofit/>
          </a:bodyPr>
          <a:lstStyle/>
          <a:p>
            <a:r>
              <a:rPr lang="en-US" dirty="0"/>
              <a:t>Since two lines may intersect at exactly one point,  may not intersect at all, or may intersect at </a:t>
            </a:r>
            <a:r>
              <a:rPr lang="en-US"/>
              <a:t>every point, </a:t>
            </a:r>
            <a:r>
              <a:rPr lang="en-US" dirty="0"/>
              <a:t>it follows that a system of linear equations will have </a:t>
            </a:r>
            <a:r>
              <a:rPr lang="en-US" i="1" dirty="0">
                <a:solidFill>
                  <a:srgbClr val="0000A8"/>
                </a:solidFill>
              </a:rPr>
              <a:t>exactly one solution</a:t>
            </a:r>
            <a:r>
              <a:rPr lang="en-US" dirty="0"/>
              <a:t>, will have </a:t>
            </a:r>
            <a:r>
              <a:rPr lang="en-US" i="1" dirty="0">
                <a:solidFill>
                  <a:srgbClr val="0000A8"/>
                </a:solidFill>
              </a:rPr>
              <a:t>no solution</a:t>
            </a:r>
            <a:r>
              <a:rPr lang="en-US" dirty="0"/>
              <a:t>, or will have </a:t>
            </a:r>
            <a:r>
              <a:rPr lang="en-US" i="1" dirty="0">
                <a:solidFill>
                  <a:srgbClr val="0000A8"/>
                </a:solidFill>
              </a:rPr>
              <a:t>infinitely many solutions</a:t>
            </a:r>
            <a:r>
              <a:rPr lang="en-US" dirty="0"/>
              <a:t>.</a:t>
            </a:r>
          </a:p>
          <a:p>
            <a:endParaRPr lang="en-US" sz="2800" dirty="0"/>
          </a:p>
          <a:p>
            <a:pPr>
              <a:spcBef>
                <a:spcPct val="50000"/>
              </a:spcBef>
            </a:pPr>
            <a:endParaRPr lang="en-US" sz="2800" dirty="0"/>
          </a:p>
          <a:p>
            <a:pPr>
              <a:spcBef>
                <a:spcPct val="50000"/>
              </a:spcBef>
            </a:pPr>
            <a:r>
              <a:rPr lang="en-US" sz="2800" dirty="0"/>
              <a:t>                                              </a:t>
            </a:r>
          </a:p>
          <a:p>
            <a:endParaRPr lang="en-US" dirty="0"/>
          </a:p>
        </p:txBody>
      </p:sp>
    </p:spTree>
    <p:extLst>
      <p:ext uri="{BB962C8B-B14F-4D97-AF65-F5344CB8AC3E}">
        <p14:creationId xmlns:p14="http://schemas.microsoft.com/office/powerpoint/2010/main" val="3252577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6</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Identify systems that do not have exactly one ordered-pair solution.</a:t>
            </a:r>
          </a:p>
          <a:p>
            <a:r>
              <a:rPr lang="en-US" dirty="0"/>
              <a:t> </a:t>
            </a:r>
          </a:p>
          <a:p>
            <a:pPr>
              <a:spcAft>
                <a:spcPts val="1200"/>
              </a:spcAft>
            </a:pPr>
            <a:endParaRPr lang="en-US" dirty="0"/>
          </a:p>
          <a:p>
            <a:pPr>
              <a:spcAft>
                <a:spcPts val="1200"/>
              </a:spcAft>
            </a:pPr>
            <a:endParaRPr lang="en-US" dirty="0"/>
          </a:p>
          <a:p>
            <a:pPr>
              <a:spcAft>
                <a:spcPts val="1200"/>
              </a:spcAft>
            </a:pPr>
            <a:endParaRPr lang="en-US" dirty="0"/>
          </a:p>
          <a:p>
            <a:pPr>
              <a:spcAft>
                <a:spcPts val="1200"/>
              </a:spcAft>
            </a:pPr>
            <a:r>
              <a:rPr lang="en-US" dirty="0"/>
              <a:t>				</a:t>
            </a:r>
          </a:p>
        </p:txBody>
      </p:sp>
    </p:spTree>
    <p:extLst>
      <p:ext uri="{BB962C8B-B14F-4D97-AF65-F5344CB8AC3E}">
        <p14:creationId xmlns:p14="http://schemas.microsoft.com/office/powerpoint/2010/main" val="18038055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extLst>
              <p:ext uri="{D42A27DB-BD31-4B8C-83A1-F6EECF244321}">
                <p14:modId xmlns:p14="http://schemas.microsoft.com/office/powerpoint/2010/main" val="2000941174"/>
              </p:ext>
            </p:extLst>
          </p:nvPr>
        </p:nvGraphicFramePr>
        <p:xfrm>
          <a:off x="533400" y="1124536"/>
          <a:ext cx="8243889" cy="5212096"/>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gridCol w="2071689">
                  <a:extLst>
                    <a:ext uri="{9D8B030D-6E8A-4147-A177-3AD203B41FA5}">
                      <a16:colId xmlns:a16="http://schemas.microsoft.com/office/drawing/2014/main" val="20002"/>
                    </a:ext>
                  </a:extLst>
                </a:gridCol>
              </a:tblGrid>
              <a:tr h="370840">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kern="1200" cap="none" normalizeH="0" baseline="0" dirty="0">
                          <a:ln>
                            <a:noFill/>
                          </a:ln>
                          <a:solidFill>
                            <a:srgbClr val="0000A8"/>
                          </a:solidFill>
                          <a:effectLst/>
                          <a:latin typeface="Arial" pitchFamily="34" charset="0"/>
                          <a:ea typeface="+mn-ea"/>
                          <a:cs typeface="Arial" pitchFamily="34" charset="0"/>
                        </a:rPr>
                        <a:t>The</a:t>
                      </a:r>
                      <a:r>
                        <a:rPr kumimoji="0" lang="en-US" sz="3200" b="1" i="0" u="none" strike="noStrike" cap="none" normalizeH="0" baseline="0" dirty="0">
                          <a:ln>
                            <a:noFill/>
                          </a:ln>
                          <a:solidFill>
                            <a:srgbClr val="0000A8"/>
                          </a:solidFill>
                          <a:effectLst/>
                          <a:latin typeface="Arial" pitchFamily="34" charset="0"/>
                          <a:cs typeface="Arial" pitchFamily="34" charset="0"/>
                        </a:rPr>
                        <a:t> </a:t>
                      </a:r>
                      <a:r>
                        <a:rPr kumimoji="0" lang="en-US" sz="2800" b="1" i="0" u="none" strike="noStrike" cap="none" normalizeH="0" baseline="0" dirty="0">
                          <a:ln>
                            <a:noFill/>
                          </a:ln>
                          <a:solidFill>
                            <a:srgbClr val="0000A8"/>
                          </a:solidFill>
                          <a:effectLst/>
                          <a:latin typeface="Arial" pitchFamily="34" charset="0"/>
                          <a:cs typeface="Arial" pitchFamily="34" charset="0"/>
                        </a:rPr>
                        <a:t>Number of Solutions to a System of Two Linear Equations</a:t>
                      </a:r>
                      <a:endParaRPr kumimoji="0" lang="en-US" sz="2800" b="0" i="0" u="none" strike="noStrike" cap="none" normalizeH="0" baseline="0" dirty="0">
                        <a:ln>
                          <a:noFill/>
                        </a:ln>
                        <a:solidFill>
                          <a:srgbClr val="0000A8"/>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0" lang="en-US" sz="3200" b="0" i="0" u="none" strike="noStrike" kern="1200" cap="none" normalizeH="0" baseline="0" dirty="0">
                        <a:ln>
                          <a:noFill/>
                        </a:ln>
                        <a:solidFill>
                          <a:srgbClr val="0000A8"/>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0" lang="en-US" sz="3200" b="0" i="0" u="none" strike="noStrike" kern="1200" cap="none" normalizeH="0" baseline="0" dirty="0">
                        <a:ln>
                          <a:noFill/>
                        </a:ln>
                        <a:solidFill>
                          <a:srgbClr val="0000A8"/>
                        </a:solidFill>
                        <a:effectLst/>
                        <a:latin typeface="Arial" pitchFamily="34" charset="0"/>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41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Number of Solutions</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What This Means Graphically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pitchFamily="34" charset="0"/>
                          <a:cs typeface="Arial" pitchFamily="34" charset="0"/>
                        </a:rPr>
                        <a:t>Graphical Examples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68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Exactly one ordered-pair solution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The two lines intersect at one point.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spc="-240"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871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No solution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The two lines are parallel.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144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spc="0" normalizeH="0" baseline="0" dirty="0">
                          <a:ln>
                            <a:noFill/>
                          </a:ln>
                          <a:solidFill>
                            <a:schemeClr val="tx1"/>
                          </a:solidFill>
                          <a:effectLst/>
                          <a:latin typeface="Arial" pitchFamily="34" charset="0"/>
                          <a:cs typeface="Arial" pitchFamily="34" charset="0"/>
                        </a:rPr>
                        <a:t>Infinitely Many Solutions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The two lines are identical.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Solving Systems of Equations</a:t>
            </a:r>
          </a:p>
        </p:txBody>
      </p:sp>
      <p:grpSp>
        <p:nvGrpSpPr>
          <p:cNvPr id="11" name="Group 10"/>
          <p:cNvGrpSpPr/>
          <p:nvPr/>
        </p:nvGrpSpPr>
        <p:grpSpPr>
          <a:xfrm>
            <a:off x="6858000" y="3352800"/>
            <a:ext cx="1371600" cy="762000"/>
            <a:chOff x="6553200" y="3200400"/>
            <a:chExt cx="1371600" cy="762000"/>
          </a:xfrm>
        </p:grpSpPr>
        <p:sp>
          <p:nvSpPr>
            <p:cNvPr id="12" name="Line 131"/>
            <p:cNvSpPr>
              <a:spLocks noChangeShapeType="1"/>
            </p:cNvSpPr>
            <p:nvPr/>
          </p:nvSpPr>
          <p:spPr bwMode="auto">
            <a:xfrm>
              <a:off x="7239000" y="3200400"/>
              <a:ext cx="0" cy="762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3" name="Line 134"/>
            <p:cNvSpPr>
              <a:spLocks noChangeShapeType="1"/>
            </p:cNvSpPr>
            <p:nvPr/>
          </p:nvSpPr>
          <p:spPr bwMode="auto">
            <a:xfrm>
              <a:off x="6553200" y="3581400"/>
              <a:ext cx="1295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4" name="Line 139"/>
            <p:cNvSpPr>
              <a:spLocks noChangeShapeType="1"/>
            </p:cNvSpPr>
            <p:nvPr/>
          </p:nvSpPr>
          <p:spPr bwMode="auto">
            <a:xfrm flipV="1">
              <a:off x="6781800" y="3429000"/>
              <a:ext cx="1143000" cy="38100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5" name="Line 140"/>
            <p:cNvSpPr>
              <a:spLocks noChangeShapeType="1"/>
            </p:cNvSpPr>
            <p:nvPr/>
          </p:nvSpPr>
          <p:spPr bwMode="auto">
            <a:xfrm>
              <a:off x="6705600" y="3276600"/>
              <a:ext cx="1219200" cy="3810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16" name="Group 15"/>
          <p:cNvGrpSpPr/>
          <p:nvPr/>
        </p:nvGrpSpPr>
        <p:grpSpPr>
          <a:xfrm>
            <a:off x="6858000" y="4495800"/>
            <a:ext cx="1295400" cy="762000"/>
            <a:chOff x="6553200" y="4038600"/>
            <a:chExt cx="1295400" cy="762000"/>
          </a:xfrm>
        </p:grpSpPr>
        <p:sp>
          <p:nvSpPr>
            <p:cNvPr id="17" name="Line 135"/>
            <p:cNvSpPr>
              <a:spLocks noChangeShapeType="1"/>
            </p:cNvSpPr>
            <p:nvPr/>
          </p:nvSpPr>
          <p:spPr bwMode="auto">
            <a:xfrm>
              <a:off x="7239000" y="4038600"/>
              <a:ext cx="0" cy="762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8" name="Line 136"/>
            <p:cNvSpPr>
              <a:spLocks noChangeShapeType="1"/>
            </p:cNvSpPr>
            <p:nvPr/>
          </p:nvSpPr>
          <p:spPr bwMode="auto">
            <a:xfrm>
              <a:off x="6553200" y="4419600"/>
              <a:ext cx="1295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9" name="Line 141"/>
            <p:cNvSpPr>
              <a:spLocks noChangeShapeType="1"/>
            </p:cNvSpPr>
            <p:nvPr/>
          </p:nvSpPr>
          <p:spPr bwMode="auto">
            <a:xfrm flipV="1">
              <a:off x="6629400" y="4114800"/>
              <a:ext cx="990600" cy="533400"/>
            </a:xfrm>
            <a:prstGeom prst="line">
              <a:avLst/>
            </a:prstGeom>
            <a:noFill/>
            <a:ln w="9525">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0" name="Line 142"/>
            <p:cNvSpPr>
              <a:spLocks noChangeShapeType="1"/>
            </p:cNvSpPr>
            <p:nvPr/>
          </p:nvSpPr>
          <p:spPr bwMode="auto">
            <a:xfrm flipV="1">
              <a:off x="6781800" y="4267200"/>
              <a:ext cx="990600" cy="533400"/>
            </a:xfrm>
            <a:prstGeom prst="line">
              <a:avLst/>
            </a:prstGeom>
            <a:noFill/>
            <a:ln w="952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grpSp>
        <p:nvGrpSpPr>
          <p:cNvPr id="21" name="Group 20"/>
          <p:cNvGrpSpPr/>
          <p:nvPr/>
        </p:nvGrpSpPr>
        <p:grpSpPr>
          <a:xfrm>
            <a:off x="6858000" y="5486400"/>
            <a:ext cx="1295400" cy="762000"/>
            <a:chOff x="6553200" y="4876800"/>
            <a:chExt cx="1295400" cy="762000"/>
          </a:xfrm>
        </p:grpSpPr>
        <p:sp>
          <p:nvSpPr>
            <p:cNvPr id="22" name="Line 137"/>
            <p:cNvSpPr>
              <a:spLocks noChangeShapeType="1"/>
            </p:cNvSpPr>
            <p:nvPr/>
          </p:nvSpPr>
          <p:spPr bwMode="auto">
            <a:xfrm>
              <a:off x="7239000" y="4876800"/>
              <a:ext cx="0" cy="762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3" name="Line 138"/>
            <p:cNvSpPr>
              <a:spLocks noChangeShapeType="1"/>
            </p:cNvSpPr>
            <p:nvPr/>
          </p:nvSpPr>
          <p:spPr bwMode="auto">
            <a:xfrm>
              <a:off x="6553200" y="5257800"/>
              <a:ext cx="12954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24" name="Line 143"/>
            <p:cNvSpPr>
              <a:spLocks noChangeShapeType="1"/>
            </p:cNvSpPr>
            <p:nvPr/>
          </p:nvSpPr>
          <p:spPr bwMode="auto">
            <a:xfrm>
              <a:off x="6934200" y="4953000"/>
              <a:ext cx="457200" cy="609600"/>
            </a:xfrm>
            <a:prstGeom prst="line">
              <a:avLst/>
            </a:prstGeom>
            <a:noFill/>
            <a:ln w="9525">
              <a:solidFill>
                <a:srgbClr val="800080"/>
              </a:solidFill>
              <a:round/>
              <a:headEnd type="triangle" w="med" len="me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grpSp>
    </p:spTree>
    <p:extLst>
      <p:ext uri="{BB962C8B-B14F-4D97-AF65-F5344CB8AC3E}">
        <p14:creationId xmlns:p14="http://schemas.microsoft.com/office/powerpoint/2010/main" val="2032646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a:t>
            </a:r>
            <a:r>
              <a:rPr lang="en-US" sz="3200" dirty="0">
                <a:latin typeface="Arial" pitchFamily="34" charset="0"/>
                <a:cs typeface="Arial" pitchFamily="34" charset="0"/>
              </a:rPr>
              <a:t>Solving Systems of Equations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ct val="50000"/>
              </a:spcBef>
            </a:pPr>
            <a:r>
              <a:rPr lang="en-US" u="sng" dirty="0"/>
              <a:t>NOTE</a:t>
            </a:r>
            <a:r>
              <a:rPr lang="en-US" dirty="0"/>
              <a:t>: It is </a:t>
            </a:r>
            <a:r>
              <a:rPr lang="en-US" i="1" dirty="0"/>
              <a:t>extremely</a:t>
            </a:r>
            <a:r>
              <a:rPr lang="en-US" dirty="0"/>
              <a:t> helpful to understand these relationships as well as any other relationship between an equation and it’s graph.</a:t>
            </a:r>
          </a:p>
          <a:p>
            <a:pPr>
              <a:spcBef>
                <a:spcPct val="50000"/>
              </a:spcBef>
            </a:pPr>
            <a:endParaRPr lang="en-US" spc="-170" dirty="0"/>
          </a:p>
          <a:p>
            <a:pPr>
              <a:spcBef>
                <a:spcPts val="400"/>
              </a:spcBef>
            </a:pPr>
            <a:r>
              <a:rPr lang="en-US" u="sng" dirty="0"/>
              <a:t>NOTE</a:t>
            </a:r>
            <a:r>
              <a:rPr lang="en-US" dirty="0"/>
              <a:t>: To determine that a system has exactly one solution, solve the system using one of the methods. A single solution will occur as in the previous examples.</a:t>
            </a:r>
          </a:p>
        </p:txBody>
      </p:sp>
    </p:spTree>
    <p:extLst>
      <p:ext uri="{BB962C8B-B14F-4D97-AF65-F5344CB8AC3E}">
        <p14:creationId xmlns:p14="http://schemas.microsoft.com/office/powerpoint/2010/main" val="664437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a:t>
            </a:r>
            <a:r>
              <a:rPr lang="en-US" sz="3200" dirty="0">
                <a:latin typeface="Arial" pitchFamily="34" charset="0"/>
                <a:cs typeface="Arial" pitchFamily="34" charset="0"/>
              </a:rPr>
              <a:t>Solving Systems of Equations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a:spcBef>
                <a:spcPts val="400"/>
              </a:spcBef>
            </a:pPr>
            <a:r>
              <a:rPr lang="en-US" u="sng" dirty="0"/>
              <a:t>NOTE</a:t>
            </a:r>
            <a:r>
              <a:rPr lang="en-US" dirty="0"/>
              <a:t>: To determine that a system has no solution, solve the system using one of the methods. Eventually, you’ll get an </a:t>
            </a:r>
            <a:r>
              <a:rPr lang="en-US" i="1" dirty="0"/>
              <a:t>obviously false statement</a:t>
            </a:r>
            <a:r>
              <a:rPr lang="en-US" dirty="0"/>
              <a:t>, like</a:t>
            </a:r>
          </a:p>
          <a:p>
            <a:pPr>
              <a:spcBef>
                <a:spcPts val="400"/>
              </a:spcBef>
            </a:pPr>
            <a:endParaRPr lang="en-US" u="sng" dirty="0"/>
          </a:p>
          <a:p>
            <a:pPr>
              <a:spcBef>
                <a:spcPts val="400"/>
              </a:spcBef>
            </a:pPr>
            <a:r>
              <a:rPr lang="en-US" u="sng" dirty="0"/>
              <a:t>NOTE</a:t>
            </a:r>
            <a:r>
              <a:rPr lang="en-US" dirty="0"/>
              <a:t>: To determine that a system has infinitely many solutions, solve the system using one of the methods. Eventually, you’ll get an </a:t>
            </a:r>
            <a:r>
              <a:rPr lang="en-US" i="1" dirty="0"/>
              <a:t>obviously true statement</a:t>
            </a:r>
            <a:r>
              <a:rPr lang="en-US" dirty="0"/>
              <a:t>, like</a:t>
            </a:r>
          </a:p>
        </p:txBody>
      </p:sp>
      <p:graphicFrame>
        <p:nvGraphicFramePr>
          <p:cNvPr id="4" name="Object 3"/>
          <p:cNvGraphicFramePr>
            <a:graphicFrameLocks noChangeAspect="1"/>
          </p:cNvGraphicFramePr>
          <p:nvPr>
            <p:extLst>
              <p:ext uri="{D42A27DB-BD31-4B8C-83A1-F6EECF244321}">
                <p14:modId xmlns:p14="http://schemas.microsoft.com/office/powerpoint/2010/main" val="368802779"/>
              </p:ext>
            </p:extLst>
          </p:nvPr>
        </p:nvGraphicFramePr>
        <p:xfrm>
          <a:off x="4279900" y="2747963"/>
          <a:ext cx="990600" cy="355600"/>
        </p:xfrm>
        <a:graphic>
          <a:graphicData uri="http://schemas.openxmlformats.org/presentationml/2006/ole">
            <mc:AlternateContent xmlns:mc="http://schemas.openxmlformats.org/markup-compatibility/2006">
              <mc:Choice xmlns:v="urn:schemas-microsoft-com:vml" Requires="v">
                <p:oleObj name="Equation" r:id="rId2" imgW="990360" imgH="355320" progId="Equation.DSMT4">
                  <p:embed/>
                </p:oleObj>
              </mc:Choice>
              <mc:Fallback>
                <p:oleObj name="Equation" r:id="rId2" imgW="990360" imgH="355320" progId="Equation.DSMT4">
                  <p:embed/>
                  <p:pic>
                    <p:nvPicPr>
                      <p:cNvPr id="0" name="Object 1"/>
                      <p:cNvPicPr>
                        <a:picLocks noChangeAspect="1" noChangeArrowheads="1"/>
                      </p:cNvPicPr>
                      <p:nvPr/>
                    </p:nvPicPr>
                    <p:blipFill>
                      <a:blip r:embed="rId3"/>
                      <a:srcRect/>
                      <a:stretch>
                        <a:fillRect/>
                      </a:stretch>
                    </p:blipFill>
                    <p:spPr bwMode="auto">
                      <a:xfrm>
                        <a:off x="4279900" y="2747963"/>
                        <a:ext cx="990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99687139"/>
              </p:ext>
            </p:extLst>
          </p:nvPr>
        </p:nvGraphicFramePr>
        <p:xfrm>
          <a:off x="7173021" y="5284025"/>
          <a:ext cx="1447800" cy="342900"/>
        </p:xfrm>
        <a:graphic>
          <a:graphicData uri="http://schemas.openxmlformats.org/presentationml/2006/ole">
            <mc:AlternateContent xmlns:mc="http://schemas.openxmlformats.org/markup-compatibility/2006">
              <mc:Choice xmlns:v="urn:schemas-microsoft-com:vml" Requires="v">
                <p:oleObj name="Equation" r:id="rId4" imgW="1447560" imgH="342720" progId="Equation.DSMT4">
                  <p:embed/>
                </p:oleObj>
              </mc:Choice>
              <mc:Fallback>
                <p:oleObj name="Equation" r:id="rId4" imgW="1447560" imgH="342720" progId="Equation.DSMT4">
                  <p:embed/>
                  <p:pic>
                    <p:nvPicPr>
                      <p:cNvPr id="0" name=""/>
                      <p:cNvPicPr>
                        <a:picLocks noChangeAspect="1" noChangeArrowheads="1"/>
                      </p:cNvPicPr>
                      <p:nvPr/>
                    </p:nvPicPr>
                    <p:blipFill>
                      <a:blip r:embed="rId5"/>
                      <a:srcRect/>
                      <a:stretch>
                        <a:fillRect/>
                      </a:stretch>
                    </p:blipFill>
                    <p:spPr bwMode="auto">
                      <a:xfrm>
                        <a:off x="7173021" y="5284025"/>
                        <a:ext cx="1447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26760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5448"/>
            <a:ext cx="9144000" cy="762000"/>
          </a:xfrm>
          <a:prstGeom prst="rect">
            <a:avLst/>
          </a:prstGeom>
        </p:spPr>
        <p:txBody>
          <a:bodyPr wrap="none"/>
          <a:lstStyle/>
          <a:p>
            <a:r>
              <a:rPr lang="en-US" sz="3200" b="1" dirty="0">
                <a:solidFill>
                  <a:srgbClr val="000000"/>
                </a:solidFill>
                <a:latin typeface="Arial" pitchFamily="34" charset="0"/>
                <a:cs typeface="Arial" pitchFamily="34" charset="0"/>
              </a:rPr>
              <a:t>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At a price of </a:t>
            </a:r>
            <a:r>
              <a:rPr lang="en-US" sz="2800" i="1" dirty="0"/>
              <a:t>p</a:t>
            </a:r>
            <a:r>
              <a:rPr lang="en-US" sz="2800" dirty="0"/>
              <a:t> dollars per ticket, the number of tickets to a rock concert that can be sold is given by the </a:t>
            </a:r>
            <a:r>
              <a:rPr lang="en-US" sz="2800" i="1" dirty="0"/>
              <a:t>demand model</a:t>
            </a:r>
            <a:r>
              <a:rPr lang="en-US" sz="2800" dirty="0"/>
              <a:t>         		        At a price of p dollars per ticket, the number of tickets that the concert’s promoters are willing to make available is given by the </a:t>
            </a:r>
            <a:r>
              <a:rPr lang="en-US" sz="2800" i="1" dirty="0"/>
              <a:t>supply model</a:t>
            </a:r>
            <a:endParaRPr lang="en-US" sz="2800" dirty="0"/>
          </a:p>
          <a:p>
            <a:pPr marL="514350" indent="-514350">
              <a:spcBef>
                <a:spcPts val="1200"/>
              </a:spcBef>
              <a:buFont typeface="+mj-lt"/>
              <a:buAutoNum type="alphaLcParenR"/>
            </a:pPr>
            <a:r>
              <a:rPr lang="en-US" sz="2800" dirty="0"/>
              <a:t>How many tickets can be sold and supplied for $50 per ticket?</a:t>
            </a:r>
          </a:p>
          <a:p>
            <a:pPr marL="514350" indent="-514350">
              <a:spcBef>
                <a:spcPts val="400"/>
              </a:spcBef>
              <a:buFont typeface="+mj-lt"/>
              <a:buAutoNum type="alphaLcParenR" startAt="2"/>
            </a:pPr>
            <a:r>
              <a:rPr lang="en-US" sz="2800" dirty="0"/>
              <a:t>Find the ticket price at which supply and demand are equal.  At this price, how many tickets will be supplied and sold?</a:t>
            </a:r>
          </a:p>
          <a:p>
            <a:pPr>
              <a:spcBef>
                <a:spcPts val="400"/>
              </a:spcBef>
            </a:pPr>
            <a:endParaRPr lang="en-US" spc="-170" dirty="0"/>
          </a:p>
          <a:p>
            <a:pPr>
              <a:spcAft>
                <a:spcPts val="1200"/>
              </a:spcAft>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02725391"/>
              </p:ext>
            </p:extLst>
          </p:nvPr>
        </p:nvGraphicFramePr>
        <p:xfrm>
          <a:off x="4126675" y="2097150"/>
          <a:ext cx="2755900" cy="393700"/>
        </p:xfrm>
        <a:graphic>
          <a:graphicData uri="http://schemas.openxmlformats.org/presentationml/2006/ole">
            <mc:AlternateContent xmlns:mc="http://schemas.openxmlformats.org/markup-compatibility/2006">
              <mc:Choice xmlns:v="urn:schemas-microsoft-com:vml" Requires="v">
                <p:oleObj name="Equation" r:id="rId2" imgW="2755800" imgH="393480" progId="Equation.DSMT4">
                  <p:embed/>
                </p:oleObj>
              </mc:Choice>
              <mc:Fallback>
                <p:oleObj name="Equation" r:id="rId2" imgW="2755800" imgH="393480" progId="Equation.DSMT4">
                  <p:embed/>
                  <p:pic>
                    <p:nvPicPr>
                      <p:cNvPr id="0" name="Object 3"/>
                      <p:cNvPicPr>
                        <a:picLocks noChangeAspect="1" noChangeArrowheads="1"/>
                      </p:cNvPicPr>
                      <p:nvPr/>
                    </p:nvPicPr>
                    <p:blipFill>
                      <a:blip r:embed="rId3"/>
                      <a:srcRect/>
                      <a:stretch>
                        <a:fillRect/>
                      </a:stretch>
                    </p:blipFill>
                    <p:spPr bwMode="auto">
                      <a:xfrm>
                        <a:off x="4126675" y="2097150"/>
                        <a:ext cx="2755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31894772"/>
              </p:ext>
            </p:extLst>
          </p:nvPr>
        </p:nvGraphicFramePr>
        <p:xfrm>
          <a:off x="6721894" y="3380049"/>
          <a:ext cx="2311400" cy="393700"/>
        </p:xfrm>
        <a:graphic>
          <a:graphicData uri="http://schemas.openxmlformats.org/presentationml/2006/ole">
            <mc:AlternateContent xmlns:mc="http://schemas.openxmlformats.org/markup-compatibility/2006">
              <mc:Choice xmlns:v="urn:schemas-microsoft-com:vml" Requires="v">
                <p:oleObj name="Equation" r:id="rId4" imgW="2311200" imgH="393480" progId="Equation.DSMT4">
                  <p:embed/>
                </p:oleObj>
              </mc:Choice>
              <mc:Fallback>
                <p:oleObj name="Equation" r:id="rId4" imgW="2311200" imgH="393480" progId="Equation.DSMT4">
                  <p:embed/>
                  <p:pic>
                    <p:nvPicPr>
                      <p:cNvPr id="0" name="Object 4"/>
                      <p:cNvPicPr>
                        <a:picLocks noChangeAspect="1" noChangeArrowheads="1"/>
                      </p:cNvPicPr>
                      <p:nvPr/>
                    </p:nvPicPr>
                    <p:blipFill>
                      <a:blip r:embed="rId5"/>
                      <a:srcRect/>
                      <a:stretch>
                        <a:fillRect/>
                      </a:stretch>
                    </p:blipFill>
                    <p:spPr bwMode="auto">
                      <a:xfrm>
                        <a:off x="6721894" y="3380049"/>
                        <a:ext cx="2311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27366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5448"/>
            <a:ext cx="9144000" cy="762000"/>
          </a:xfrm>
          <a:prstGeom prst="rect">
            <a:avLst/>
          </a:prstGeom>
        </p:spPr>
        <p:txBody>
          <a:bodyPr wrap="none"/>
          <a:lstStyle/>
          <a:p>
            <a:r>
              <a:rPr lang="en-US" sz="3200" b="1" dirty="0">
                <a:solidFill>
                  <a:srgbClr val="000000"/>
                </a:solidFill>
                <a:latin typeface="Arial" pitchFamily="34" charset="0"/>
                <a:cs typeface="Arial" pitchFamily="34" charset="0"/>
              </a:rPr>
              <a:t>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marL="514350" indent="-514350">
              <a:spcBef>
                <a:spcPts val="1200"/>
              </a:spcBef>
              <a:buFont typeface="+mj-lt"/>
              <a:buAutoNum type="alphaLcParenR"/>
            </a:pPr>
            <a:r>
              <a:rPr lang="en-US" sz="2800" dirty="0"/>
              <a:t>How many tickets can be sold and supplied for      	   per ticket?</a:t>
            </a:r>
          </a:p>
          <a:p>
            <a:pPr marL="457200">
              <a:spcBef>
                <a:spcPts val="400"/>
              </a:spcBef>
              <a:spcAft>
                <a:spcPts val="600"/>
              </a:spcAft>
            </a:pPr>
            <a:r>
              <a:rPr lang="en-US" sz="2800" dirty="0"/>
              <a:t>The number of tickets that can be sold for      per ticket is found using the demand model:</a:t>
            </a:r>
          </a:p>
          <a:p>
            <a:pPr marL="457200">
              <a:spcBef>
                <a:spcPts val="400"/>
              </a:spcBef>
            </a:pPr>
            <a:endParaRPr lang="en-US" sz="2800" dirty="0"/>
          </a:p>
          <a:p>
            <a:pPr marL="457200">
              <a:spcBef>
                <a:spcPts val="400"/>
              </a:spcBef>
            </a:pPr>
            <a:r>
              <a:rPr lang="en-US" sz="2800" dirty="0"/>
              <a:t>					      tickets sold.</a:t>
            </a:r>
          </a:p>
          <a:p>
            <a:pPr marL="457200">
              <a:spcBef>
                <a:spcPts val="400"/>
              </a:spcBef>
            </a:pPr>
            <a:r>
              <a:rPr lang="en-US" sz="2800" dirty="0"/>
              <a:t>The number of tickets that can be supplied for 	  per ticket is found using the supply model:</a:t>
            </a:r>
          </a:p>
          <a:p>
            <a:pPr marL="457200">
              <a:spcBef>
                <a:spcPts val="400"/>
              </a:spcBef>
            </a:pPr>
            <a:endParaRPr lang="en-US" sz="2800" dirty="0"/>
          </a:p>
          <a:p>
            <a:pPr marL="457200">
              <a:spcBef>
                <a:spcPts val="0"/>
              </a:spcBef>
            </a:pPr>
            <a:r>
              <a:rPr lang="en-US" sz="2800" dirty="0"/>
              <a:t>													   tickets supplied.</a:t>
            </a:r>
          </a:p>
          <a:p>
            <a:pPr>
              <a:spcBef>
                <a:spcPts val="400"/>
              </a:spcBef>
            </a:pPr>
            <a:endParaRPr lang="en-US" spc="-170" dirty="0"/>
          </a:p>
          <a:p>
            <a:pPr>
              <a:spcAft>
                <a:spcPts val="1200"/>
              </a:spcAft>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74661715"/>
              </p:ext>
            </p:extLst>
          </p:nvPr>
        </p:nvGraphicFramePr>
        <p:xfrm>
          <a:off x="1295400" y="5105400"/>
          <a:ext cx="4940300" cy="457200"/>
        </p:xfrm>
        <a:graphic>
          <a:graphicData uri="http://schemas.openxmlformats.org/presentationml/2006/ole">
            <mc:AlternateContent xmlns:mc="http://schemas.openxmlformats.org/markup-compatibility/2006">
              <mc:Choice xmlns:v="urn:schemas-microsoft-com:vml" Requires="v">
                <p:oleObj name="Equation" r:id="rId2" imgW="4940280" imgH="457200" progId="Equation.DSMT4">
                  <p:embed/>
                </p:oleObj>
              </mc:Choice>
              <mc:Fallback>
                <p:oleObj name="Equation" r:id="rId2" imgW="4940280" imgH="457200" progId="Equation.DSMT4">
                  <p:embed/>
                  <p:pic>
                    <p:nvPicPr>
                      <p:cNvPr id="0" name=""/>
                      <p:cNvPicPr>
                        <a:picLocks noChangeAspect="1" noChangeArrowheads="1"/>
                      </p:cNvPicPr>
                      <p:nvPr/>
                    </p:nvPicPr>
                    <p:blipFill>
                      <a:blip r:embed="rId3"/>
                      <a:srcRect/>
                      <a:stretch>
                        <a:fillRect/>
                      </a:stretch>
                    </p:blipFill>
                    <p:spPr bwMode="auto">
                      <a:xfrm>
                        <a:off x="1295400" y="5105400"/>
                        <a:ext cx="494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87830975"/>
              </p:ext>
            </p:extLst>
          </p:nvPr>
        </p:nvGraphicFramePr>
        <p:xfrm>
          <a:off x="1371600" y="3048000"/>
          <a:ext cx="5613400" cy="457200"/>
        </p:xfrm>
        <a:graphic>
          <a:graphicData uri="http://schemas.openxmlformats.org/presentationml/2006/ole">
            <mc:AlternateContent xmlns:mc="http://schemas.openxmlformats.org/markup-compatibility/2006">
              <mc:Choice xmlns:v="urn:schemas-microsoft-com:vml" Requires="v">
                <p:oleObj name="Equation" r:id="rId4" imgW="5613120" imgH="457200" progId="Equation.DSMT4">
                  <p:embed/>
                </p:oleObj>
              </mc:Choice>
              <mc:Fallback>
                <p:oleObj name="Equation" r:id="rId4" imgW="5613120" imgH="457200" progId="Equation.DSMT4">
                  <p:embed/>
                  <p:pic>
                    <p:nvPicPr>
                      <p:cNvPr id="0" name=""/>
                      <p:cNvPicPr>
                        <a:picLocks noChangeAspect="1" noChangeArrowheads="1"/>
                      </p:cNvPicPr>
                      <p:nvPr/>
                    </p:nvPicPr>
                    <p:blipFill>
                      <a:blip r:embed="rId5"/>
                      <a:srcRect/>
                      <a:stretch>
                        <a:fillRect/>
                      </a:stretch>
                    </p:blipFill>
                    <p:spPr bwMode="auto">
                      <a:xfrm>
                        <a:off x="1371600" y="3048000"/>
                        <a:ext cx="561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816738874"/>
              </p:ext>
            </p:extLst>
          </p:nvPr>
        </p:nvGraphicFramePr>
        <p:xfrm>
          <a:off x="7696200" y="2162628"/>
          <a:ext cx="622300" cy="368300"/>
        </p:xfrm>
        <a:graphic>
          <a:graphicData uri="http://schemas.openxmlformats.org/presentationml/2006/ole">
            <mc:AlternateContent xmlns:mc="http://schemas.openxmlformats.org/markup-compatibility/2006">
              <mc:Choice xmlns:v="urn:schemas-microsoft-com:vml" Requires="v">
                <p:oleObj name="Equation" r:id="rId6" imgW="622080" imgH="368280" progId="Equation.DSMT4">
                  <p:embed/>
                </p:oleObj>
              </mc:Choice>
              <mc:Fallback>
                <p:oleObj name="Equation" r:id="rId6" imgW="622080" imgH="368280" progId="Equation.DSMT4">
                  <p:embed/>
                  <p:pic>
                    <p:nvPicPr>
                      <p:cNvPr id="0" name="Object 5"/>
                      <p:cNvPicPr>
                        <a:picLocks noChangeAspect="1" noChangeArrowheads="1"/>
                      </p:cNvPicPr>
                      <p:nvPr/>
                    </p:nvPicPr>
                    <p:blipFill>
                      <a:blip r:embed="rId7"/>
                      <a:srcRect/>
                      <a:stretch>
                        <a:fillRect/>
                      </a:stretch>
                    </p:blipFill>
                    <p:spPr bwMode="auto">
                      <a:xfrm>
                        <a:off x="7696200" y="2162628"/>
                        <a:ext cx="622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48997829"/>
              </p:ext>
            </p:extLst>
          </p:nvPr>
        </p:nvGraphicFramePr>
        <p:xfrm>
          <a:off x="1143000" y="1676400"/>
          <a:ext cx="622300" cy="368300"/>
        </p:xfrm>
        <a:graphic>
          <a:graphicData uri="http://schemas.openxmlformats.org/presentationml/2006/ole">
            <mc:AlternateContent xmlns:mc="http://schemas.openxmlformats.org/markup-compatibility/2006">
              <mc:Choice xmlns:v="urn:schemas-microsoft-com:vml" Requires="v">
                <p:oleObj name="Equation" r:id="rId8" imgW="622080" imgH="368280" progId="Equation.DSMT4">
                  <p:embed/>
                </p:oleObj>
              </mc:Choice>
              <mc:Fallback>
                <p:oleObj name="Equation" r:id="rId8" imgW="622080" imgH="368280" progId="Equation.DSMT4">
                  <p:embed/>
                  <p:pic>
                    <p:nvPicPr>
                      <p:cNvPr id="0" name=""/>
                      <p:cNvPicPr>
                        <a:picLocks noChangeAspect="1" noChangeArrowheads="1"/>
                      </p:cNvPicPr>
                      <p:nvPr/>
                    </p:nvPicPr>
                    <p:blipFill>
                      <a:blip r:embed="rId7"/>
                      <a:srcRect/>
                      <a:stretch>
                        <a:fillRect/>
                      </a:stretch>
                    </p:blipFill>
                    <p:spPr bwMode="auto">
                      <a:xfrm>
                        <a:off x="1143000" y="1676400"/>
                        <a:ext cx="622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58516751"/>
              </p:ext>
            </p:extLst>
          </p:nvPr>
        </p:nvGraphicFramePr>
        <p:xfrm>
          <a:off x="1068614" y="4500583"/>
          <a:ext cx="622300" cy="368300"/>
        </p:xfrm>
        <a:graphic>
          <a:graphicData uri="http://schemas.openxmlformats.org/presentationml/2006/ole">
            <mc:AlternateContent xmlns:mc="http://schemas.openxmlformats.org/markup-compatibility/2006">
              <mc:Choice xmlns:v="urn:schemas-microsoft-com:vml" Requires="v">
                <p:oleObj name="Equation" r:id="rId9" imgW="622080" imgH="368280" progId="Equation.DSMT4">
                  <p:embed/>
                </p:oleObj>
              </mc:Choice>
              <mc:Fallback>
                <p:oleObj name="Equation" r:id="rId9" imgW="622080" imgH="368280" progId="Equation.DSMT4">
                  <p:embed/>
                  <p:pic>
                    <p:nvPicPr>
                      <p:cNvPr id="0" name=""/>
                      <p:cNvPicPr>
                        <a:picLocks noChangeAspect="1" noChangeArrowheads="1"/>
                      </p:cNvPicPr>
                      <p:nvPr/>
                    </p:nvPicPr>
                    <p:blipFill>
                      <a:blip r:embed="rId7"/>
                      <a:srcRect/>
                      <a:stretch>
                        <a:fillRect/>
                      </a:stretch>
                    </p:blipFill>
                    <p:spPr bwMode="auto">
                      <a:xfrm>
                        <a:off x="1068614" y="4500583"/>
                        <a:ext cx="622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7048313"/>
              </p:ext>
            </p:extLst>
          </p:nvPr>
        </p:nvGraphicFramePr>
        <p:xfrm>
          <a:off x="4521200" y="3581400"/>
          <a:ext cx="1117600" cy="330200"/>
        </p:xfrm>
        <a:graphic>
          <a:graphicData uri="http://schemas.openxmlformats.org/presentationml/2006/ole">
            <mc:AlternateContent xmlns:mc="http://schemas.openxmlformats.org/markup-compatibility/2006">
              <mc:Choice xmlns:v="urn:schemas-microsoft-com:vml" Requires="v">
                <p:oleObj name="Equation" r:id="rId10" imgW="1117440" imgH="330120" progId="Equation.DSMT4">
                  <p:embed/>
                </p:oleObj>
              </mc:Choice>
              <mc:Fallback>
                <p:oleObj name="Equation" r:id="rId10" imgW="1117440" imgH="330120" progId="Equation.DSMT4">
                  <p:embed/>
                  <p:pic>
                    <p:nvPicPr>
                      <p:cNvPr id="0" name="Object 5"/>
                      <p:cNvPicPr>
                        <a:picLocks noChangeAspect="1" noChangeArrowheads="1"/>
                      </p:cNvPicPr>
                      <p:nvPr/>
                    </p:nvPicPr>
                    <p:blipFill>
                      <a:blip r:embed="rId11"/>
                      <a:srcRect/>
                      <a:stretch>
                        <a:fillRect/>
                      </a:stretch>
                    </p:blipFill>
                    <p:spPr bwMode="auto">
                      <a:xfrm>
                        <a:off x="4521200" y="3581400"/>
                        <a:ext cx="1117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81222146"/>
              </p:ext>
            </p:extLst>
          </p:nvPr>
        </p:nvGraphicFramePr>
        <p:xfrm>
          <a:off x="4216400" y="5825175"/>
          <a:ext cx="1117600" cy="330200"/>
        </p:xfrm>
        <a:graphic>
          <a:graphicData uri="http://schemas.openxmlformats.org/presentationml/2006/ole">
            <mc:AlternateContent xmlns:mc="http://schemas.openxmlformats.org/markup-compatibility/2006">
              <mc:Choice xmlns:v="urn:schemas-microsoft-com:vml" Requires="v">
                <p:oleObj name="Equation" r:id="rId12" imgW="1117440" imgH="330120" progId="Equation.DSMT4">
                  <p:embed/>
                </p:oleObj>
              </mc:Choice>
              <mc:Fallback>
                <p:oleObj name="Equation" r:id="rId12" imgW="1117440" imgH="330120" progId="Equation.DSMT4">
                  <p:embed/>
                  <p:pic>
                    <p:nvPicPr>
                      <p:cNvPr id="0" name="Object 4"/>
                      <p:cNvPicPr>
                        <a:picLocks noChangeAspect="1" noChangeArrowheads="1"/>
                      </p:cNvPicPr>
                      <p:nvPr/>
                    </p:nvPicPr>
                    <p:blipFill>
                      <a:blip r:embed="rId13"/>
                      <a:srcRect/>
                      <a:stretch>
                        <a:fillRect/>
                      </a:stretch>
                    </p:blipFill>
                    <p:spPr bwMode="auto">
                      <a:xfrm>
                        <a:off x="4216400" y="5825175"/>
                        <a:ext cx="1117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334602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solidFill>
                  <a:srgbClr val="000000"/>
                </a:solidFill>
                <a:latin typeface="Arial" pitchFamily="34" charset="0"/>
                <a:cs typeface="Arial" pitchFamily="34" charset="0"/>
              </a:rPr>
              <a:t>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marL="514350" indent="-514350">
              <a:spcBef>
                <a:spcPct val="50000"/>
              </a:spcBef>
              <a:buFont typeface="+mj-lt"/>
              <a:buAutoNum type="alphaLcParenR" startAt="2"/>
            </a:pPr>
            <a:r>
              <a:rPr lang="en-US" sz="2800" dirty="0"/>
              <a:t>Find the ticket price at which supply and demand are equal.  At this price, how many tickets will be supplied and sold?</a:t>
            </a:r>
          </a:p>
          <a:p>
            <a:pPr marL="514350" indent="-514350">
              <a:spcBef>
                <a:spcPct val="50000"/>
              </a:spcBef>
              <a:buFont typeface="+mj-lt"/>
              <a:buAutoNum type="arabicPeriod"/>
            </a:pPr>
            <a:r>
              <a:rPr lang="en-US" sz="2800" b="1" dirty="0"/>
              <a:t>Solve either of the equations for one variable in terms of the other.</a:t>
            </a:r>
            <a:r>
              <a:rPr lang="en-US" sz="2800" dirty="0"/>
              <a:t>  The system of equations already has </a:t>
            </a:r>
            <a:r>
              <a:rPr lang="en-US" sz="2800" i="1" dirty="0"/>
              <a:t>N</a:t>
            </a:r>
            <a:r>
              <a:rPr lang="en-US" sz="2800" dirty="0"/>
              <a:t> isolated in both equations.</a:t>
            </a:r>
          </a:p>
          <a:p>
            <a:pPr>
              <a:spcBef>
                <a:spcPct val="50000"/>
              </a:spcBef>
            </a:pPr>
            <a:endParaRPr lang="en-US" sz="2800" dirty="0"/>
          </a:p>
          <a:p>
            <a:pPr>
              <a:spcBef>
                <a:spcPts val="400"/>
              </a:spcBef>
            </a:pPr>
            <a:endParaRPr lang="en-US" sz="2800" dirty="0"/>
          </a:p>
          <a:p>
            <a:pPr>
              <a:spcBef>
                <a:spcPts val="400"/>
              </a:spcBef>
            </a:pPr>
            <a:endParaRPr lang="en-US" spc="-170" dirty="0"/>
          </a:p>
          <a:p>
            <a:pPr>
              <a:spcAft>
                <a:spcPts val="1200"/>
              </a:spcAft>
            </a:pP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099492958"/>
              </p:ext>
            </p:extLst>
          </p:nvPr>
        </p:nvGraphicFramePr>
        <p:xfrm>
          <a:off x="2362200" y="4572000"/>
          <a:ext cx="2628900" cy="393700"/>
        </p:xfrm>
        <a:graphic>
          <a:graphicData uri="http://schemas.openxmlformats.org/presentationml/2006/ole">
            <mc:AlternateContent xmlns:mc="http://schemas.openxmlformats.org/markup-compatibility/2006">
              <mc:Choice xmlns:v="urn:schemas-microsoft-com:vml" Requires="v">
                <p:oleObj name="Equation" r:id="rId2" imgW="2628720" imgH="393480" progId="Equation.DSMT4">
                  <p:embed/>
                </p:oleObj>
              </mc:Choice>
              <mc:Fallback>
                <p:oleObj name="Equation" r:id="rId2" imgW="2628720" imgH="393480" progId="Equation.DSMT4">
                  <p:embed/>
                  <p:pic>
                    <p:nvPicPr>
                      <p:cNvPr id="0" name="Object 5"/>
                      <p:cNvPicPr>
                        <a:picLocks noChangeAspect="1" noChangeArrowheads="1"/>
                      </p:cNvPicPr>
                      <p:nvPr/>
                    </p:nvPicPr>
                    <p:blipFill>
                      <a:blip r:embed="rId3"/>
                      <a:srcRect/>
                      <a:stretch>
                        <a:fillRect/>
                      </a:stretch>
                    </p:blipFill>
                    <p:spPr bwMode="auto">
                      <a:xfrm>
                        <a:off x="2362200" y="4572000"/>
                        <a:ext cx="2628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174814844"/>
              </p:ext>
            </p:extLst>
          </p:nvPr>
        </p:nvGraphicFramePr>
        <p:xfrm>
          <a:off x="2382192" y="5115465"/>
          <a:ext cx="2235200" cy="393700"/>
        </p:xfrm>
        <a:graphic>
          <a:graphicData uri="http://schemas.openxmlformats.org/presentationml/2006/ole">
            <mc:AlternateContent xmlns:mc="http://schemas.openxmlformats.org/markup-compatibility/2006">
              <mc:Choice xmlns:v="urn:schemas-microsoft-com:vml" Requires="v">
                <p:oleObj name="Equation" r:id="rId4" imgW="2234880" imgH="393480" progId="Equation.DSMT4">
                  <p:embed/>
                </p:oleObj>
              </mc:Choice>
              <mc:Fallback>
                <p:oleObj name="Equation" r:id="rId4" imgW="2234880" imgH="393480" progId="Equation.DSMT4">
                  <p:embed/>
                  <p:pic>
                    <p:nvPicPr>
                      <p:cNvPr id="0" name="Object 6"/>
                      <p:cNvPicPr>
                        <a:picLocks noChangeAspect="1" noChangeArrowheads="1"/>
                      </p:cNvPicPr>
                      <p:nvPr/>
                    </p:nvPicPr>
                    <p:blipFill>
                      <a:blip r:embed="rId5"/>
                      <a:srcRect/>
                      <a:stretch>
                        <a:fillRect/>
                      </a:stretch>
                    </p:blipFill>
                    <p:spPr bwMode="auto">
                      <a:xfrm>
                        <a:off x="2382192" y="5115465"/>
                        <a:ext cx="2235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32060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5448"/>
            <a:ext cx="9144000" cy="762000"/>
          </a:xfrm>
          <a:prstGeom prst="rect">
            <a:avLst/>
          </a:prstGeom>
        </p:spPr>
        <p:txBody>
          <a:bodyPr wrap="none"/>
          <a:lstStyle/>
          <a:p>
            <a:r>
              <a:rPr lang="en-US" sz="3200" b="1" dirty="0">
                <a:solidFill>
                  <a:srgbClr val="000000"/>
                </a:solidFill>
                <a:latin typeface="Arial" pitchFamily="34" charset="0"/>
                <a:cs typeface="Arial" pitchFamily="34" charset="0"/>
              </a:rPr>
              <a:t>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marL="514350" indent="-514350">
              <a:spcBef>
                <a:spcPct val="50000"/>
              </a:spcBef>
              <a:buFont typeface="+mj-lt"/>
              <a:buAutoNum type="arabicPeriod" startAt="2"/>
            </a:pPr>
            <a:r>
              <a:rPr lang="en-US" sz="2800" b="1" dirty="0"/>
              <a:t>Substitute the expression from step 1 into the other equation.</a:t>
            </a:r>
            <a:r>
              <a:rPr lang="en-US" sz="2800" dirty="0"/>
              <a:t>  Replace the </a:t>
            </a:r>
            <a:r>
              <a:rPr lang="en-US" sz="2800" i="1" dirty="0"/>
              <a:t>N</a:t>
            </a:r>
            <a:r>
              <a:rPr lang="en-US" sz="2800" dirty="0"/>
              <a:t> in the second equation with</a:t>
            </a:r>
          </a:p>
          <a:p>
            <a:pPr>
              <a:spcBef>
                <a:spcPts val="400"/>
              </a:spcBef>
            </a:pPr>
            <a:endParaRPr lang="en-US" spc="-170" dirty="0"/>
          </a:p>
          <a:p>
            <a:pPr marL="514350" indent="-514350">
              <a:spcAft>
                <a:spcPts val="1200"/>
              </a:spcAft>
              <a:buFont typeface="+mj-lt"/>
              <a:buAutoNum type="arabicPeriod" startAt="3"/>
            </a:pPr>
            <a:r>
              <a:rPr lang="en-US" sz="2800" b="1" dirty="0"/>
              <a:t>Solve the resulting equation containing one variable.</a:t>
            </a:r>
          </a:p>
          <a:p>
            <a:pPr>
              <a:spcBef>
                <a:spcPts val="0"/>
              </a:spcBef>
            </a:pPr>
            <a:r>
              <a:rPr lang="en-US" sz="2800" b="1" dirty="0"/>
              <a:t>													</a:t>
            </a:r>
            <a:r>
              <a:rPr lang="en-US" sz="2800" dirty="0"/>
              <a:t>Add 25</a:t>
            </a:r>
            <a:r>
              <a:rPr lang="en-US" sz="2800" i="1" dirty="0"/>
              <a:t>p</a:t>
            </a:r>
            <a:r>
              <a:rPr lang="en-US" sz="2800" dirty="0"/>
              <a:t> to both sides</a:t>
            </a:r>
          </a:p>
          <a:p>
            <a:pPr>
              <a:spcBef>
                <a:spcPts val="0"/>
              </a:spcBef>
            </a:pPr>
            <a:r>
              <a:rPr lang="en-US" sz="2800" dirty="0"/>
              <a:t>					Subtract 6000 from 					both sides</a:t>
            </a:r>
          </a:p>
          <a:p>
            <a:pPr>
              <a:spcBef>
                <a:spcPts val="0"/>
              </a:spcBef>
              <a:spcAft>
                <a:spcPts val="1200"/>
              </a:spcAft>
            </a:pPr>
            <a:r>
              <a:rPr lang="en-US" sz="2800" spc="-100" dirty="0"/>
              <a:t>					Divide both sides  by 30</a:t>
            </a:r>
          </a:p>
          <a:p>
            <a:pPr>
              <a:spcAft>
                <a:spcPts val="1200"/>
              </a:spcAft>
            </a:pPr>
            <a:endParaRPr lang="en-US" sz="2800" dirty="0"/>
          </a:p>
          <a:p>
            <a:pPr>
              <a:spcAft>
                <a:spcPts val="1200"/>
              </a:spcAft>
            </a:pPr>
            <a:endParaRPr lang="en-US" sz="2800" dirty="0"/>
          </a:p>
          <a:p>
            <a:pPr>
              <a:spcAft>
                <a:spcPts val="1200"/>
              </a:spcAft>
            </a:pP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509064466"/>
              </p:ext>
            </p:extLst>
          </p:nvPr>
        </p:nvGraphicFramePr>
        <p:xfrm>
          <a:off x="1263650" y="2590800"/>
          <a:ext cx="3911600" cy="393700"/>
        </p:xfrm>
        <a:graphic>
          <a:graphicData uri="http://schemas.openxmlformats.org/presentationml/2006/ole">
            <mc:AlternateContent xmlns:mc="http://schemas.openxmlformats.org/markup-compatibility/2006">
              <mc:Choice xmlns:v="urn:schemas-microsoft-com:vml" Requires="v">
                <p:oleObj name="Equation" r:id="rId2" imgW="3911400" imgH="393480" progId="Equation.DSMT4">
                  <p:embed/>
                </p:oleObj>
              </mc:Choice>
              <mc:Fallback>
                <p:oleObj name="Equation" r:id="rId2" imgW="3911400" imgH="393480" progId="Equation.DSMT4">
                  <p:embed/>
                  <p:pic>
                    <p:nvPicPr>
                      <p:cNvPr id="0" name=""/>
                      <p:cNvPicPr>
                        <a:picLocks noChangeAspect="1" noChangeArrowheads="1"/>
                      </p:cNvPicPr>
                      <p:nvPr/>
                    </p:nvPicPr>
                    <p:blipFill>
                      <a:blip r:embed="rId3"/>
                      <a:srcRect/>
                      <a:stretch>
                        <a:fillRect/>
                      </a:stretch>
                    </p:blipFill>
                    <p:spPr bwMode="auto">
                      <a:xfrm>
                        <a:off x="1263650" y="2590800"/>
                        <a:ext cx="3911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72328862"/>
              </p:ext>
            </p:extLst>
          </p:nvPr>
        </p:nvGraphicFramePr>
        <p:xfrm>
          <a:off x="838200" y="4025900"/>
          <a:ext cx="3911600" cy="393700"/>
        </p:xfrm>
        <a:graphic>
          <a:graphicData uri="http://schemas.openxmlformats.org/presentationml/2006/ole">
            <mc:AlternateContent xmlns:mc="http://schemas.openxmlformats.org/markup-compatibility/2006">
              <mc:Choice xmlns:v="urn:schemas-microsoft-com:vml" Requires="v">
                <p:oleObj name="Equation" r:id="rId4" imgW="3911400" imgH="393480" progId="Equation.DSMT4">
                  <p:embed/>
                </p:oleObj>
              </mc:Choice>
              <mc:Fallback>
                <p:oleObj name="Equation" r:id="rId4" imgW="3911400" imgH="393480" progId="Equation.DSMT4">
                  <p:embed/>
                  <p:pic>
                    <p:nvPicPr>
                      <p:cNvPr id="0" name=""/>
                      <p:cNvPicPr>
                        <a:picLocks noChangeAspect="1" noChangeArrowheads="1"/>
                      </p:cNvPicPr>
                      <p:nvPr/>
                    </p:nvPicPr>
                    <p:blipFill>
                      <a:blip r:embed="rId5"/>
                      <a:srcRect/>
                      <a:stretch>
                        <a:fillRect/>
                      </a:stretch>
                    </p:blipFill>
                    <p:spPr bwMode="auto">
                      <a:xfrm>
                        <a:off x="838200" y="4025900"/>
                        <a:ext cx="3911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36130587"/>
              </p:ext>
            </p:extLst>
          </p:nvPr>
        </p:nvGraphicFramePr>
        <p:xfrm>
          <a:off x="4572000" y="2103647"/>
          <a:ext cx="2070100" cy="393700"/>
        </p:xfrm>
        <a:graphic>
          <a:graphicData uri="http://schemas.openxmlformats.org/presentationml/2006/ole">
            <mc:AlternateContent xmlns:mc="http://schemas.openxmlformats.org/markup-compatibility/2006">
              <mc:Choice xmlns:v="urn:schemas-microsoft-com:vml" Requires="v">
                <p:oleObj name="Equation" r:id="rId6" imgW="2070000" imgH="393480" progId="Equation.DSMT4">
                  <p:embed/>
                </p:oleObj>
              </mc:Choice>
              <mc:Fallback>
                <p:oleObj name="Equation" r:id="rId6" imgW="2070000" imgH="393480" progId="Equation.DSMT4">
                  <p:embed/>
                  <p:pic>
                    <p:nvPicPr>
                      <p:cNvPr id="0" name="Object 6"/>
                      <p:cNvPicPr>
                        <a:picLocks noChangeAspect="1" noChangeArrowheads="1"/>
                      </p:cNvPicPr>
                      <p:nvPr/>
                    </p:nvPicPr>
                    <p:blipFill>
                      <a:blip r:embed="rId7"/>
                      <a:srcRect/>
                      <a:stretch>
                        <a:fillRect/>
                      </a:stretch>
                    </p:blipFill>
                    <p:spPr bwMode="auto">
                      <a:xfrm>
                        <a:off x="4572000" y="2103647"/>
                        <a:ext cx="2070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65027885"/>
              </p:ext>
            </p:extLst>
          </p:nvPr>
        </p:nvGraphicFramePr>
        <p:xfrm>
          <a:off x="1981200" y="4547425"/>
          <a:ext cx="2946400" cy="393700"/>
        </p:xfrm>
        <a:graphic>
          <a:graphicData uri="http://schemas.openxmlformats.org/presentationml/2006/ole">
            <mc:AlternateContent xmlns:mc="http://schemas.openxmlformats.org/markup-compatibility/2006">
              <mc:Choice xmlns:v="urn:schemas-microsoft-com:vml" Requires="v">
                <p:oleObj name="Equation" r:id="rId8" imgW="2946240" imgH="393480" progId="Equation.DSMT4">
                  <p:embed/>
                </p:oleObj>
              </mc:Choice>
              <mc:Fallback>
                <p:oleObj name="Equation" r:id="rId8" imgW="2946240" imgH="393480" progId="Equation.DSMT4">
                  <p:embed/>
                  <p:pic>
                    <p:nvPicPr>
                      <p:cNvPr id="0" name="Object 7"/>
                      <p:cNvPicPr>
                        <a:picLocks noChangeAspect="1" noChangeArrowheads="1"/>
                      </p:cNvPicPr>
                      <p:nvPr/>
                    </p:nvPicPr>
                    <p:blipFill>
                      <a:blip r:embed="rId9"/>
                      <a:srcRect/>
                      <a:stretch>
                        <a:fillRect/>
                      </a:stretch>
                    </p:blipFill>
                    <p:spPr bwMode="auto">
                      <a:xfrm>
                        <a:off x="1981200" y="4547425"/>
                        <a:ext cx="2946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10123588"/>
              </p:ext>
            </p:extLst>
          </p:nvPr>
        </p:nvGraphicFramePr>
        <p:xfrm>
          <a:off x="2007425" y="5045200"/>
          <a:ext cx="1790700" cy="393700"/>
        </p:xfrm>
        <a:graphic>
          <a:graphicData uri="http://schemas.openxmlformats.org/presentationml/2006/ole">
            <mc:AlternateContent xmlns:mc="http://schemas.openxmlformats.org/markup-compatibility/2006">
              <mc:Choice xmlns:v="urn:schemas-microsoft-com:vml" Requires="v">
                <p:oleObj name="Equation" r:id="rId10" imgW="1790640" imgH="393480" progId="Equation.DSMT4">
                  <p:embed/>
                </p:oleObj>
              </mc:Choice>
              <mc:Fallback>
                <p:oleObj name="Equation" r:id="rId10" imgW="1790640" imgH="393480" progId="Equation.DSMT4">
                  <p:embed/>
                  <p:pic>
                    <p:nvPicPr>
                      <p:cNvPr id="0" name="Object 5"/>
                      <p:cNvPicPr>
                        <a:picLocks noChangeAspect="1" noChangeArrowheads="1"/>
                      </p:cNvPicPr>
                      <p:nvPr/>
                    </p:nvPicPr>
                    <p:blipFill>
                      <a:blip r:embed="rId11"/>
                      <a:srcRect/>
                      <a:stretch>
                        <a:fillRect/>
                      </a:stretch>
                    </p:blipFill>
                    <p:spPr bwMode="auto">
                      <a:xfrm>
                        <a:off x="2007425" y="5045200"/>
                        <a:ext cx="1790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30990947"/>
              </p:ext>
            </p:extLst>
          </p:nvPr>
        </p:nvGraphicFramePr>
        <p:xfrm>
          <a:off x="2401125" y="5732253"/>
          <a:ext cx="1016000" cy="393700"/>
        </p:xfrm>
        <a:graphic>
          <a:graphicData uri="http://schemas.openxmlformats.org/presentationml/2006/ole">
            <mc:AlternateContent xmlns:mc="http://schemas.openxmlformats.org/markup-compatibility/2006">
              <mc:Choice xmlns:v="urn:schemas-microsoft-com:vml" Requires="v">
                <p:oleObj name="Equation" r:id="rId12" imgW="1015920" imgH="393480" progId="Equation.DSMT4">
                  <p:embed/>
                </p:oleObj>
              </mc:Choice>
              <mc:Fallback>
                <p:oleObj name="Equation" r:id="rId12" imgW="1015920" imgH="393480" progId="Equation.DSMT4">
                  <p:embed/>
                  <p:pic>
                    <p:nvPicPr>
                      <p:cNvPr id="0" name="Object 8"/>
                      <p:cNvPicPr>
                        <a:picLocks noChangeAspect="1" noChangeArrowheads="1"/>
                      </p:cNvPicPr>
                      <p:nvPr/>
                    </p:nvPicPr>
                    <p:blipFill>
                      <a:blip r:embed="rId13"/>
                      <a:srcRect/>
                      <a:stretch>
                        <a:fillRect/>
                      </a:stretch>
                    </p:blipFill>
                    <p:spPr bwMode="auto">
                      <a:xfrm>
                        <a:off x="2401125" y="5732253"/>
                        <a:ext cx="1016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326309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5448"/>
            <a:ext cx="9144000" cy="762000"/>
          </a:xfrm>
          <a:prstGeom prst="rect">
            <a:avLst/>
          </a:prstGeom>
        </p:spPr>
        <p:txBody>
          <a:bodyPr wrap="none"/>
          <a:lstStyle/>
          <a:p>
            <a:r>
              <a:rPr lang="en-US" sz="3200" b="1" dirty="0">
                <a:solidFill>
                  <a:srgbClr val="000000"/>
                </a:solidFill>
                <a:latin typeface="Arial" pitchFamily="34" charset="0"/>
                <a:cs typeface="Arial" pitchFamily="34" charset="0"/>
              </a:rPr>
              <a:t>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marL="514350" indent="-514350">
              <a:spcBef>
                <a:spcPct val="50000"/>
              </a:spcBef>
              <a:buFont typeface="+mj-lt"/>
              <a:buAutoNum type="arabicPeriod" startAt="4"/>
            </a:pPr>
            <a:r>
              <a:rPr lang="en-US" sz="2800" b="1" dirty="0"/>
              <a:t>Back-substitute the obtained value into one of the original equations.</a:t>
            </a:r>
            <a:r>
              <a:rPr lang="en-US" sz="2800" dirty="0"/>
              <a:t>  Back-substitute 60 for </a:t>
            </a:r>
            <a:r>
              <a:rPr lang="en-US" sz="2800" i="1" dirty="0"/>
              <a:t>p</a:t>
            </a:r>
            <a:r>
              <a:rPr lang="en-US" sz="2800" dirty="0"/>
              <a:t> into one of the original equations to find </a:t>
            </a:r>
            <a:r>
              <a:rPr lang="en-US" sz="2800" i="1" dirty="0"/>
              <a:t>N</a:t>
            </a:r>
            <a:r>
              <a:rPr lang="en-US" sz="2800" dirty="0"/>
              <a:t>.  Use the first equation.</a:t>
            </a:r>
          </a:p>
          <a:p>
            <a:pPr>
              <a:spcBef>
                <a:spcPts val="0"/>
              </a:spcBef>
              <a:spcAft>
                <a:spcPts val="1200"/>
              </a:spcAft>
            </a:pPr>
            <a:r>
              <a:rPr lang="en-US" sz="2800" b="1" dirty="0"/>
              <a:t>					</a:t>
            </a:r>
            <a:endParaRPr lang="en-US" sz="2800" dirty="0"/>
          </a:p>
          <a:p>
            <a:pPr>
              <a:spcBef>
                <a:spcPts val="1800"/>
              </a:spcBef>
              <a:spcAft>
                <a:spcPts val="1200"/>
              </a:spcAft>
            </a:pPr>
            <a:r>
              <a:rPr lang="en-US" sz="2800" dirty="0"/>
              <a:t>					Replace </a:t>
            </a:r>
            <a:r>
              <a:rPr lang="en-US" sz="2800" i="1" dirty="0"/>
              <a:t>p</a:t>
            </a:r>
            <a:r>
              <a:rPr lang="en-US" sz="2800" dirty="0"/>
              <a:t> with 60</a:t>
            </a:r>
          </a:p>
          <a:p>
            <a:pPr>
              <a:spcBef>
                <a:spcPct val="50000"/>
              </a:spcBef>
            </a:pPr>
            <a:r>
              <a:rPr lang="en-US" sz="2800" dirty="0"/>
              <a:t>					Multiply</a:t>
            </a:r>
          </a:p>
          <a:p>
            <a:pPr>
              <a:spcBef>
                <a:spcPct val="50000"/>
              </a:spcBef>
            </a:pPr>
            <a:r>
              <a:rPr lang="en-US" sz="2800" dirty="0"/>
              <a:t>					Add</a:t>
            </a:r>
          </a:p>
          <a:p>
            <a:pPr>
              <a:spcAft>
                <a:spcPts val="1200"/>
              </a:spcAft>
            </a:pPr>
            <a:endParaRPr lang="en-US" sz="2800" dirty="0"/>
          </a:p>
          <a:p>
            <a:pPr>
              <a:spcAft>
                <a:spcPts val="1200"/>
              </a:spcAft>
            </a:pPr>
            <a:endParaRPr lang="en-US" sz="2800" dirty="0"/>
          </a:p>
          <a:p>
            <a:pPr>
              <a:spcAft>
                <a:spcPts val="1200"/>
              </a:spcAft>
            </a:pPr>
            <a:endParaRPr lang="en-US" dirty="0"/>
          </a:p>
        </p:txBody>
      </p:sp>
      <p:grpSp>
        <p:nvGrpSpPr>
          <p:cNvPr id="5" name="Group 4"/>
          <p:cNvGrpSpPr/>
          <p:nvPr/>
        </p:nvGrpSpPr>
        <p:grpSpPr>
          <a:xfrm>
            <a:off x="1155700" y="3075318"/>
            <a:ext cx="3111500" cy="2445588"/>
            <a:chOff x="1767114" y="3075318"/>
            <a:chExt cx="3111500" cy="2445588"/>
          </a:xfrm>
        </p:grpSpPr>
        <p:graphicFrame>
          <p:nvGraphicFramePr>
            <p:cNvPr id="8" name="Object 7"/>
            <p:cNvGraphicFramePr>
              <a:graphicFrameLocks noChangeAspect="1"/>
            </p:cNvGraphicFramePr>
            <p:nvPr>
              <p:extLst>
                <p:ext uri="{D42A27DB-BD31-4B8C-83A1-F6EECF244321}">
                  <p14:modId xmlns:p14="http://schemas.microsoft.com/office/powerpoint/2010/main" val="1694164146"/>
                </p:ext>
              </p:extLst>
            </p:nvPr>
          </p:nvGraphicFramePr>
          <p:xfrm>
            <a:off x="1772592" y="3075318"/>
            <a:ext cx="2628900" cy="393700"/>
          </p:xfrm>
          <a:graphic>
            <a:graphicData uri="http://schemas.openxmlformats.org/presentationml/2006/ole">
              <mc:AlternateContent xmlns:mc="http://schemas.openxmlformats.org/markup-compatibility/2006">
                <mc:Choice xmlns:v="urn:schemas-microsoft-com:vml" Requires="v">
                  <p:oleObj name="Equation" r:id="rId2" imgW="2628720" imgH="393480" progId="Equation.DSMT4">
                    <p:embed/>
                  </p:oleObj>
                </mc:Choice>
                <mc:Fallback>
                  <p:oleObj name="Equation" r:id="rId2" imgW="2628720" imgH="393480" progId="Equation.DSMT4">
                    <p:embed/>
                    <p:pic>
                      <p:nvPicPr>
                        <p:cNvPr id="0" name=""/>
                        <p:cNvPicPr>
                          <a:picLocks noChangeAspect="1" noChangeArrowheads="1"/>
                        </p:cNvPicPr>
                        <p:nvPr/>
                      </p:nvPicPr>
                      <p:blipFill>
                        <a:blip r:embed="rId3"/>
                        <a:srcRect/>
                        <a:stretch>
                          <a:fillRect/>
                        </a:stretch>
                      </p:blipFill>
                      <p:spPr bwMode="auto">
                        <a:xfrm>
                          <a:off x="1772592" y="3075318"/>
                          <a:ext cx="2628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30738366"/>
                </p:ext>
              </p:extLst>
            </p:nvPr>
          </p:nvGraphicFramePr>
          <p:xfrm>
            <a:off x="1809733" y="4544086"/>
            <a:ext cx="2806700" cy="330200"/>
          </p:xfrm>
          <a:graphic>
            <a:graphicData uri="http://schemas.openxmlformats.org/presentationml/2006/ole">
              <mc:AlternateContent xmlns:mc="http://schemas.openxmlformats.org/markup-compatibility/2006">
                <mc:Choice xmlns:v="urn:schemas-microsoft-com:vml" Requires="v">
                  <p:oleObj name="Equation" r:id="rId4" imgW="2806560" imgH="330120" progId="Equation.DSMT4">
                    <p:embed/>
                  </p:oleObj>
                </mc:Choice>
                <mc:Fallback>
                  <p:oleObj name="Equation" r:id="rId4" imgW="2806560" imgH="330120" progId="Equation.DSMT4">
                    <p:embed/>
                    <p:pic>
                      <p:nvPicPr>
                        <p:cNvPr id="0" name=""/>
                        <p:cNvPicPr>
                          <a:picLocks noChangeAspect="1" noChangeArrowheads="1"/>
                        </p:cNvPicPr>
                        <p:nvPr/>
                      </p:nvPicPr>
                      <p:blipFill>
                        <a:blip r:embed="rId5"/>
                        <a:srcRect/>
                        <a:stretch>
                          <a:fillRect/>
                        </a:stretch>
                      </p:blipFill>
                      <p:spPr bwMode="auto">
                        <a:xfrm>
                          <a:off x="1809733" y="4544086"/>
                          <a:ext cx="2806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65189033"/>
                </p:ext>
              </p:extLst>
            </p:nvPr>
          </p:nvGraphicFramePr>
          <p:xfrm>
            <a:off x="1800433" y="5190706"/>
            <a:ext cx="1473200" cy="330200"/>
          </p:xfrm>
          <a:graphic>
            <a:graphicData uri="http://schemas.openxmlformats.org/presentationml/2006/ole">
              <mc:AlternateContent xmlns:mc="http://schemas.openxmlformats.org/markup-compatibility/2006">
                <mc:Choice xmlns:v="urn:schemas-microsoft-com:vml" Requires="v">
                  <p:oleObj name="Equation" r:id="rId6" imgW="1473120" imgH="330120" progId="Equation.DSMT4">
                    <p:embed/>
                  </p:oleObj>
                </mc:Choice>
                <mc:Fallback>
                  <p:oleObj name="Equation" r:id="rId6" imgW="1473120" imgH="330120" progId="Equation.DSMT4">
                    <p:embed/>
                    <p:pic>
                      <p:nvPicPr>
                        <p:cNvPr id="0" name=""/>
                        <p:cNvPicPr>
                          <a:picLocks noChangeAspect="1" noChangeArrowheads="1"/>
                        </p:cNvPicPr>
                        <p:nvPr/>
                      </p:nvPicPr>
                      <p:blipFill>
                        <a:blip r:embed="rId7"/>
                        <a:srcRect/>
                        <a:stretch>
                          <a:fillRect/>
                        </a:stretch>
                      </p:blipFill>
                      <p:spPr bwMode="auto">
                        <a:xfrm>
                          <a:off x="1800433" y="5190706"/>
                          <a:ext cx="1473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08214315"/>
                </p:ext>
              </p:extLst>
            </p:nvPr>
          </p:nvGraphicFramePr>
          <p:xfrm>
            <a:off x="1767114" y="3745783"/>
            <a:ext cx="3111500" cy="457200"/>
          </p:xfrm>
          <a:graphic>
            <a:graphicData uri="http://schemas.openxmlformats.org/presentationml/2006/ole">
              <mc:AlternateContent xmlns:mc="http://schemas.openxmlformats.org/markup-compatibility/2006">
                <mc:Choice xmlns:v="urn:schemas-microsoft-com:vml" Requires="v">
                  <p:oleObj name="Equation" r:id="rId8" imgW="3111480" imgH="457200" progId="Equation.DSMT4">
                    <p:embed/>
                  </p:oleObj>
                </mc:Choice>
                <mc:Fallback>
                  <p:oleObj name="Equation" r:id="rId8" imgW="3111480" imgH="457200" progId="Equation.DSMT4">
                    <p:embed/>
                    <p:pic>
                      <p:nvPicPr>
                        <p:cNvPr id="0" name="Object 7"/>
                        <p:cNvPicPr>
                          <a:picLocks noChangeAspect="1" noChangeArrowheads="1"/>
                        </p:cNvPicPr>
                        <p:nvPr/>
                      </p:nvPicPr>
                      <p:blipFill>
                        <a:blip r:embed="rId9"/>
                        <a:srcRect/>
                        <a:stretch>
                          <a:fillRect/>
                        </a:stretch>
                      </p:blipFill>
                      <p:spPr bwMode="auto">
                        <a:xfrm>
                          <a:off x="1767114" y="3745783"/>
                          <a:ext cx="311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7707744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5448"/>
            <a:ext cx="9144000" cy="762000"/>
          </a:xfrm>
          <a:prstGeom prst="rect">
            <a:avLst/>
          </a:prstGeom>
        </p:spPr>
        <p:txBody>
          <a:bodyPr wrap="none"/>
          <a:lstStyle/>
          <a:p>
            <a:r>
              <a:rPr lang="en-US" sz="3200" b="1" dirty="0">
                <a:solidFill>
                  <a:srgbClr val="000000"/>
                </a:solidFill>
                <a:latin typeface="Arial" pitchFamily="34" charset="0"/>
                <a:cs typeface="Arial" pitchFamily="34" charset="0"/>
              </a:rPr>
              <a:t>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a:xfrm>
            <a:off x="533400" y="1219200"/>
            <a:ext cx="8243888" cy="4953000"/>
          </a:xfrm>
        </p:spPr>
        <p:txBody>
          <a:bodyPr>
            <a:noAutofit/>
          </a:bodyPr>
          <a:lstStyle/>
          <a:p>
            <a:pPr marL="514350" indent="-514350">
              <a:spcBef>
                <a:spcPts val="0"/>
              </a:spcBef>
              <a:spcAft>
                <a:spcPts val="1000"/>
              </a:spcAft>
              <a:buFont typeface="+mj-lt"/>
              <a:buAutoNum type="arabicPeriod" startAt="5"/>
            </a:pPr>
            <a:r>
              <a:rPr lang="en-US" sz="2800" b="1" dirty="0"/>
              <a:t>Check.</a:t>
            </a:r>
            <a:r>
              <a:rPr lang="en-US" sz="2800" dirty="0"/>
              <a:t>  Now show that 		     is a solution for </a:t>
            </a:r>
            <a:r>
              <a:rPr lang="en-US" sz="2800" i="1" dirty="0"/>
              <a:t>both</a:t>
            </a:r>
            <a:r>
              <a:rPr lang="en-US" sz="2800" dirty="0"/>
              <a:t> of the original equations.</a:t>
            </a:r>
          </a:p>
          <a:p>
            <a:pPr marL="514350" indent="-514350">
              <a:spcBef>
                <a:spcPts val="0"/>
              </a:spcBef>
              <a:spcAft>
                <a:spcPts val="1200"/>
              </a:spcAft>
              <a:buFont typeface="+mj-lt"/>
              <a:buAutoNum type="arabicPeriod" startAt="5"/>
            </a:pPr>
            <a:endParaRPr lang="en-US" sz="2800" dirty="0"/>
          </a:p>
          <a:p>
            <a:pPr marL="514350" indent="-514350">
              <a:spcBef>
                <a:spcPts val="0"/>
              </a:spcBef>
              <a:spcAft>
                <a:spcPts val="1200"/>
              </a:spcAft>
              <a:buFont typeface="+mj-lt"/>
              <a:buAutoNum type="arabicPeriod" startAt="5"/>
            </a:pPr>
            <a:endParaRPr lang="en-US" sz="2800" dirty="0"/>
          </a:p>
          <a:p>
            <a:pPr marL="514350" indent="-514350">
              <a:spcBef>
                <a:spcPts val="0"/>
              </a:spcBef>
              <a:spcAft>
                <a:spcPts val="1200"/>
              </a:spcAft>
              <a:buFont typeface="+mj-lt"/>
              <a:buAutoNum type="arabicPeriod" startAt="5"/>
            </a:pPr>
            <a:endParaRPr lang="en-US" sz="2800" dirty="0"/>
          </a:p>
          <a:p>
            <a:pPr>
              <a:spcBef>
                <a:spcPts val="0"/>
              </a:spcBef>
            </a:pPr>
            <a:r>
              <a:rPr lang="en-US" sz="2800" dirty="0"/>
              <a:t>			true 				    true</a:t>
            </a:r>
          </a:p>
          <a:p>
            <a:pPr>
              <a:spcBef>
                <a:spcPts val="0"/>
              </a:spcBef>
            </a:pPr>
            <a:endParaRPr lang="en-US" sz="2800" dirty="0"/>
          </a:p>
          <a:p>
            <a:pPr>
              <a:spcBef>
                <a:spcPts val="0"/>
              </a:spcBef>
              <a:spcAft>
                <a:spcPts val="1800"/>
              </a:spcAft>
            </a:pPr>
            <a:r>
              <a:rPr lang="en-US" sz="2800" dirty="0"/>
              <a:t>Therefore, the solution is 		  Therefore, supply and demand will be equal when the ticket price is $60 and 6300 tickets are sold.</a:t>
            </a:r>
          </a:p>
          <a:p>
            <a:pPr>
              <a:spcBef>
                <a:spcPts val="0"/>
              </a:spcBef>
              <a:spcAft>
                <a:spcPts val="1200"/>
              </a:spcAft>
            </a:pPr>
            <a:r>
              <a:rPr lang="en-US" sz="2800" b="1" dirty="0"/>
              <a:t>				</a:t>
            </a:r>
            <a:endParaRPr lang="en-US" sz="2800" dirty="0"/>
          </a:p>
          <a:p>
            <a:pPr>
              <a:spcBef>
                <a:spcPts val="0"/>
              </a:spcBef>
              <a:spcAft>
                <a:spcPts val="1200"/>
              </a:spcAft>
            </a:pPr>
            <a:r>
              <a:rPr lang="en-US" sz="2800" dirty="0"/>
              <a:t>														</a:t>
            </a:r>
          </a:p>
          <a:p>
            <a:pPr>
              <a:spcAft>
                <a:spcPts val="1200"/>
              </a:spcAft>
            </a:pPr>
            <a:endParaRPr lang="en-US" sz="2800" dirty="0"/>
          </a:p>
          <a:p>
            <a:pPr>
              <a:spcAft>
                <a:spcPts val="1200"/>
              </a:spcAft>
            </a:pPr>
            <a:endParaRPr lang="en-US" dirty="0"/>
          </a:p>
        </p:txBody>
      </p:sp>
      <p:grpSp>
        <p:nvGrpSpPr>
          <p:cNvPr id="16" name="Group 15"/>
          <p:cNvGrpSpPr/>
          <p:nvPr/>
        </p:nvGrpSpPr>
        <p:grpSpPr>
          <a:xfrm>
            <a:off x="1001713" y="1985963"/>
            <a:ext cx="3733800" cy="2439987"/>
            <a:chOff x="1001713" y="1974088"/>
            <a:chExt cx="3733800" cy="2439987"/>
          </a:xfrm>
        </p:grpSpPr>
        <p:graphicFrame>
          <p:nvGraphicFramePr>
            <p:cNvPr id="6" name="Object 5"/>
            <p:cNvGraphicFramePr>
              <a:graphicFrameLocks noChangeAspect="1"/>
            </p:cNvGraphicFramePr>
            <p:nvPr>
              <p:extLst>
                <p:ext uri="{D42A27DB-BD31-4B8C-83A1-F6EECF244321}">
                  <p14:modId xmlns:p14="http://schemas.microsoft.com/office/powerpoint/2010/main" val="2746608967"/>
                </p:ext>
              </p:extLst>
            </p:nvPr>
          </p:nvGraphicFramePr>
          <p:xfrm>
            <a:off x="1517650" y="1974088"/>
            <a:ext cx="2717800" cy="711200"/>
          </p:xfrm>
          <a:graphic>
            <a:graphicData uri="http://schemas.openxmlformats.org/presentationml/2006/ole">
              <mc:AlternateContent xmlns:mc="http://schemas.openxmlformats.org/markup-compatibility/2006">
                <mc:Choice xmlns:v="urn:schemas-microsoft-com:vml" Requires="v">
                  <p:oleObj name="Equation" r:id="rId2" imgW="2717640" imgH="711000" progId="Equation.DSMT4">
                    <p:embed/>
                  </p:oleObj>
                </mc:Choice>
                <mc:Fallback>
                  <p:oleObj name="Equation" r:id="rId2" imgW="2717640" imgH="711000" progId="Equation.DSMT4">
                    <p:embed/>
                    <p:pic>
                      <p:nvPicPr>
                        <p:cNvPr id="0" name=""/>
                        <p:cNvPicPr>
                          <a:picLocks noChangeAspect="1" noChangeArrowheads="1"/>
                        </p:cNvPicPr>
                        <p:nvPr/>
                      </p:nvPicPr>
                      <p:blipFill>
                        <a:blip r:embed="rId3"/>
                        <a:srcRect/>
                        <a:stretch>
                          <a:fillRect/>
                        </a:stretch>
                      </p:blipFill>
                      <p:spPr bwMode="auto">
                        <a:xfrm>
                          <a:off x="1517650" y="1974088"/>
                          <a:ext cx="27178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044393512"/>
                </p:ext>
              </p:extLst>
            </p:nvPr>
          </p:nvGraphicFramePr>
          <p:xfrm>
            <a:off x="1017588" y="3702875"/>
            <a:ext cx="2006600" cy="711200"/>
          </p:xfrm>
          <a:graphic>
            <a:graphicData uri="http://schemas.openxmlformats.org/presentationml/2006/ole">
              <mc:AlternateContent xmlns:mc="http://schemas.openxmlformats.org/markup-compatibility/2006">
                <mc:Choice xmlns:v="urn:schemas-microsoft-com:vml" Requires="v">
                  <p:oleObj name="Equation" r:id="rId4" imgW="2006280" imgH="711000" progId="Equation.DSMT4">
                    <p:embed/>
                  </p:oleObj>
                </mc:Choice>
                <mc:Fallback>
                  <p:oleObj name="Equation" r:id="rId4" imgW="2006280" imgH="711000" progId="Equation.DSMT4">
                    <p:embed/>
                    <p:pic>
                      <p:nvPicPr>
                        <p:cNvPr id="0" name=""/>
                        <p:cNvPicPr>
                          <a:picLocks noChangeAspect="1" noChangeArrowheads="1"/>
                        </p:cNvPicPr>
                        <p:nvPr/>
                      </p:nvPicPr>
                      <p:blipFill>
                        <a:blip r:embed="rId5"/>
                        <a:srcRect/>
                        <a:stretch>
                          <a:fillRect/>
                        </a:stretch>
                      </p:blipFill>
                      <p:spPr bwMode="auto">
                        <a:xfrm>
                          <a:off x="1017588" y="3702875"/>
                          <a:ext cx="20066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61623321"/>
                </p:ext>
              </p:extLst>
            </p:nvPr>
          </p:nvGraphicFramePr>
          <p:xfrm>
            <a:off x="1001713" y="2593213"/>
            <a:ext cx="3733800" cy="736600"/>
          </p:xfrm>
          <a:graphic>
            <a:graphicData uri="http://schemas.openxmlformats.org/presentationml/2006/ole">
              <mc:AlternateContent xmlns:mc="http://schemas.openxmlformats.org/markup-compatibility/2006">
                <mc:Choice xmlns:v="urn:schemas-microsoft-com:vml" Requires="v">
                  <p:oleObj name="Equation" r:id="rId6" imgW="3733560" imgH="736560" progId="Equation.DSMT4">
                    <p:embed/>
                  </p:oleObj>
                </mc:Choice>
                <mc:Fallback>
                  <p:oleObj name="Equation" r:id="rId6" imgW="3733560" imgH="736560" progId="Equation.DSMT4">
                    <p:embed/>
                    <p:pic>
                      <p:nvPicPr>
                        <p:cNvPr id="0" name="Object 5"/>
                        <p:cNvPicPr>
                          <a:picLocks noChangeAspect="1" noChangeArrowheads="1"/>
                        </p:cNvPicPr>
                        <p:nvPr/>
                      </p:nvPicPr>
                      <p:blipFill>
                        <a:blip r:embed="rId7"/>
                        <a:srcRect/>
                        <a:stretch>
                          <a:fillRect/>
                        </a:stretch>
                      </p:blipFill>
                      <p:spPr bwMode="auto">
                        <a:xfrm>
                          <a:off x="1001713" y="2593213"/>
                          <a:ext cx="37338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51767198"/>
                </p:ext>
              </p:extLst>
            </p:nvPr>
          </p:nvGraphicFramePr>
          <p:xfrm>
            <a:off x="1011238" y="3212338"/>
            <a:ext cx="3390900" cy="711200"/>
          </p:xfrm>
          <a:graphic>
            <a:graphicData uri="http://schemas.openxmlformats.org/presentationml/2006/ole">
              <mc:AlternateContent xmlns:mc="http://schemas.openxmlformats.org/markup-compatibility/2006">
                <mc:Choice xmlns:v="urn:schemas-microsoft-com:vml" Requires="v">
                  <p:oleObj name="Equation" r:id="rId8" imgW="3390840" imgH="711000" progId="Equation.DSMT4">
                    <p:embed/>
                  </p:oleObj>
                </mc:Choice>
                <mc:Fallback>
                  <p:oleObj name="Equation" r:id="rId8" imgW="3390840" imgH="711000" progId="Equation.DSMT4">
                    <p:embed/>
                    <p:pic>
                      <p:nvPicPr>
                        <p:cNvPr id="0" name="Object 4"/>
                        <p:cNvPicPr>
                          <a:picLocks noChangeAspect="1" noChangeArrowheads="1"/>
                        </p:cNvPicPr>
                        <p:nvPr/>
                      </p:nvPicPr>
                      <p:blipFill>
                        <a:blip r:embed="rId9"/>
                        <a:srcRect/>
                        <a:stretch>
                          <a:fillRect/>
                        </a:stretch>
                      </p:blipFill>
                      <p:spPr bwMode="auto">
                        <a:xfrm>
                          <a:off x="1011238" y="3212338"/>
                          <a:ext cx="33909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 name="Object 3"/>
          <p:cNvGraphicFramePr>
            <a:graphicFrameLocks noChangeAspect="1"/>
          </p:cNvGraphicFramePr>
          <p:nvPr>
            <p:extLst>
              <p:ext uri="{D42A27DB-BD31-4B8C-83A1-F6EECF244321}">
                <p14:modId xmlns:p14="http://schemas.microsoft.com/office/powerpoint/2010/main" val="3271766504"/>
              </p:ext>
            </p:extLst>
          </p:nvPr>
        </p:nvGraphicFramePr>
        <p:xfrm>
          <a:off x="4894944" y="1295400"/>
          <a:ext cx="1600200" cy="457200"/>
        </p:xfrm>
        <a:graphic>
          <a:graphicData uri="http://schemas.openxmlformats.org/presentationml/2006/ole">
            <mc:AlternateContent xmlns:mc="http://schemas.openxmlformats.org/markup-compatibility/2006">
              <mc:Choice xmlns:v="urn:schemas-microsoft-com:vml" Requires="v">
                <p:oleObj name="Equation" r:id="rId10" imgW="1600200" imgH="457200" progId="Equation.DSMT4">
                  <p:embed/>
                </p:oleObj>
              </mc:Choice>
              <mc:Fallback>
                <p:oleObj name="Equation" r:id="rId10" imgW="1600200" imgH="457200" progId="Equation.DSMT4">
                  <p:embed/>
                  <p:pic>
                    <p:nvPicPr>
                      <p:cNvPr id="0" name="Object 8"/>
                      <p:cNvPicPr>
                        <a:picLocks noChangeAspect="1" noChangeArrowheads="1"/>
                      </p:cNvPicPr>
                      <p:nvPr/>
                    </p:nvPicPr>
                    <p:blipFill>
                      <a:blip r:embed="rId11"/>
                      <a:srcRect/>
                      <a:stretch>
                        <a:fillRect/>
                      </a:stretch>
                    </p:blipFill>
                    <p:spPr bwMode="auto">
                      <a:xfrm>
                        <a:off x="4894944" y="1295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140213323"/>
              </p:ext>
            </p:extLst>
          </p:nvPr>
        </p:nvGraphicFramePr>
        <p:xfrm>
          <a:off x="4583875" y="4848436"/>
          <a:ext cx="1701800" cy="457200"/>
        </p:xfrm>
        <a:graphic>
          <a:graphicData uri="http://schemas.openxmlformats.org/presentationml/2006/ole">
            <mc:AlternateContent xmlns:mc="http://schemas.openxmlformats.org/markup-compatibility/2006">
              <mc:Choice xmlns:v="urn:schemas-microsoft-com:vml" Requires="v">
                <p:oleObj name="Equation" r:id="rId12" imgW="1701720" imgH="457200" progId="Equation.DSMT4">
                  <p:embed/>
                </p:oleObj>
              </mc:Choice>
              <mc:Fallback>
                <p:oleObj name="Equation" r:id="rId12" imgW="1701720" imgH="457200" progId="Equation.DSMT4">
                  <p:embed/>
                  <p:pic>
                    <p:nvPicPr>
                      <p:cNvPr id="0" name=""/>
                      <p:cNvPicPr>
                        <a:picLocks noChangeAspect="1" noChangeArrowheads="1"/>
                      </p:cNvPicPr>
                      <p:nvPr/>
                    </p:nvPicPr>
                    <p:blipFill>
                      <a:blip r:embed="rId13"/>
                      <a:srcRect/>
                      <a:stretch>
                        <a:fillRect/>
                      </a:stretch>
                    </p:blipFill>
                    <p:spPr bwMode="auto">
                      <a:xfrm>
                        <a:off x="4583875" y="4848436"/>
                        <a:ext cx="170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5" name="Group 14"/>
          <p:cNvGrpSpPr/>
          <p:nvPr/>
        </p:nvGrpSpPr>
        <p:grpSpPr>
          <a:xfrm>
            <a:off x="5008563" y="1939925"/>
            <a:ext cx="3297237" cy="2476500"/>
            <a:chOff x="5008563" y="1916175"/>
            <a:chExt cx="3297237" cy="2476500"/>
          </a:xfrm>
        </p:grpSpPr>
        <p:graphicFrame>
          <p:nvGraphicFramePr>
            <p:cNvPr id="7" name="Object 6"/>
            <p:cNvGraphicFramePr>
              <a:graphicFrameLocks noChangeAspect="1"/>
            </p:cNvGraphicFramePr>
            <p:nvPr>
              <p:extLst>
                <p:ext uri="{D42A27DB-BD31-4B8C-83A1-F6EECF244321}">
                  <p14:modId xmlns:p14="http://schemas.microsoft.com/office/powerpoint/2010/main" val="2968373606"/>
                </p:ext>
              </p:extLst>
            </p:nvPr>
          </p:nvGraphicFramePr>
          <p:xfrm>
            <a:off x="5041900" y="2557525"/>
            <a:ext cx="3263900" cy="736600"/>
          </p:xfrm>
          <a:graphic>
            <a:graphicData uri="http://schemas.openxmlformats.org/presentationml/2006/ole">
              <mc:AlternateContent xmlns:mc="http://schemas.openxmlformats.org/markup-compatibility/2006">
                <mc:Choice xmlns:v="urn:schemas-microsoft-com:vml" Requires="v">
                  <p:oleObj name="Equation" r:id="rId14" imgW="3263760" imgH="736560" progId="Equation.DSMT4">
                    <p:embed/>
                  </p:oleObj>
                </mc:Choice>
                <mc:Fallback>
                  <p:oleObj name="Equation" r:id="rId14" imgW="3263760" imgH="736560" progId="Equation.DSMT4">
                    <p:embed/>
                    <p:pic>
                      <p:nvPicPr>
                        <p:cNvPr id="0" name="Object 4"/>
                        <p:cNvPicPr>
                          <a:picLocks noChangeAspect="1" noChangeArrowheads="1"/>
                        </p:cNvPicPr>
                        <p:nvPr/>
                      </p:nvPicPr>
                      <p:blipFill>
                        <a:blip r:embed="rId15"/>
                        <a:srcRect/>
                        <a:stretch>
                          <a:fillRect/>
                        </a:stretch>
                      </p:blipFill>
                      <p:spPr bwMode="auto">
                        <a:xfrm>
                          <a:off x="5041900" y="2557525"/>
                          <a:ext cx="3263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5991755"/>
                </p:ext>
              </p:extLst>
            </p:nvPr>
          </p:nvGraphicFramePr>
          <p:xfrm>
            <a:off x="5035550" y="3160775"/>
            <a:ext cx="2984500" cy="711200"/>
          </p:xfrm>
          <a:graphic>
            <a:graphicData uri="http://schemas.openxmlformats.org/presentationml/2006/ole">
              <mc:AlternateContent xmlns:mc="http://schemas.openxmlformats.org/markup-compatibility/2006">
                <mc:Choice xmlns:v="urn:schemas-microsoft-com:vml" Requires="v">
                  <p:oleObj name="Equation" r:id="rId16" imgW="2984400" imgH="711000" progId="Equation.DSMT4">
                    <p:embed/>
                  </p:oleObj>
                </mc:Choice>
                <mc:Fallback>
                  <p:oleObj name="Equation" r:id="rId16" imgW="2984400" imgH="711000" progId="Equation.DSMT4">
                    <p:embed/>
                    <p:pic>
                      <p:nvPicPr>
                        <p:cNvPr id="0" name="Object 4"/>
                        <p:cNvPicPr>
                          <a:picLocks noChangeAspect="1" noChangeArrowheads="1"/>
                        </p:cNvPicPr>
                        <p:nvPr/>
                      </p:nvPicPr>
                      <p:blipFill>
                        <a:blip r:embed="rId17"/>
                        <a:srcRect/>
                        <a:stretch>
                          <a:fillRect/>
                        </a:stretch>
                      </p:blipFill>
                      <p:spPr bwMode="auto">
                        <a:xfrm>
                          <a:off x="5035550" y="3160775"/>
                          <a:ext cx="29845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79539853"/>
                </p:ext>
              </p:extLst>
            </p:nvPr>
          </p:nvGraphicFramePr>
          <p:xfrm>
            <a:off x="5008563" y="3681475"/>
            <a:ext cx="2070100" cy="711200"/>
          </p:xfrm>
          <a:graphic>
            <a:graphicData uri="http://schemas.openxmlformats.org/presentationml/2006/ole">
              <mc:AlternateContent xmlns:mc="http://schemas.openxmlformats.org/markup-compatibility/2006">
                <mc:Choice xmlns:v="urn:schemas-microsoft-com:vml" Requires="v">
                  <p:oleObj name="Equation" r:id="rId18" imgW="2070000" imgH="711000" progId="Equation.DSMT4">
                    <p:embed/>
                  </p:oleObj>
                </mc:Choice>
                <mc:Fallback>
                  <p:oleObj name="Equation" r:id="rId18" imgW="2070000" imgH="711000" progId="Equation.DSMT4">
                    <p:embed/>
                    <p:pic>
                      <p:nvPicPr>
                        <p:cNvPr id="0" name="Object 8"/>
                        <p:cNvPicPr>
                          <a:picLocks noChangeAspect="1" noChangeArrowheads="1"/>
                        </p:cNvPicPr>
                        <p:nvPr/>
                      </p:nvPicPr>
                      <p:blipFill>
                        <a:blip r:embed="rId19"/>
                        <a:srcRect/>
                        <a:stretch>
                          <a:fillRect/>
                        </a:stretch>
                      </p:blipFill>
                      <p:spPr bwMode="auto">
                        <a:xfrm>
                          <a:off x="5008563" y="3681475"/>
                          <a:ext cx="20701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85938610"/>
                </p:ext>
              </p:extLst>
            </p:nvPr>
          </p:nvGraphicFramePr>
          <p:xfrm>
            <a:off x="5488938" y="1916175"/>
            <a:ext cx="2311400" cy="711200"/>
          </p:xfrm>
          <a:graphic>
            <a:graphicData uri="http://schemas.openxmlformats.org/presentationml/2006/ole">
              <mc:AlternateContent xmlns:mc="http://schemas.openxmlformats.org/markup-compatibility/2006">
                <mc:Choice xmlns:v="urn:schemas-microsoft-com:vml" Requires="v">
                  <p:oleObj name="Equation" r:id="rId20" imgW="2311200" imgH="711000" progId="Equation.DSMT4">
                    <p:embed/>
                  </p:oleObj>
                </mc:Choice>
                <mc:Fallback>
                  <p:oleObj name="Equation" r:id="rId20" imgW="2311200" imgH="711000" progId="Equation.DSMT4">
                    <p:embed/>
                    <p:pic>
                      <p:nvPicPr>
                        <p:cNvPr id="0" name=""/>
                        <p:cNvPicPr>
                          <a:picLocks noChangeAspect="1" noChangeArrowheads="1"/>
                        </p:cNvPicPr>
                        <p:nvPr/>
                      </p:nvPicPr>
                      <p:blipFill>
                        <a:blip r:embed="rId21"/>
                        <a:srcRect/>
                        <a:stretch>
                          <a:fillRect/>
                        </a:stretch>
                      </p:blipFill>
                      <p:spPr bwMode="auto">
                        <a:xfrm>
                          <a:off x="5488938" y="1916175"/>
                          <a:ext cx="2311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25261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vert="horz" wrap="none" tIns="457200" bIns="457200" spcCol="0">
            <a:noAutofit/>
          </a:bodyPr>
          <a:lstStyle/>
          <a:p>
            <a:r>
              <a:rPr lang="en-US" sz="3200" b="1" dirty="0">
                <a:latin typeface="Arial" pitchFamily="34" charset="0"/>
                <a:cs typeface="Arial" pitchFamily="34" charset="0"/>
              </a:rPr>
              <a:t>Example</a:t>
            </a:r>
          </a:p>
        </p:txBody>
      </p:sp>
      <p:sp>
        <p:nvSpPr>
          <p:cNvPr id="3" name="Text Placeholder 2"/>
          <p:cNvSpPr>
            <a:spLocks noGrp="1"/>
          </p:cNvSpPr>
          <p:nvPr>
            <p:ph type="body" sz="quarter" idx="10"/>
          </p:nvPr>
        </p:nvSpPr>
        <p:spPr/>
        <p:txBody>
          <a:bodyPr>
            <a:noAutofit/>
          </a:bodyPr>
          <a:lstStyle/>
          <a:p>
            <a:pPr>
              <a:spcBef>
                <a:spcPct val="50000"/>
              </a:spcBef>
              <a:spcAft>
                <a:spcPts val="600"/>
              </a:spcAft>
            </a:pPr>
            <a:r>
              <a:rPr lang="en-US" sz="2800" dirty="0"/>
              <a:t>Determine whether         is a solution of the system</a:t>
            </a:r>
          </a:p>
          <a:p>
            <a:pPr>
              <a:spcBef>
                <a:spcPct val="50000"/>
              </a:spcBef>
            </a:pPr>
            <a:endParaRPr lang="en-US" sz="2800" dirty="0"/>
          </a:p>
          <a:p>
            <a:pPr>
              <a:spcBef>
                <a:spcPts val="2400"/>
              </a:spcBef>
            </a:pPr>
            <a:r>
              <a:rPr lang="en-US" sz="2800" dirty="0"/>
              <a:t>Because 3 is the </a:t>
            </a:r>
            <a:r>
              <a:rPr lang="en-US" sz="2800" i="1" dirty="0"/>
              <a:t>x</a:t>
            </a:r>
            <a:r>
              <a:rPr lang="en-US" sz="2800" dirty="0"/>
              <a:t>-coordinate and 2 is the </a:t>
            </a:r>
            <a:br>
              <a:rPr lang="en-US" sz="2800" dirty="0"/>
            </a:br>
            <a:r>
              <a:rPr lang="en-US" sz="2800" i="1" dirty="0"/>
              <a:t>y</a:t>
            </a:r>
            <a:r>
              <a:rPr lang="en-US" sz="2800" dirty="0"/>
              <a:t>-coordinate of the point          we replace </a:t>
            </a:r>
            <a:r>
              <a:rPr lang="en-US" sz="2800" i="1" dirty="0"/>
              <a:t>x</a:t>
            </a:r>
            <a:r>
              <a:rPr lang="en-US" sz="2800" dirty="0"/>
              <a:t> with 3 and </a:t>
            </a:r>
            <a:r>
              <a:rPr lang="en-US" sz="2800" i="1" dirty="0"/>
              <a:t>y</a:t>
            </a:r>
            <a:r>
              <a:rPr lang="en-US" sz="2800" dirty="0"/>
              <a:t> with 2.</a:t>
            </a:r>
          </a:p>
          <a:p>
            <a:pPr>
              <a:spcBef>
                <a:spcPts val="2400"/>
              </a:spcBef>
              <a:spcAft>
                <a:spcPts val="600"/>
              </a:spcAft>
            </a:pPr>
            <a:r>
              <a:rPr lang="en-US" sz="2800" dirty="0"/>
              <a:t>				Since the result is false, 				         is NOT a solution for 				the system.  </a:t>
            </a:r>
          </a:p>
          <a:p>
            <a:pPr>
              <a:spcBef>
                <a:spcPts val="2400"/>
              </a:spcBef>
            </a:pPr>
            <a:r>
              <a:rPr lang="en-US" sz="2800" dirty="0"/>
              <a:t>			    false</a:t>
            </a:r>
          </a:p>
          <a:p>
            <a:pPr>
              <a:spcBef>
                <a:spcPct val="50000"/>
              </a:spcBef>
            </a:pPr>
            <a:endParaRPr lang="en-US" sz="2800" dirty="0"/>
          </a:p>
          <a:p>
            <a:pPr>
              <a:spcBef>
                <a:spcPct val="50000"/>
              </a:spcBef>
            </a:pPr>
            <a:endParaRPr lang="en-US" sz="2800" dirty="0"/>
          </a:p>
          <a:p>
            <a:pPr>
              <a:spcBef>
                <a:spcPct val="50000"/>
              </a:spcBef>
            </a:pPr>
            <a:r>
              <a:rPr lang="en-US" sz="2800" dirty="0"/>
              <a:t>                                              </a:t>
            </a: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792516083"/>
              </p:ext>
            </p:extLst>
          </p:nvPr>
        </p:nvGraphicFramePr>
        <p:xfrm>
          <a:off x="2819400" y="1688275"/>
          <a:ext cx="2260600" cy="965200"/>
        </p:xfrm>
        <a:graphic>
          <a:graphicData uri="http://schemas.openxmlformats.org/presentationml/2006/ole">
            <mc:AlternateContent xmlns:mc="http://schemas.openxmlformats.org/markup-compatibility/2006">
              <mc:Choice xmlns:v="urn:schemas-microsoft-com:vml" Requires="v">
                <p:oleObj name="Equation" r:id="rId2" imgW="2260440" imgH="965160" progId="Equation.DSMT4">
                  <p:embed/>
                </p:oleObj>
              </mc:Choice>
              <mc:Fallback>
                <p:oleObj name="Equation" r:id="rId2" imgW="2260440" imgH="965160" progId="Equation.DSMT4">
                  <p:embed/>
                  <p:pic>
                    <p:nvPicPr>
                      <p:cNvPr id="0" name="Object 4"/>
                      <p:cNvPicPr>
                        <a:picLocks noChangeAspect="1" noChangeArrowheads="1"/>
                      </p:cNvPicPr>
                      <p:nvPr/>
                    </p:nvPicPr>
                    <p:blipFill>
                      <a:blip r:embed="rId3"/>
                      <a:srcRect/>
                      <a:stretch>
                        <a:fillRect/>
                      </a:stretch>
                    </p:blipFill>
                    <p:spPr bwMode="auto">
                      <a:xfrm>
                        <a:off x="2819400" y="1688275"/>
                        <a:ext cx="2260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 name="Group 11"/>
          <p:cNvGrpSpPr/>
          <p:nvPr/>
        </p:nvGrpSpPr>
        <p:grpSpPr>
          <a:xfrm>
            <a:off x="641350" y="3909950"/>
            <a:ext cx="2687118" cy="2361625"/>
            <a:chOff x="641350" y="3727450"/>
            <a:chExt cx="2687118" cy="2361625"/>
          </a:xfrm>
        </p:grpSpPr>
        <p:graphicFrame>
          <p:nvGraphicFramePr>
            <p:cNvPr id="5" name="Object 4"/>
            <p:cNvGraphicFramePr>
              <a:graphicFrameLocks noChangeAspect="1"/>
            </p:cNvGraphicFramePr>
            <p:nvPr>
              <p:extLst>
                <p:ext uri="{D42A27DB-BD31-4B8C-83A1-F6EECF244321}">
                  <p14:modId xmlns:p14="http://schemas.microsoft.com/office/powerpoint/2010/main" val="2375411083"/>
                </p:ext>
              </p:extLst>
            </p:nvPr>
          </p:nvGraphicFramePr>
          <p:xfrm>
            <a:off x="1157618" y="3727450"/>
            <a:ext cx="2070100" cy="698500"/>
          </p:xfrm>
          <a:graphic>
            <a:graphicData uri="http://schemas.openxmlformats.org/presentationml/2006/ole">
              <mc:AlternateContent xmlns:mc="http://schemas.openxmlformats.org/markup-compatibility/2006">
                <mc:Choice xmlns:v="urn:schemas-microsoft-com:vml" Requires="v">
                  <p:oleObj name="Equation" r:id="rId4" imgW="2070000" imgH="698400" progId="Equation.DSMT4">
                    <p:embed/>
                  </p:oleObj>
                </mc:Choice>
                <mc:Fallback>
                  <p:oleObj name="Equation" r:id="rId4" imgW="2070000" imgH="698400" progId="Equation.DSMT4">
                    <p:embed/>
                    <p:pic>
                      <p:nvPicPr>
                        <p:cNvPr id="0" name="Object 1"/>
                        <p:cNvPicPr>
                          <a:picLocks noChangeAspect="1" noChangeArrowheads="1"/>
                        </p:cNvPicPr>
                        <p:nvPr/>
                      </p:nvPicPr>
                      <p:blipFill>
                        <a:blip r:embed="rId5"/>
                        <a:srcRect/>
                        <a:stretch>
                          <a:fillRect/>
                        </a:stretch>
                      </p:blipFill>
                      <p:spPr bwMode="auto">
                        <a:xfrm>
                          <a:off x="1157618" y="3727450"/>
                          <a:ext cx="20701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21572951"/>
                </p:ext>
              </p:extLst>
            </p:nvPr>
          </p:nvGraphicFramePr>
          <p:xfrm>
            <a:off x="641350" y="4343400"/>
            <a:ext cx="2628900" cy="736600"/>
          </p:xfrm>
          <a:graphic>
            <a:graphicData uri="http://schemas.openxmlformats.org/presentationml/2006/ole">
              <mc:AlternateContent xmlns:mc="http://schemas.openxmlformats.org/markup-compatibility/2006">
                <mc:Choice xmlns:v="urn:schemas-microsoft-com:vml" Requires="v">
                  <p:oleObj name="Equation" r:id="rId6" imgW="2628720" imgH="736560" progId="Equation.DSMT4">
                    <p:embed/>
                  </p:oleObj>
                </mc:Choice>
                <mc:Fallback>
                  <p:oleObj name="Equation" r:id="rId6" imgW="2628720" imgH="736560" progId="Equation.DSMT4">
                    <p:embed/>
                    <p:pic>
                      <p:nvPicPr>
                        <p:cNvPr id="0" name="Object 2"/>
                        <p:cNvPicPr>
                          <a:picLocks noChangeAspect="1" noChangeArrowheads="1"/>
                        </p:cNvPicPr>
                        <p:nvPr/>
                      </p:nvPicPr>
                      <p:blipFill>
                        <a:blip r:embed="rId7"/>
                        <a:srcRect/>
                        <a:stretch>
                          <a:fillRect/>
                        </a:stretch>
                      </p:blipFill>
                      <p:spPr bwMode="auto">
                        <a:xfrm>
                          <a:off x="641350" y="4343400"/>
                          <a:ext cx="2628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13940912"/>
                </p:ext>
              </p:extLst>
            </p:nvPr>
          </p:nvGraphicFramePr>
          <p:xfrm>
            <a:off x="1466538" y="4945435"/>
            <a:ext cx="1790700" cy="635000"/>
          </p:xfrm>
          <a:graphic>
            <a:graphicData uri="http://schemas.openxmlformats.org/presentationml/2006/ole">
              <mc:AlternateContent xmlns:mc="http://schemas.openxmlformats.org/markup-compatibility/2006">
                <mc:Choice xmlns:v="urn:schemas-microsoft-com:vml" Requires="v">
                  <p:oleObj name="Equation" r:id="rId8" imgW="1790640" imgH="634680" progId="Equation.DSMT4">
                    <p:embed/>
                  </p:oleObj>
                </mc:Choice>
                <mc:Fallback>
                  <p:oleObj name="Equation" r:id="rId8" imgW="1790640" imgH="634680" progId="Equation.DSMT4">
                    <p:embed/>
                    <p:pic>
                      <p:nvPicPr>
                        <p:cNvPr id="0" name="Object 5"/>
                        <p:cNvPicPr>
                          <a:picLocks noChangeAspect="1" noChangeArrowheads="1"/>
                        </p:cNvPicPr>
                        <p:nvPr/>
                      </p:nvPicPr>
                      <p:blipFill>
                        <a:blip r:embed="rId9"/>
                        <a:srcRect/>
                        <a:stretch>
                          <a:fillRect/>
                        </a:stretch>
                      </p:blipFill>
                      <p:spPr bwMode="auto">
                        <a:xfrm>
                          <a:off x="1466538" y="4945435"/>
                          <a:ext cx="17907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0019645"/>
                </p:ext>
              </p:extLst>
            </p:nvPr>
          </p:nvGraphicFramePr>
          <p:xfrm>
            <a:off x="2363268" y="5758875"/>
            <a:ext cx="965200" cy="330200"/>
          </p:xfrm>
          <a:graphic>
            <a:graphicData uri="http://schemas.openxmlformats.org/presentationml/2006/ole">
              <mc:AlternateContent xmlns:mc="http://schemas.openxmlformats.org/markup-compatibility/2006">
                <mc:Choice xmlns:v="urn:schemas-microsoft-com:vml" Requires="v">
                  <p:oleObj name="Equation" r:id="rId10" imgW="965160" imgH="330120" progId="Equation.DSMT4">
                    <p:embed/>
                  </p:oleObj>
                </mc:Choice>
                <mc:Fallback>
                  <p:oleObj name="Equation" r:id="rId10" imgW="965160" imgH="330120" progId="Equation.DSMT4">
                    <p:embed/>
                    <p:pic>
                      <p:nvPicPr>
                        <p:cNvPr id="0" name="Object 6"/>
                        <p:cNvPicPr>
                          <a:picLocks noChangeAspect="1" noChangeArrowheads="1"/>
                        </p:cNvPicPr>
                        <p:nvPr/>
                      </p:nvPicPr>
                      <p:blipFill>
                        <a:blip r:embed="rId11"/>
                        <a:srcRect/>
                        <a:stretch>
                          <a:fillRect/>
                        </a:stretch>
                      </p:blipFill>
                      <p:spPr bwMode="auto">
                        <a:xfrm>
                          <a:off x="2363268" y="5758875"/>
                          <a:ext cx="965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9" name="Object 8"/>
          <p:cNvGraphicFramePr>
            <a:graphicFrameLocks noChangeAspect="1"/>
          </p:cNvGraphicFramePr>
          <p:nvPr>
            <p:extLst>
              <p:ext uri="{D42A27DB-BD31-4B8C-83A1-F6EECF244321}">
                <p14:modId xmlns:p14="http://schemas.microsoft.com/office/powerpoint/2010/main" val="3329365423"/>
              </p:ext>
            </p:extLst>
          </p:nvPr>
        </p:nvGraphicFramePr>
        <p:xfrm>
          <a:off x="3695700" y="1219200"/>
          <a:ext cx="787400" cy="457200"/>
        </p:xfrm>
        <a:graphic>
          <a:graphicData uri="http://schemas.openxmlformats.org/presentationml/2006/ole">
            <mc:AlternateContent xmlns:mc="http://schemas.openxmlformats.org/markup-compatibility/2006">
              <mc:Choice xmlns:v="urn:schemas-microsoft-com:vml" Requires="v">
                <p:oleObj name="Equation" r:id="rId12" imgW="787320" imgH="457200" progId="Equation.DSMT4">
                  <p:embed/>
                </p:oleObj>
              </mc:Choice>
              <mc:Fallback>
                <p:oleObj name="Equation" r:id="rId12" imgW="787320" imgH="457200" progId="Equation.DSMT4">
                  <p:embed/>
                  <p:pic>
                    <p:nvPicPr>
                      <p:cNvPr id="0" name="Object 5"/>
                      <p:cNvPicPr>
                        <a:picLocks noChangeAspect="1" noChangeArrowheads="1"/>
                      </p:cNvPicPr>
                      <p:nvPr/>
                    </p:nvPicPr>
                    <p:blipFill>
                      <a:blip r:embed="rId13"/>
                      <a:srcRect/>
                      <a:stretch>
                        <a:fillRect/>
                      </a:stretch>
                    </p:blipFill>
                    <p:spPr bwMode="auto">
                      <a:xfrm>
                        <a:off x="3695700" y="1219200"/>
                        <a:ext cx="78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26827006"/>
              </p:ext>
            </p:extLst>
          </p:nvPr>
        </p:nvGraphicFramePr>
        <p:xfrm>
          <a:off x="4507675" y="3104963"/>
          <a:ext cx="889000" cy="457200"/>
        </p:xfrm>
        <a:graphic>
          <a:graphicData uri="http://schemas.openxmlformats.org/presentationml/2006/ole">
            <mc:AlternateContent xmlns:mc="http://schemas.openxmlformats.org/markup-compatibility/2006">
              <mc:Choice xmlns:v="urn:schemas-microsoft-com:vml" Requires="v">
                <p:oleObj name="Equation" r:id="rId14" imgW="888840" imgH="457200" progId="Equation.DSMT4">
                  <p:embed/>
                </p:oleObj>
              </mc:Choice>
              <mc:Fallback>
                <p:oleObj name="Equation" r:id="rId14" imgW="888840" imgH="457200" progId="Equation.DSMT4">
                  <p:embed/>
                  <p:pic>
                    <p:nvPicPr>
                      <p:cNvPr id="0" name=""/>
                      <p:cNvPicPr>
                        <a:picLocks noChangeAspect="1" noChangeArrowheads="1"/>
                      </p:cNvPicPr>
                      <p:nvPr/>
                    </p:nvPicPr>
                    <p:blipFill>
                      <a:blip r:embed="rId15"/>
                      <a:srcRect/>
                      <a:stretch>
                        <a:fillRect/>
                      </a:stretch>
                    </p:blipFill>
                    <p:spPr bwMode="auto">
                      <a:xfrm>
                        <a:off x="4507675" y="3104963"/>
                        <a:ext cx="88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041240338"/>
              </p:ext>
            </p:extLst>
          </p:nvPr>
        </p:nvGraphicFramePr>
        <p:xfrm>
          <a:off x="4267200" y="4630365"/>
          <a:ext cx="787400" cy="457200"/>
        </p:xfrm>
        <a:graphic>
          <a:graphicData uri="http://schemas.openxmlformats.org/presentationml/2006/ole">
            <mc:AlternateContent xmlns:mc="http://schemas.openxmlformats.org/markup-compatibility/2006">
              <mc:Choice xmlns:v="urn:schemas-microsoft-com:vml" Requires="v">
                <p:oleObj name="Equation" r:id="rId16" imgW="787320" imgH="457200" progId="Equation.DSMT4">
                  <p:embed/>
                </p:oleObj>
              </mc:Choice>
              <mc:Fallback>
                <p:oleObj name="Equation" r:id="rId16" imgW="787320" imgH="457200" progId="Equation.DSMT4">
                  <p:embed/>
                  <p:pic>
                    <p:nvPicPr>
                      <p:cNvPr id="0" name=""/>
                      <p:cNvPicPr>
                        <a:picLocks noChangeAspect="1" noChangeArrowheads="1"/>
                      </p:cNvPicPr>
                      <p:nvPr/>
                    </p:nvPicPr>
                    <p:blipFill>
                      <a:blip r:embed="rId13"/>
                      <a:srcRect/>
                      <a:stretch>
                        <a:fillRect/>
                      </a:stretch>
                    </p:blipFill>
                    <p:spPr bwMode="auto">
                      <a:xfrm>
                        <a:off x="4267200" y="4630365"/>
                        <a:ext cx="78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041592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6:</a:t>
            </a:r>
            <a:r>
              <a:rPr lang="en-US" sz="3200" b="1" dirty="0">
                <a:solidFill>
                  <a:srgbClr val="000000"/>
                </a:solidFill>
                <a:latin typeface="Arial" pitchFamily="34" charset="0"/>
                <a:cs typeface="Arial" pitchFamily="34" charset="0"/>
              </a:rPr>
              <a:t> </a:t>
            </a:r>
            <a:r>
              <a:rPr lang="en-US" sz="3200" b="1" i="1" dirty="0">
                <a:solidFill>
                  <a:srgbClr val="000000"/>
                </a:solidFill>
                <a:latin typeface="Arial" pitchFamily="34" charset="0"/>
                <a:cs typeface="Arial" pitchFamily="34" charset="0"/>
              </a:rPr>
              <a:t>Example</a:t>
            </a:r>
            <a:endParaRPr lang="en-US" sz="3200" i="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0"/>
              </a:spcBef>
              <a:spcAft>
                <a:spcPts val="600"/>
              </a:spcAft>
            </a:pPr>
            <a:r>
              <a:rPr lang="en-US" sz="2800" b="1" dirty="0"/>
              <a:t>6a.</a:t>
            </a:r>
            <a:r>
              <a:rPr lang="en-US" sz="2800" dirty="0"/>
              <a:t>	Solve the system:</a:t>
            </a:r>
          </a:p>
          <a:p>
            <a:pPr>
              <a:spcBef>
                <a:spcPts val="0"/>
              </a:spcBef>
              <a:spcAft>
                <a:spcPts val="1800"/>
              </a:spcAft>
            </a:pPr>
            <a:r>
              <a:rPr lang="en-US" sz="2800" dirty="0"/>
              <a:t>									Multiply the first equation by 2, and then add 	the equations.</a:t>
            </a:r>
          </a:p>
          <a:p>
            <a:pPr>
              <a:spcBef>
                <a:spcPts val="0"/>
              </a:spcBef>
              <a:spcAft>
                <a:spcPts val="1200"/>
              </a:spcAft>
            </a:pPr>
            <a:endParaRPr lang="en-US" sz="2800" dirty="0"/>
          </a:p>
          <a:p>
            <a:pPr>
              <a:spcBef>
                <a:spcPts val="0"/>
              </a:spcBef>
              <a:spcAft>
                <a:spcPts val="1200"/>
              </a:spcAft>
            </a:pPr>
            <a:endParaRPr lang="en-US" sz="2800" dirty="0"/>
          </a:p>
          <a:p>
            <a:pPr>
              <a:spcBef>
                <a:spcPts val="0"/>
              </a:spcBef>
            </a:pPr>
            <a:r>
              <a:rPr lang="en-US" sz="2800" dirty="0"/>
              <a:t>	</a:t>
            </a:r>
            <a:r>
              <a:rPr lang="en-US" sz="2800" spc="-100" dirty="0"/>
              <a:t>Since there are no pairs           for which 0 will 	equal 15, the system is inconsistent and has 	no solution.    </a:t>
            </a:r>
          </a:p>
          <a:p>
            <a:pPr>
              <a:spcBef>
                <a:spcPts val="1200"/>
              </a:spcBef>
              <a:spcAft>
                <a:spcPts val="1200"/>
              </a:spcAft>
            </a:pPr>
            <a:r>
              <a:rPr lang="en-US" sz="2800" dirty="0"/>
              <a:t>	The solution set is     or </a:t>
            </a:r>
          </a:p>
          <a:p>
            <a:pPr>
              <a:spcBef>
                <a:spcPts val="0"/>
              </a:spcBef>
              <a:spcAft>
                <a:spcPts val="1200"/>
              </a:spcAft>
            </a:pPr>
            <a:endParaRPr lang="en-US" sz="2800" dirty="0"/>
          </a:p>
          <a:p>
            <a:pPr>
              <a:spcBef>
                <a:spcPts val="0"/>
              </a:spcBef>
              <a:spcAft>
                <a:spcPts val="1200"/>
              </a:spcAft>
            </a:pPr>
            <a:endParaRPr lang="en-US" sz="2800" dirty="0"/>
          </a:p>
          <a:p>
            <a:pPr>
              <a:spcBef>
                <a:spcPts val="0"/>
              </a:spcBef>
            </a:pPr>
            <a:r>
              <a:rPr lang="en-US" sz="2800" dirty="0"/>
              <a:t>		</a:t>
            </a:r>
            <a:r>
              <a:rPr lang="en-US" sz="2800" b="1" dirty="0"/>
              <a:t>				</a:t>
            </a:r>
            <a:endParaRPr lang="en-US" sz="2800" dirty="0"/>
          </a:p>
          <a:p>
            <a:pPr>
              <a:spcBef>
                <a:spcPts val="0"/>
              </a:spcBef>
              <a:spcAft>
                <a:spcPts val="1200"/>
              </a:spcAft>
            </a:pPr>
            <a:r>
              <a:rPr lang="en-US" sz="2800" dirty="0"/>
              <a:t>														</a:t>
            </a:r>
          </a:p>
          <a:p>
            <a:pPr>
              <a:spcAft>
                <a:spcPts val="1200"/>
              </a:spcAft>
            </a:pPr>
            <a:endParaRPr lang="en-US" sz="2800" dirty="0"/>
          </a:p>
          <a:p>
            <a:pPr>
              <a:spcAft>
                <a:spcPts val="1200"/>
              </a:spcAft>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173802567"/>
              </p:ext>
            </p:extLst>
          </p:nvPr>
        </p:nvGraphicFramePr>
        <p:xfrm>
          <a:off x="4405910" y="973775"/>
          <a:ext cx="2374900" cy="965200"/>
        </p:xfrm>
        <a:graphic>
          <a:graphicData uri="http://schemas.openxmlformats.org/presentationml/2006/ole">
            <mc:AlternateContent xmlns:mc="http://schemas.openxmlformats.org/markup-compatibility/2006">
              <mc:Choice xmlns:v="urn:schemas-microsoft-com:vml" Requires="v">
                <p:oleObj name="Equation" r:id="rId2" imgW="2374560" imgH="965160" progId="Equation.DSMT4">
                  <p:embed/>
                </p:oleObj>
              </mc:Choice>
              <mc:Fallback>
                <p:oleObj name="Equation" r:id="rId2" imgW="2374560" imgH="965160" progId="Equation.DSMT4">
                  <p:embed/>
                  <p:pic>
                    <p:nvPicPr>
                      <p:cNvPr id="0" name="Object 5"/>
                      <p:cNvPicPr>
                        <a:picLocks noChangeAspect="1" noChangeArrowheads="1"/>
                      </p:cNvPicPr>
                      <p:nvPr/>
                    </p:nvPicPr>
                    <p:blipFill>
                      <a:blip r:embed="rId3"/>
                      <a:srcRect/>
                      <a:stretch>
                        <a:fillRect/>
                      </a:stretch>
                    </p:blipFill>
                    <p:spPr bwMode="auto">
                      <a:xfrm>
                        <a:off x="4405910" y="973775"/>
                        <a:ext cx="23749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59636648"/>
              </p:ext>
            </p:extLst>
          </p:nvPr>
        </p:nvGraphicFramePr>
        <p:xfrm>
          <a:off x="1447800" y="3056575"/>
          <a:ext cx="2184400" cy="1422400"/>
        </p:xfrm>
        <a:graphic>
          <a:graphicData uri="http://schemas.openxmlformats.org/presentationml/2006/ole">
            <mc:AlternateContent xmlns:mc="http://schemas.openxmlformats.org/markup-compatibility/2006">
              <mc:Choice xmlns:v="urn:schemas-microsoft-com:vml" Requires="v">
                <p:oleObj name="Equation" r:id="rId4" imgW="2184120" imgH="1422360" progId="Equation.DSMT4">
                  <p:embed/>
                </p:oleObj>
              </mc:Choice>
              <mc:Fallback>
                <p:oleObj name="Equation" r:id="rId4" imgW="2184120" imgH="1422360" progId="Equation.DSMT4">
                  <p:embed/>
                  <p:pic>
                    <p:nvPicPr>
                      <p:cNvPr id="0" name="Object 3"/>
                      <p:cNvPicPr>
                        <a:picLocks noChangeAspect="1" noChangeArrowheads="1"/>
                      </p:cNvPicPr>
                      <p:nvPr/>
                    </p:nvPicPr>
                    <p:blipFill>
                      <a:blip r:embed="rId5"/>
                      <a:srcRect/>
                      <a:stretch>
                        <a:fillRect/>
                      </a:stretch>
                    </p:blipFill>
                    <p:spPr bwMode="auto">
                      <a:xfrm>
                        <a:off x="1447800" y="3056575"/>
                        <a:ext cx="21844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940711894"/>
              </p:ext>
            </p:extLst>
          </p:nvPr>
        </p:nvGraphicFramePr>
        <p:xfrm>
          <a:off x="5064825" y="4324600"/>
          <a:ext cx="850900" cy="457200"/>
        </p:xfrm>
        <a:graphic>
          <a:graphicData uri="http://schemas.openxmlformats.org/presentationml/2006/ole">
            <mc:AlternateContent xmlns:mc="http://schemas.openxmlformats.org/markup-compatibility/2006">
              <mc:Choice xmlns:v="urn:schemas-microsoft-com:vml" Requires="v">
                <p:oleObj name="Equation" r:id="rId6" imgW="850680" imgH="457200" progId="Equation.DSMT4">
                  <p:embed/>
                </p:oleObj>
              </mc:Choice>
              <mc:Fallback>
                <p:oleObj name="Equation" r:id="rId6" imgW="850680" imgH="457200" progId="Equation.DSMT4">
                  <p:embed/>
                  <p:pic>
                    <p:nvPicPr>
                      <p:cNvPr id="0" name="Object 7"/>
                      <p:cNvPicPr>
                        <a:picLocks noChangeAspect="1" noChangeArrowheads="1"/>
                      </p:cNvPicPr>
                      <p:nvPr/>
                    </p:nvPicPr>
                    <p:blipFill>
                      <a:blip r:embed="rId7"/>
                      <a:srcRect/>
                      <a:stretch>
                        <a:fillRect/>
                      </a:stretch>
                    </p:blipFill>
                    <p:spPr bwMode="auto">
                      <a:xfrm>
                        <a:off x="5064825" y="4324600"/>
                        <a:ext cx="85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262684988"/>
              </p:ext>
            </p:extLst>
          </p:nvPr>
        </p:nvGraphicFramePr>
        <p:xfrm>
          <a:off x="5281550" y="5786250"/>
          <a:ext cx="571500" cy="457200"/>
        </p:xfrm>
        <a:graphic>
          <a:graphicData uri="http://schemas.openxmlformats.org/presentationml/2006/ole">
            <mc:AlternateContent xmlns:mc="http://schemas.openxmlformats.org/markup-compatibility/2006">
              <mc:Choice xmlns:v="urn:schemas-microsoft-com:vml" Requires="v">
                <p:oleObj name="Equation" r:id="rId8" imgW="571320" imgH="457200" progId="Equation.DSMT4">
                  <p:embed/>
                </p:oleObj>
              </mc:Choice>
              <mc:Fallback>
                <p:oleObj name="Equation" r:id="rId8" imgW="571320" imgH="457200" progId="Equation.DSMT4">
                  <p:embed/>
                  <p:pic>
                    <p:nvPicPr>
                      <p:cNvPr id="0" name="Object 12"/>
                      <p:cNvPicPr>
                        <a:picLocks noChangeAspect="1" noChangeArrowheads="1"/>
                      </p:cNvPicPr>
                      <p:nvPr/>
                    </p:nvPicPr>
                    <p:blipFill>
                      <a:blip r:embed="rId9"/>
                      <a:srcRect/>
                      <a:stretch>
                        <a:fillRect/>
                      </a:stretch>
                    </p:blipFill>
                    <p:spPr bwMode="auto">
                      <a:xfrm>
                        <a:off x="5281550" y="5786250"/>
                        <a:ext cx="571500" cy="4572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74096782"/>
              </p:ext>
            </p:extLst>
          </p:nvPr>
        </p:nvGraphicFramePr>
        <p:xfrm>
          <a:off x="4512625" y="5838700"/>
          <a:ext cx="317500" cy="317500"/>
        </p:xfrm>
        <a:graphic>
          <a:graphicData uri="http://schemas.openxmlformats.org/presentationml/2006/ole">
            <mc:AlternateContent xmlns:mc="http://schemas.openxmlformats.org/markup-compatibility/2006">
              <mc:Choice xmlns:v="urn:schemas-microsoft-com:vml" Requires="v">
                <p:oleObj name="Equation" r:id="rId10" imgW="317160" imgH="317160" progId="Equation.DSMT4">
                  <p:embed/>
                </p:oleObj>
              </mc:Choice>
              <mc:Fallback>
                <p:oleObj name="Equation" r:id="rId10" imgW="317160" imgH="317160" progId="Equation.DSMT4">
                  <p:embed/>
                  <p:pic>
                    <p:nvPicPr>
                      <p:cNvPr id="0" name="Object 13"/>
                      <p:cNvPicPr>
                        <a:picLocks noChangeAspect="1" noChangeArrowheads="1"/>
                      </p:cNvPicPr>
                      <p:nvPr/>
                    </p:nvPicPr>
                    <p:blipFill>
                      <a:blip r:embed="rId11"/>
                      <a:srcRect/>
                      <a:stretch>
                        <a:fillRect/>
                      </a:stretch>
                    </p:blipFill>
                    <p:spPr bwMode="auto">
                      <a:xfrm>
                        <a:off x="4512625" y="58387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618652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6</a:t>
            </a:r>
            <a:r>
              <a:rPr lang="en-US" sz="3200" b="1" i="1">
                <a:solidFill>
                  <a:srgbClr val="000000"/>
                </a:solidFill>
                <a:latin typeface="Arial" pitchFamily="34" charset="0"/>
                <a:cs typeface="Arial" pitchFamily="34" charset="0"/>
              </a:rPr>
              <a:t>:</a:t>
            </a:r>
            <a:r>
              <a:rPr lang="en-US" sz="3200" b="1">
                <a:solidFill>
                  <a:srgbClr val="000000"/>
                </a:solidFill>
                <a:latin typeface="Arial" pitchFamily="34" charset="0"/>
                <a:cs typeface="Arial" pitchFamily="34" charset="0"/>
              </a:rPr>
              <a:t> </a:t>
            </a:r>
            <a:r>
              <a:rPr lang="en-US" sz="3200" b="1" i="1">
                <a:solidFill>
                  <a:srgbClr val="000000"/>
                </a:solidFill>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0"/>
              </a:spcBef>
              <a:spcAft>
                <a:spcPts val="1400"/>
              </a:spcAft>
            </a:pPr>
            <a:r>
              <a:rPr lang="en-US" sz="2800" b="1" dirty="0"/>
              <a:t>6b.</a:t>
            </a:r>
            <a:r>
              <a:rPr lang="en-US" sz="2800" dirty="0"/>
              <a:t>	Solve the system:</a:t>
            </a:r>
          </a:p>
          <a:p>
            <a:pPr>
              <a:spcBef>
                <a:spcPts val="0"/>
              </a:spcBef>
              <a:spcAft>
                <a:spcPts val="1200"/>
              </a:spcAft>
            </a:pPr>
            <a:endParaRPr lang="en-US" sz="2800" dirty="0"/>
          </a:p>
          <a:p>
            <a:pPr>
              <a:spcBef>
                <a:spcPts val="0"/>
              </a:spcBef>
            </a:pPr>
            <a:r>
              <a:rPr lang="en-US" sz="2800" dirty="0"/>
              <a:t>	Substitute            for </a:t>
            </a:r>
            <a:r>
              <a:rPr lang="en-US" sz="2800" i="1" dirty="0"/>
              <a:t>x</a:t>
            </a:r>
            <a:r>
              <a:rPr lang="en-US" sz="2800" dirty="0"/>
              <a:t> in the second 	equation.</a:t>
            </a:r>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pPr>
            <a:r>
              <a:rPr lang="en-US" sz="2800" dirty="0"/>
              <a:t>		</a:t>
            </a:r>
            <a:r>
              <a:rPr lang="en-US" sz="2800" b="1" dirty="0"/>
              <a:t>				</a:t>
            </a:r>
            <a:endParaRPr lang="en-US" sz="2800" dirty="0"/>
          </a:p>
          <a:p>
            <a:pPr>
              <a:spcBef>
                <a:spcPts val="0"/>
              </a:spcBef>
              <a:spcAft>
                <a:spcPts val="1200"/>
              </a:spcAft>
            </a:pPr>
            <a:r>
              <a:rPr lang="en-US" sz="2800" dirty="0"/>
              <a:t>														</a:t>
            </a:r>
          </a:p>
          <a:p>
            <a:pPr>
              <a:spcAft>
                <a:spcPts val="1200"/>
              </a:spcAft>
            </a:pPr>
            <a:endParaRPr lang="en-US" sz="2800" dirty="0"/>
          </a:p>
          <a:p>
            <a:pPr>
              <a:spcAft>
                <a:spcPts val="1200"/>
              </a:spcAft>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19479306"/>
              </p:ext>
            </p:extLst>
          </p:nvPr>
        </p:nvGraphicFramePr>
        <p:xfrm>
          <a:off x="4483100" y="1016000"/>
          <a:ext cx="2908300" cy="965200"/>
        </p:xfrm>
        <a:graphic>
          <a:graphicData uri="http://schemas.openxmlformats.org/presentationml/2006/ole">
            <mc:AlternateContent xmlns:mc="http://schemas.openxmlformats.org/markup-compatibility/2006">
              <mc:Choice xmlns:v="urn:schemas-microsoft-com:vml" Requires="v">
                <p:oleObj name="Equation" r:id="rId2" imgW="2908080" imgH="965160" progId="Equation.DSMT4">
                  <p:embed/>
                </p:oleObj>
              </mc:Choice>
              <mc:Fallback>
                <p:oleObj name="Equation" r:id="rId2" imgW="2908080" imgH="965160" progId="Equation.DSMT4">
                  <p:embed/>
                  <p:pic>
                    <p:nvPicPr>
                      <p:cNvPr id="0" name=""/>
                      <p:cNvPicPr>
                        <a:picLocks noChangeAspect="1" noChangeArrowheads="1"/>
                      </p:cNvPicPr>
                      <p:nvPr/>
                    </p:nvPicPr>
                    <p:blipFill>
                      <a:blip r:embed="rId3"/>
                      <a:srcRect/>
                      <a:stretch>
                        <a:fillRect/>
                      </a:stretch>
                    </p:blipFill>
                    <p:spPr bwMode="auto">
                      <a:xfrm>
                        <a:off x="4483100" y="1016000"/>
                        <a:ext cx="29083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84042007"/>
              </p:ext>
            </p:extLst>
          </p:nvPr>
        </p:nvGraphicFramePr>
        <p:xfrm>
          <a:off x="1581900" y="3424375"/>
          <a:ext cx="3416300" cy="2095500"/>
        </p:xfrm>
        <a:graphic>
          <a:graphicData uri="http://schemas.openxmlformats.org/presentationml/2006/ole">
            <mc:AlternateContent xmlns:mc="http://schemas.openxmlformats.org/markup-compatibility/2006">
              <mc:Choice xmlns:v="urn:schemas-microsoft-com:vml" Requires="v">
                <p:oleObj name="Equation" r:id="rId4" imgW="3416040" imgH="2095200" progId="Equation.DSMT4">
                  <p:embed/>
                </p:oleObj>
              </mc:Choice>
              <mc:Fallback>
                <p:oleObj name="Equation" r:id="rId4" imgW="3416040" imgH="2095200" progId="Equation.DSMT4">
                  <p:embed/>
                  <p:pic>
                    <p:nvPicPr>
                      <p:cNvPr id="0" name=""/>
                      <p:cNvPicPr>
                        <a:picLocks noChangeAspect="1" noChangeArrowheads="1"/>
                      </p:cNvPicPr>
                      <p:nvPr/>
                    </p:nvPicPr>
                    <p:blipFill>
                      <a:blip r:embed="rId5"/>
                      <a:srcRect/>
                      <a:stretch>
                        <a:fillRect/>
                      </a:stretch>
                    </p:blipFill>
                    <p:spPr bwMode="auto">
                      <a:xfrm>
                        <a:off x="1581900" y="3424375"/>
                        <a:ext cx="34163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89870429"/>
              </p:ext>
            </p:extLst>
          </p:nvPr>
        </p:nvGraphicFramePr>
        <p:xfrm>
          <a:off x="3200400" y="2425700"/>
          <a:ext cx="990600" cy="393700"/>
        </p:xfrm>
        <a:graphic>
          <a:graphicData uri="http://schemas.openxmlformats.org/presentationml/2006/ole">
            <mc:AlternateContent xmlns:mc="http://schemas.openxmlformats.org/markup-compatibility/2006">
              <mc:Choice xmlns:v="urn:schemas-microsoft-com:vml" Requires="v">
                <p:oleObj name="Equation" r:id="rId6" imgW="990360" imgH="393480" progId="Equation.DSMT4">
                  <p:embed/>
                </p:oleObj>
              </mc:Choice>
              <mc:Fallback>
                <p:oleObj name="Equation" r:id="rId6" imgW="990360" imgH="393480" progId="Equation.DSMT4">
                  <p:embed/>
                  <p:pic>
                    <p:nvPicPr>
                      <p:cNvPr id="0" name="Object 13"/>
                      <p:cNvPicPr>
                        <a:picLocks noChangeAspect="1" noChangeArrowheads="1"/>
                      </p:cNvPicPr>
                      <p:nvPr/>
                    </p:nvPicPr>
                    <p:blipFill>
                      <a:blip r:embed="rId7"/>
                      <a:srcRect/>
                      <a:stretch>
                        <a:fillRect/>
                      </a:stretch>
                    </p:blipFill>
                    <p:spPr bwMode="auto">
                      <a:xfrm>
                        <a:off x="3200400" y="2425700"/>
                        <a:ext cx="990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152018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dirty="0">
                <a:solidFill>
                  <a:srgbClr val="000000"/>
                </a:solidFill>
                <a:latin typeface="Arial" pitchFamily="34" charset="0"/>
                <a:cs typeface="Arial" pitchFamily="34" charset="0"/>
              </a:rPr>
              <a:t> </a:t>
            </a:r>
            <a:r>
              <a:rPr lang="en-US" sz="3200" b="1" i="1" dirty="0">
                <a:solidFill>
                  <a:srgbClr val="000000"/>
                </a:solidFill>
                <a:latin typeface="Arial" pitchFamily="34" charset="0"/>
                <a:cs typeface="Arial" pitchFamily="34" charset="0"/>
              </a:rPr>
              <a:t> Objective 6:</a:t>
            </a:r>
            <a:r>
              <a:rPr lang="en-US" sz="3200" b="1" dirty="0">
                <a:solidFill>
                  <a:srgbClr val="000000"/>
                </a:solidFill>
                <a:latin typeface="Arial" pitchFamily="34" charset="0"/>
                <a:cs typeface="Arial" pitchFamily="34" charset="0"/>
              </a:rPr>
              <a:t> </a:t>
            </a:r>
            <a:r>
              <a:rPr lang="en-US" sz="3200" b="1" i="1" dirty="0">
                <a:solidFill>
                  <a:srgbClr val="000000"/>
                </a:solidFill>
                <a:latin typeface="Arial" pitchFamily="34" charset="0"/>
                <a:cs typeface="Arial" pitchFamily="34" charset="0"/>
              </a:rPr>
              <a:t>Example</a:t>
            </a:r>
            <a:r>
              <a:rPr lang="en-US" sz="3200" b="1" dirty="0">
                <a:solidFill>
                  <a:srgbClr val="000000"/>
                </a:solidFill>
                <a:latin typeface="Arial" pitchFamily="34" charset="0"/>
                <a:cs typeface="Arial" pitchFamily="34" charset="0"/>
              </a:rPr>
              <a:t>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ts val="1200"/>
              </a:spcBef>
              <a:spcAft>
                <a:spcPts val="1500"/>
              </a:spcAft>
            </a:pPr>
            <a:r>
              <a:rPr lang="en-US" sz="2800" dirty="0"/>
              <a:t>Since 		for all values of </a:t>
            </a:r>
            <a:r>
              <a:rPr lang="en-US" sz="2800" i="1" dirty="0"/>
              <a:t>x</a:t>
            </a:r>
            <a:r>
              <a:rPr lang="en-US" sz="2800" dirty="0"/>
              <a:t> and </a:t>
            </a:r>
            <a:r>
              <a:rPr lang="en-US" sz="2800" i="1" dirty="0"/>
              <a:t>y</a:t>
            </a:r>
            <a:r>
              <a:rPr lang="en-US" sz="2800" dirty="0"/>
              <a:t>, the system is dependent.  </a:t>
            </a:r>
          </a:p>
          <a:p>
            <a:pPr>
              <a:spcBef>
                <a:spcPts val="1200"/>
              </a:spcBef>
              <a:spcAft>
                <a:spcPts val="1500"/>
              </a:spcAft>
            </a:pPr>
            <a:r>
              <a:rPr lang="en-US" sz="2800" dirty="0"/>
              <a:t>The solution set is 			    or </a:t>
            </a:r>
          </a:p>
          <a:p>
            <a:pPr>
              <a:spcBef>
                <a:spcPts val="120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spcAft>
                <a:spcPts val="1200"/>
              </a:spcAft>
            </a:pPr>
            <a:endParaRPr lang="en-US" sz="2800" dirty="0"/>
          </a:p>
          <a:p>
            <a:pPr>
              <a:spcBef>
                <a:spcPts val="0"/>
              </a:spcBef>
            </a:pPr>
            <a:r>
              <a:rPr lang="en-US" sz="2800" dirty="0"/>
              <a:t>		</a:t>
            </a:r>
            <a:r>
              <a:rPr lang="en-US" sz="2800" b="1" dirty="0"/>
              <a:t>				</a:t>
            </a:r>
            <a:endParaRPr lang="en-US" sz="2800" dirty="0"/>
          </a:p>
          <a:p>
            <a:pPr>
              <a:spcBef>
                <a:spcPts val="0"/>
              </a:spcBef>
              <a:spcAft>
                <a:spcPts val="1200"/>
              </a:spcAft>
            </a:pPr>
            <a:r>
              <a:rPr lang="en-US" sz="2800" dirty="0"/>
              <a:t>														</a:t>
            </a:r>
          </a:p>
          <a:p>
            <a:pPr>
              <a:spcAft>
                <a:spcPts val="1200"/>
              </a:spcAft>
            </a:pPr>
            <a:endParaRPr lang="en-US" sz="2800" dirty="0"/>
          </a:p>
          <a:p>
            <a:pPr>
              <a:spcAft>
                <a:spcPts val="1200"/>
              </a:spcAft>
            </a:pP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773284296"/>
              </p:ext>
            </p:extLst>
          </p:nvPr>
        </p:nvGraphicFramePr>
        <p:xfrm>
          <a:off x="1600200" y="1270000"/>
          <a:ext cx="1600200" cy="330200"/>
        </p:xfrm>
        <a:graphic>
          <a:graphicData uri="http://schemas.openxmlformats.org/presentationml/2006/ole">
            <mc:AlternateContent xmlns:mc="http://schemas.openxmlformats.org/markup-compatibility/2006">
              <mc:Choice xmlns:v="urn:schemas-microsoft-com:vml" Requires="v">
                <p:oleObj name="Equation" r:id="rId2" imgW="1600200" imgH="330120" progId="Equation.DSMT4">
                  <p:embed/>
                </p:oleObj>
              </mc:Choice>
              <mc:Fallback>
                <p:oleObj name="Equation" r:id="rId2" imgW="1600200" imgH="330120" progId="Equation.DSMT4">
                  <p:embed/>
                  <p:pic>
                    <p:nvPicPr>
                      <p:cNvPr id="0" name="Object 4"/>
                      <p:cNvPicPr>
                        <a:picLocks noChangeAspect="1" noChangeArrowheads="1"/>
                      </p:cNvPicPr>
                      <p:nvPr/>
                    </p:nvPicPr>
                    <p:blipFill>
                      <a:blip r:embed="rId3"/>
                      <a:srcRect/>
                      <a:stretch>
                        <a:fillRect/>
                      </a:stretch>
                    </p:blipFill>
                    <p:spPr bwMode="auto">
                      <a:xfrm>
                        <a:off x="1600200" y="1270000"/>
                        <a:ext cx="160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53812269"/>
              </p:ext>
            </p:extLst>
          </p:nvPr>
        </p:nvGraphicFramePr>
        <p:xfrm>
          <a:off x="3585953" y="2379453"/>
          <a:ext cx="2755900" cy="482600"/>
        </p:xfrm>
        <a:graphic>
          <a:graphicData uri="http://schemas.openxmlformats.org/presentationml/2006/ole">
            <mc:AlternateContent xmlns:mc="http://schemas.openxmlformats.org/markup-compatibility/2006">
              <mc:Choice xmlns:v="urn:schemas-microsoft-com:vml" Requires="v">
                <p:oleObj name="Equation" r:id="rId4" imgW="2755800" imgH="482400" progId="Equation.DSMT4">
                  <p:embed/>
                </p:oleObj>
              </mc:Choice>
              <mc:Fallback>
                <p:oleObj name="Equation" r:id="rId4" imgW="2755800" imgH="482400" progId="Equation.DSMT4">
                  <p:embed/>
                  <p:pic>
                    <p:nvPicPr>
                      <p:cNvPr id="0" name="Object 5"/>
                      <p:cNvPicPr>
                        <a:picLocks noChangeAspect="1" noChangeArrowheads="1"/>
                      </p:cNvPicPr>
                      <p:nvPr/>
                    </p:nvPicPr>
                    <p:blipFill>
                      <a:blip r:embed="rId5"/>
                      <a:srcRect/>
                      <a:stretch>
                        <a:fillRect/>
                      </a:stretch>
                    </p:blipFill>
                    <p:spPr bwMode="auto">
                      <a:xfrm>
                        <a:off x="3585953" y="2379453"/>
                        <a:ext cx="27559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19061470"/>
              </p:ext>
            </p:extLst>
          </p:nvPr>
        </p:nvGraphicFramePr>
        <p:xfrm>
          <a:off x="597859" y="2970841"/>
          <a:ext cx="3644900" cy="482600"/>
        </p:xfrm>
        <a:graphic>
          <a:graphicData uri="http://schemas.openxmlformats.org/presentationml/2006/ole">
            <mc:AlternateContent xmlns:mc="http://schemas.openxmlformats.org/markup-compatibility/2006">
              <mc:Choice xmlns:v="urn:schemas-microsoft-com:vml" Requires="v">
                <p:oleObj name="Equation" r:id="rId6" imgW="3644640" imgH="482400" progId="Equation.DSMT4">
                  <p:embed/>
                </p:oleObj>
              </mc:Choice>
              <mc:Fallback>
                <p:oleObj name="Equation" r:id="rId6" imgW="3644640" imgH="482400" progId="Equation.DSMT4">
                  <p:embed/>
                  <p:pic>
                    <p:nvPicPr>
                      <p:cNvPr id="0" name="Object 6"/>
                      <p:cNvPicPr>
                        <a:picLocks noChangeAspect="1" noChangeArrowheads="1"/>
                      </p:cNvPicPr>
                      <p:nvPr/>
                    </p:nvPicPr>
                    <p:blipFill>
                      <a:blip r:embed="rId7"/>
                      <a:srcRect/>
                      <a:stretch>
                        <a:fillRect/>
                      </a:stretch>
                    </p:blipFill>
                    <p:spPr bwMode="auto">
                      <a:xfrm>
                        <a:off x="597859" y="2970841"/>
                        <a:ext cx="36449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39826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33400" y="1219200"/>
            <a:ext cx="3352800" cy="1600200"/>
          </a:xfrm>
        </p:spPr>
        <p:txBody>
          <a:bodyPr/>
          <a:lstStyle/>
          <a:p>
            <a:pPr algn="ctr" eaLnBrk="0" hangingPunct="0"/>
            <a:r>
              <a:rPr lang="en-US" sz="4400" dirty="0"/>
              <a:t>Section 3.2</a:t>
            </a:r>
          </a:p>
          <a:p>
            <a:endParaRPr lang="en-US" dirty="0"/>
          </a:p>
        </p:txBody>
      </p:sp>
      <p:sp>
        <p:nvSpPr>
          <p:cNvPr id="6" name="Content Placeholder 5"/>
          <p:cNvSpPr>
            <a:spLocks noGrp="1"/>
          </p:cNvSpPr>
          <p:nvPr>
            <p:ph sz="quarter" idx="11"/>
          </p:nvPr>
        </p:nvSpPr>
        <p:spPr>
          <a:xfrm>
            <a:off x="533400" y="2514600"/>
            <a:ext cx="3276600" cy="2743200"/>
          </a:xfrm>
        </p:spPr>
        <p:txBody>
          <a:bodyPr>
            <a:noAutofit/>
          </a:bodyPr>
          <a:lstStyle/>
          <a:p>
            <a:pPr marL="342900" indent="-342900" algn="ctr"/>
            <a:r>
              <a:rPr lang="en-US" sz="2800" dirty="0"/>
              <a:t>Problem Solving</a:t>
            </a:r>
          </a:p>
          <a:p>
            <a:pPr marL="342900" indent="-342900" algn="ctr"/>
            <a:r>
              <a:rPr lang="en-US" sz="2800" dirty="0"/>
              <a:t>and Business Applications</a:t>
            </a:r>
          </a:p>
          <a:p>
            <a:pPr marL="342900" indent="-342900" algn="ctr"/>
            <a:r>
              <a:rPr lang="en-US" sz="2800" dirty="0"/>
              <a:t>Using Systems</a:t>
            </a:r>
          </a:p>
          <a:p>
            <a:pPr marL="342900" indent="-342900" algn="ctr"/>
            <a:r>
              <a:rPr lang="en-US" sz="2800" dirty="0"/>
              <a:t>of Equations</a:t>
            </a:r>
          </a:p>
          <a:p>
            <a:pPr marL="342900" indent="-342900" algn="ctr"/>
            <a:endParaRPr lang="en-US" dirty="0"/>
          </a:p>
          <a:p>
            <a:endParaRPr lang="en-US" dirty="0"/>
          </a:p>
        </p:txBody>
      </p:sp>
    </p:spTree>
    <p:extLst>
      <p:ext uri="{BB962C8B-B14F-4D97-AF65-F5344CB8AC3E}">
        <p14:creationId xmlns:p14="http://schemas.microsoft.com/office/powerpoint/2010/main" val="220805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latin typeface="Arial" pitchFamily="34" charset="0"/>
                <a:cs typeface="Arial" pitchFamily="34" charset="0"/>
              </a:rPr>
              <a:t>Objective 1</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lgn="ctr"/>
            <a:r>
              <a:rPr lang="en-US" dirty="0"/>
              <a:t>Solve problems using systems of equations.</a:t>
            </a:r>
          </a:p>
        </p:txBody>
      </p:sp>
    </p:spTree>
    <p:extLst>
      <p:ext uri="{BB962C8B-B14F-4D97-AF65-F5344CB8AC3E}">
        <p14:creationId xmlns:p14="http://schemas.microsoft.com/office/powerpoint/2010/main" val="13137448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Placeholder 5"/>
          <p:cNvGraphicFramePr>
            <a:graphicFrameLocks noGrp="1"/>
          </p:cNvGraphicFramePr>
          <p:nvPr>
            <p:ph type="tbl" sz="quarter" idx="11"/>
          </p:nvPr>
        </p:nvGraphicFramePr>
        <p:xfrm>
          <a:off x="533400" y="1066800"/>
          <a:ext cx="8243888" cy="495300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A8"/>
                          </a:solidFill>
                          <a:effectLst/>
                          <a:latin typeface="Arial" pitchFamily="34" charset="0"/>
                          <a:cs typeface="Arial" pitchFamily="34" charset="0"/>
                        </a:rPr>
                        <a:t>A Strategy for Solving Word Problems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63880">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cap="none" normalizeH="0" baseline="0" dirty="0">
                          <a:ln>
                            <a:noFill/>
                          </a:ln>
                          <a:solidFill>
                            <a:schemeClr val="tx1"/>
                          </a:solidFill>
                          <a:effectLst/>
                          <a:latin typeface="Arial" pitchFamily="34" charset="0"/>
                          <a:cs typeface="Arial" pitchFamily="34" charset="0"/>
                        </a:rPr>
                        <a:t>Use variables to represent unknown quantities.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513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3200" b="0" i="0" u="none" strike="noStrike" cap="none" normalizeH="0" baseline="0" dirty="0">
                          <a:ln>
                            <a:noFill/>
                          </a:ln>
                          <a:solidFill>
                            <a:schemeClr val="tx1"/>
                          </a:solidFill>
                          <a:effectLst/>
                          <a:latin typeface="Arial" pitchFamily="34" charset="0"/>
                          <a:cs typeface="Arial" pitchFamily="34" charset="0"/>
                        </a:rPr>
                        <a:t>Write a system of equations describing the problem’s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9120">
                <a:tc>
                  <a:txBody>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startAt="3"/>
                        <a:tabLst/>
                        <a:defRPr/>
                      </a:pPr>
                      <a:r>
                        <a:rPr kumimoji="0" lang="en-US" sz="3200" b="0" i="0" u="none" strike="noStrike" cap="none" normalizeH="0" baseline="0" dirty="0">
                          <a:ln>
                            <a:noFill/>
                          </a:ln>
                          <a:solidFill>
                            <a:schemeClr val="tx1"/>
                          </a:solidFill>
                          <a:effectLst/>
                          <a:latin typeface="Arial" pitchFamily="34" charset="0"/>
                          <a:cs typeface="Arial" pitchFamily="34" charset="0"/>
                        </a:rPr>
                        <a:t>Solve the system and answer the problem’s question.</a:t>
                      </a:r>
                      <a:endParaRPr kumimoji="0" lang="en-US" sz="3200" b="0" i="1" u="none" strike="noStrike" cap="none"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939354">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4"/>
                        <a:tabLst/>
                      </a:pPr>
                      <a:r>
                        <a:rPr kumimoji="0" lang="en-US" sz="3200" b="0" i="0" u="none" strike="noStrike" cap="none" normalizeH="0" baseline="0" dirty="0">
                          <a:ln>
                            <a:noFill/>
                          </a:ln>
                          <a:solidFill>
                            <a:schemeClr val="tx1"/>
                          </a:solidFill>
                          <a:effectLst/>
                          <a:latin typeface="Arial" pitchFamily="34" charset="0"/>
                          <a:cs typeface="Arial" pitchFamily="34" charset="0"/>
                        </a:rPr>
                        <a:t>Check the proposed solution </a:t>
                      </a:r>
                      <a:r>
                        <a:rPr kumimoji="0" lang="en-US" sz="3200" b="0" i="1" u="none" strike="noStrike" cap="none" normalizeH="0" baseline="0" dirty="0">
                          <a:ln>
                            <a:noFill/>
                          </a:ln>
                          <a:solidFill>
                            <a:schemeClr val="tx1"/>
                          </a:solidFill>
                          <a:effectLst/>
                          <a:latin typeface="Arial" pitchFamily="34" charset="0"/>
                          <a:cs typeface="Arial" pitchFamily="34" charset="0"/>
                        </a:rPr>
                        <a:t>in the original wording of the problem</a:t>
                      </a:r>
                      <a:r>
                        <a:rPr kumimoji="0" lang="en-US" sz="3200" b="0" i="0" u="none" strike="noStrike" cap="none" normalizeH="0" baseline="0" dirty="0">
                          <a:ln>
                            <a:noFill/>
                          </a:ln>
                          <a:solidFill>
                            <a:schemeClr val="tx1"/>
                          </a:solidFill>
                          <a:effectLst/>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Systems of Equations in Application</a:t>
            </a:r>
          </a:p>
        </p:txBody>
      </p:sp>
    </p:spTree>
    <p:extLst>
      <p:ext uri="{BB962C8B-B14F-4D97-AF65-F5344CB8AC3E}">
        <p14:creationId xmlns:p14="http://schemas.microsoft.com/office/powerpoint/2010/main" val="3694790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pPr>
              <a:spcBef>
                <a:spcPct val="50000"/>
              </a:spcBef>
            </a:pPr>
            <a:r>
              <a:rPr lang="en-US" sz="2800" dirty="0"/>
              <a:t>You invested $7000 in two accounts paying 6% and 8% annual interest, respectively. If the total interest earned for the year was $520, how much was invested at each rate?</a:t>
            </a:r>
          </a:p>
          <a:p>
            <a:pPr marL="514350" indent="-514350">
              <a:spcBef>
                <a:spcPct val="50000"/>
              </a:spcBef>
              <a:buFont typeface="+mj-lt"/>
              <a:buAutoNum type="arabicPeriod"/>
            </a:pPr>
            <a:r>
              <a:rPr lang="en-US" sz="2800" b="1" dirty="0"/>
              <a:t>Use variables to represent unknown quantities.</a:t>
            </a:r>
          </a:p>
          <a:p>
            <a:pPr marL="457200">
              <a:spcBef>
                <a:spcPct val="50000"/>
              </a:spcBef>
            </a:pPr>
            <a:r>
              <a:rPr lang="en-US" sz="2800" dirty="0"/>
              <a:t> Let</a:t>
            </a:r>
            <a:r>
              <a:rPr lang="en-US" sz="2800" i="1" dirty="0"/>
              <a:t>      </a:t>
            </a:r>
            <a:r>
              <a:rPr lang="en-US" sz="2800" dirty="0"/>
              <a:t> the amount invested at 6%.</a:t>
            </a:r>
          </a:p>
          <a:p>
            <a:pPr marL="457200">
              <a:spcBef>
                <a:spcPct val="50000"/>
              </a:spcBef>
            </a:pPr>
            <a:r>
              <a:rPr lang="en-US" sz="2800" dirty="0"/>
              <a:t> Let</a:t>
            </a:r>
            <a:r>
              <a:rPr lang="en-US" sz="2800" i="1" dirty="0"/>
              <a:t>       </a:t>
            </a:r>
            <a:r>
              <a:rPr lang="en-US" sz="2800" dirty="0"/>
              <a:t>the amount invested at 8%.</a:t>
            </a:r>
          </a:p>
          <a:p>
            <a:pPr>
              <a:spcBef>
                <a:spcPct val="50000"/>
              </a:spcBef>
            </a:pPr>
            <a:endParaRPr lang="en-US" sz="2800" dirty="0"/>
          </a:p>
          <a:p>
            <a:endParaRPr lang="en-US" sz="2800" dirty="0"/>
          </a:p>
        </p:txBody>
      </p:sp>
      <p:graphicFrame>
        <p:nvGraphicFramePr>
          <p:cNvPr id="4" name="Object 3"/>
          <p:cNvGraphicFramePr>
            <a:graphicFrameLocks noChangeAspect="1"/>
          </p:cNvGraphicFramePr>
          <p:nvPr/>
        </p:nvGraphicFramePr>
        <p:xfrm>
          <a:off x="1766950" y="4303650"/>
          <a:ext cx="533400" cy="241300"/>
        </p:xfrm>
        <a:graphic>
          <a:graphicData uri="http://schemas.openxmlformats.org/presentationml/2006/ole">
            <mc:AlternateContent xmlns:mc="http://schemas.openxmlformats.org/markup-compatibility/2006">
              <mc:Choice xmlns:v="urn:schemas-microsoft-com:vml" Requires="v">
                <p:oleObj name="Equation" r:id="rId2" imgW="533160" imgH="241200" progId="Equation.DSMT4">
                  <p:embed/>
                </p:oleObj>
              </mc:Choice>
              <mc:Fallback>
                <p:oleObj name="Equation" r:id="rId2" imgW="533160" imgH="241200" progId="Equation.DSMT4">
                  <p:embed/>
                  <p:pic>
                    <p:nvPicPr>
                      <p:cNvPr id="4" name="Object 3"/>
                      <p:cNvPicPr>
                        <a:picLocks noChangeAspect="1" noChangeArrowheads="1"/>
                      </p:cNvPicPr>
                      <p:nvPr/>
                    </p:nvPicPr>
                    <p:blipFill>
                      <a:blip r:embed="rId3"/>
                      <a:srcRect/>
                      <a:stretch>
                        <a:fillRect/>
                      </a:stretch>
                    </p:blipFill>
                    <p:spPr bwMode="auto">
                      <a:xfrm>
                        <a:off x="1766950" y="4303650"/>
                        <a:ext cx="533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1760600" y="4948175"/>
          <a:ext cx="546100" cy="317500"/>
        </p:xfrm>
        <a:graphic>
          <a:graphicData uri="http://schemas.openxmlformats.org/presentationml/2006/ole">
            <mc:AlternateContent xmlns:mc="http://schemas.openxmlformats.org/markup-compatibility/2006">
              <mc:Choice xmlns:v="urn:schemas-microsoft-com:vml" Requires="v">
                <p:oleObj name="Equation" r:id="rId4" imgW="545760" imgH="317160" progId="Equation.DSMT4">
                  <p:embed/>
                </p:oleObj>
              </mc:Choice>
              <mc:Fallback>
                <p:oleObj name="Equation" r:id="rId4" imgW="545760" imgH="317160" progId="Equation.DSMT4">
                  <p:embed/>
                  <p:pic>
                    <p:nvPicPr>
                      <p:cNvPr id="5" name="Object 4"/>
                      <p:cNvPicPr>
                        <a:picLocks noChangeAspect="1" noChangeArrowheads="1"/>
                      </p:cNvPicPr>
                      <p:nvPr/>
                    </p:nvPicPr>
                    <p:blipFill>
                      <a:blip r:embed="rId5"/>
                      <a:srcRect/>
                      <a:stretch>
                        <a:fillRect/>
                      </a:stretch>
                    </p:blipFill>
                    <p:spPr bwMode="auto">
                      <a:xfrm>
                        <a:off x="1760600" y="4948175"/>
                        <a:ext cx="546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27107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noAutofit/>
          </a:bodyPr>
          <a:lstStyle/>
          <a:p>
            <a:pPr marL="514350" indent="-514350">
              <a:spcBef>
                <a:spcPct val="50000"/>
              </a:spcBef>
              <a:buFont typeface="+mj-lt"/>
              <a:buAutoNum type="arabicPeriod" startAt="2"/>
            </a:pPr>
            <a:r>
              <a:rPr lang="en-US" sz="2800" b="1" dirty="0"/>
              <a:t>Write a system of equations that models the problem’s conditions.</a:t>
            </a:r>
          </a:p>
          <a:p>
            <a:pPr marL="514350" indent="-514350">
              <a:spcBef>
                <a:spcPct val="50000"/>
              </a:spcBef>
              <a:buFont typeface="+mj-lt"/>
              <a:buAutoNum type="arabicPeriod" startAt="2"/>
            </a:pPr>
            <a:endParaRPr lang="en-US" sz="2800" dirty="0"/>
          </a:p>
          <a:p>
            <a:pPr defTabSz="548640">
              <a:spcBef>
                <a:spcPct val="50000"/>
              </a:spcBef>
            </a:pPr>
            <a:r>
              <a:rPr lang="en-US" sz="2800" spc="-150" dirty="0"/>
              <a:t>	</a:t>
            </a:r>
            <a:r>
              <a:rPr lang="en-US" sz="2800" dirty="0"/>
              <a:t>This tells us the sum of the money invested is 	$7000. Also, we’re concerned with how much 	money was invested into </a:t>
            </a:r>
            <a:r>
              <a:rPr lang="en-US" sz="2800" i="1" dirty="0"/>
              <a:t>each</a:t>
            </a:r>
            <a:r>
              <a:rPr lang="en-US" sz="2800" dirty="0"/>
              <a:t> of the accounts.  	We can use a table to </a:t>
            </a:r>
            <a:r>
              <a:rPr lang="en-US" sz="2800" i="1" dirty="0"/>
              <a:t>organize the information</a:t>
            </a:r>
            <a:r>
              <a:rPr lang="en-US" sz="2800" dirty="0"/>
              <a:t> 	in the problem and </a:t>
            </a:r>
            <a:r>
              <a:rPr lang="en-US" sz="2800" i="1" dirty="0"/>
              <a:t>obtain a second equation</a:t>
            </a:r>
            <a:r>
              <a:rPr lang="en-US" sz="2800" dirty="0"/>
              <a:t>.</a:t>
            </a:r>
          </a:p>
          <a:p>
            <a:pPr>
              <a:spcBef>
                <a:spcPct val="50000"/>
              </a:spcBef>
            </a:pPr>
            <a:endParaRPr lang="en-US" dirty="0"/>
          </a:p>
          <a:p>
            <a:endParaRPr lang="en-US" dirty="0"/>
          </a:p>
        </p:txBody>
      </p:sp>
      <p:graphicFrame>
        <p:nvGraphicFramePr>
          <p:cNvPr id="4" name="Object 3"/>
          <p:cNvGraphicFramePr>
            <a:graphicFrameLocks noChangeAspect="1"/>
          </p:cNvGraphicFramePr>
          <p:nvPr/>
        </p:nvGraphicFramePr>
        <p:xfrm>
          <a:off x="2743200" y="2305050"/>
          <a:ext cx="1968500" cy="393700"/>
        </p:xfrm>
        <a:graphic>
          <a:graphicData uri="http://schemas.openxmlformats.org/presentationml/2006/ole">
            <mc:AlternateContent xmlns:mc="http://schemas.openxmlformats.org/markup-compatibility/2006">
              <mc:Choice xmlns:v="urn:schemas-microsoft-com:vml" Requires="v">
                <p:oleObj name="Equation" r:id="rId2" imgW="1968480" imgH="393480" progId="Equation.DSMT4">
                  <p:embed/>
                </p:oleObj>
              </mc:Choice>
              <mc:Fallback>
                <p:oleObj name="Equation" r:id="rId2" imgW="1968480" imgH="393480" progId="Equation.DSMT4">
                  <p:embed/>
                  <p:pic>
                    <p:nvPicPr>
                      <p:cNvPr id="4" name="Object 3"/>
                      <p:cNvPicPr>
                        <a:picLocks noChangeAspect="1" noChangeArrowheads="1"/>
                      </p:cNvPicPr>
                      <p:nvPr/>
                    </p:nvPicPr>
                    <p:blipFill>
                      <a:blip r:embed="rId3"/>
                      <a:srcRect/>
                      <a:stretch>
                        <a:fillRect/>
                      </a:stretch>
                    </p:blipFill>
                    <p:spPr bwMode="auto">
                      <a:xfrm>
                        <a:off x="2743200" y="2305050"/>
                        <a:ext cx="1968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80075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Autofit/>
          </a:bodyPr>
          <a:lstStyle/>
          <a:p>
            <a:endParaRPr lang="en-US" sz="2800" dirty="0"/>
          </a:p>
          <a:p>
            <a:endParaRPr lang="en-US" sz="2800" dirty="0"/>
          </a:p>
          <a:p>
            <a:endParaRPr lang="en-US" sz="2800" dirty="0"/>
          </a:p>
          <a:p>
            <a:endParaRPr lang="en-US" sz="2800" dirty="0"/>
          </a:p>
          <a:p>
            <a:endParaRPr lang="en-US" sz="2800" dirty="0"/>
          </a:p>
          <a:p>
            <a:pPr marL="457200"/>
            <a:endParaRPr lang="en-US" sz="2800" spc="-150" dirty="0"/>
          </a:p>
          <a:p>
            <a:pPr marL="457200">
              <a:spcBef>
                <a:spcPts val="2400"/>
              </a:spcBef>
            </a:pPr>
            <a:r>
              <a:rPr lang="en-US" sz="2800" dirty="0"/>
              <a:t>The amount of interest from each account is: </a:t>
            </a:r>
          </a:p>
          <a:p>
            <a:pPr marL="457200">
              <a:spcBef>
                <a:spcPts val="2400"/>
              </a:spcBef>
            </a:pPr>
            <a:r>
              <a:rPr lang="en-US" sz="2800" dirty="0"/>
              <a:t>			0.06</a:t>
            </a:r>
            <a:r>
              <a:rPr lang="en-US" sz="2800" i="1" dirty="0"/>
              <a:t>x</a:t>
            </a:r>
            <a:r>
              <a:rPr lang="en-US" sz="2800" dirty="0"/>
              <a:t>  and  0.08</a:t>
            </a:r>
            <a:r>
              <a:rPr lang="en-US" sz="2800" i="1" dirty="0"/>
              <a:t>y.</a:t>
            </a:r>
          </a:p>
          <a:p>
            <a:pPr marL="457200"/>
            <a:endParaRPr lang="en-US" sz="2800" i="1" dirty="0"/>
          </a:p>
          <a:p>
            <a:pPr marL="457200"/>
            <a:endParaRPr lang="en-US" sz="2800" i="1" dirty="0"/>
          </a:p>
          <a:p>
            <a:endParaRPr lang="en-US" dirty="0"/>
          </a:p>
        </p:txBody>
      </p:sp>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graphicFrame>
        <p:nvGraphicFramePr>
          <p:cNvPr id="6" name="Table Placeholder 5"/>
          <p:cNvGraphicFramePr>
            <a:graphicFrameLocks noGrp="1"/>
          </p:cNvGraphicFramePr>
          <p:nvPr>
            <p:ph type="tbl" sz="quarter" idx="4294967295"/>
          </p:nvPr>
        </p:nvGraphicFramePr>
        <p:xfrm>
          <a:off x="519111" y="1371600"/>
          <a:ext cx="8243889" cy="2761502"/>
        </p:xfrm>
        <a:graphic>
          <a:graphicData uri="http://schemas.openxmlformats.org/drawingml/2006/table">
            <a:tbl>
              <a:tblPr firstRow="1" bandRow="1">
                <a:tableStyleId>{5C22544A-7EE6-4342-B048-85BDC9FD1C3A}</a:tableStyleId>
              </a:tblPr>
              <a:tblGrid>
                <a:gridCol w="2605089">
                  <a:extLst>
                    <a:ext uri="{9D8B030D-6E8A-4147-A177-3AD203B41FA5}">
                      <a16:colId xmlns:a16="http://schemas.microsoft.com/office/drawing/2014/main" val="20000"/>
                    </a:ext>
                  </a:extLst>
                </a:gridCol>
                <a:gridCol w="2271711">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766889">
                  <a:extLst>
                    <a:ext uri="{9D8B030D-6E8A-4147-A177-3AD203B41FA5}">
                      <a16:colId xmlns:a16="http://schemas.microsoft.com/office/drawing/2014/main" val="20003"/>
                    </a:ext>
                  </a:extLst>
                </a:gridCol>
              </a:tblGrid>
              <a:tr h="1371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kern="1200" cap="none" normalizeH="0" baseline="0" dirty="0">
                        <a:ln>
                          <a:noFill/>
                        </a:ln>
                        <a:solidFill>
                          <a:srgbClr val="0000A8"/>
                        </a:solidFill>
                        <a:effectLst/>
                        <a:latin typeface="Arial" pitchFamily="34" charset="0"/>
                        <a:ea typeface="+mn-ea"/>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A8"/>
                          </a:solidFill>
                          <a:effectLst/>
                          <a:latin typeface="Arial" pitchFamily="34" charset="0"/>
                          <a:cs typeface="Arial" pitchFamily="34" charset="0"/>
                        </a:rPr>
                        <a:t>Principal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A8"/>
                          </a:solidFill>
                          <a:effectLst/>
                          <a:latin typeface="Arial" pitchFamily="34" charset="0"/>
                          <a:cs typeface="Arial" pitchFamily="34" charset="0"/>
                        </a:rPr>
                        <a:t>(Amount Invested)</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A8"/>
                          </a:solidFill>
                          <a:effectLst/>
                          <a:latin typeface="Arial" pitchFamily="34" charset="0"/>
                          <a:cs typeface="Arial" pitchFamily="34" charset="0"/>
                        </a:rPr>
                        <a:t>Interest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A8"/>
                          </a:solidFill>
                          <a:effectLst/>
                          <a:latin typeface="Arial" pitchFamily="34" charset="0"/>
                          <a:cs typeface="Arial" pitchFamily="34" charset="0"/>
                        </a:rPr>
                        <a:t>Rate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kern="1200" cap="none" normalizeH="0" baseline="0" dirty="0">
                        <a:ln>
                          <a:noFill/>
                        </a:ln>
                        <a:solidFill>
                          <a:srgbClr val="0000A8"/>
                        </a:solidFill>
                        <a:effectLst/>
                        <a:latin typeface="Arial" pitchFamily="34" charset="0"/>
                        <a:ea typeface="+mn-ea"/>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A8"/>
                          </a:solidFill>
                          <a:effectLst/>
                          <a:latin typeface="Arial" pitchFamily="34" charset="0"/>
                          <a:cs typeface="Arial" pitchFamily="34" charset="0"/>
                        </a:rPr>
                        <a:t>Interest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A8"/>
                          </a:solidFill>
                          <a:effectLst/>
                          <a:latin typeface="Arial" pitchFamily="34" charset="0"/>
                          <a:cs typeface="Arial" pitchFamily="34" charset="0"/>
                        </a:rPr>
                        <a:t>Earned</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09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6% Investment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1" u="none" strike="noStrike" cap="none" normalizeH="0" baseline="0" dirty="0">
                          <a:ln>
                            <a:noFill/>
                          </a:ln>
                          <a:solidFill>
                            <a:schemeClr val="tx1"/>
                          </a:solidFill>
                          <a:effectLst/>
                          <a:latin typeface="Arial" pitchFamily="34" charset="0"/>
                          <a:cs typeface="Arial" pitchFamily="34" charset="0"/>
                        </a:rPr>
                        <a:t>x</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0.06</a:t>
                      </a:r>
                      <a:r>
                        <a:rPr kumimoji="0" lang="en-US" sz="2800" b="0" i="1" u="none" strike="noStrike" cap="none" normalizeH="0" baseline="0" dirty="0">
                          <a:ln>
                            <a:noFill/>
                          </a:ln>
                          <a:solidFill>
                            <a:schemeClr val="tx1"/>
                          </a:solidFill>
                          <a:effectLst/>
                          <a:latin typeface="Arial" pitchFamily="34" charset="0"/>
                          <a:cs typeface="Arial"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096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8% Investment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872"/>
                        </a:spcBef>
                        <a:spcAft>
                          <a:spcPct val="0"/>
                        </a:spcAft>
                        <a:buClrTx/>
                        <a:buSzTx/>
                        <a:buFontTx/>
                        <a:buNone/>
                        <a:tabLst/>
                        <a:defRPr/>
                      </a:pPr>
                      <a:r>
                        <a:rPr kumimoji="0" lang="en-US" sz="2800" b="0" i="1" u="none" strike="noStrike" cap="none" normalizeH="0" baseline="0" dirty="0">
                          <a:ln>
                            <a:noFill/>
                          </a:ln>
                          <a:solidFill>
                            <a:schemeClr val="tx1"/>
                          </a:solidFill>
                          <a:effectLst/>
                          <a:latin typeface="Arial" pitchFamily="34" charset="0"/>
                          <a:cs typeface="Arial" pitchFamily="34" charset="0"/>
                        </a:rPr>
                        <a:t>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0.08</a:t>
                      </a:r>
                      <a:r>
                        <a:rPr kumimoji="0" lang="en-US" sz="2800" b="0" i="1" u="none" strike="noStrike" cap="none" normalizeH="0" baseline="0" dirty="0">
                          <a:ln>
                            <a:noFill/>
                          </a:ln>
                          <a:solidFill>
                            <a:schemeClr val="tx1"/>
                          </a:solidFill>
                          <a:effectLst/>
                          <a:latin typeface="Arial" pitchFamily="34" charset="0"/>
                          <a:cs typeface="Arial"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610295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a:spcAft>
                <a:spcPts val="600"/>
              </a:spcAft>
            </a:pPr>
            <a:r>
              <a:rPr lang="en-US" sz="2800" dirty="0"/>
              <a:t>And since we are concerned with both amounts of interest adding up to $520, the following equation results:</a:t>
            </a:r>
          </a:p>
          <a:p>
            <a:pPr marL="514350" indent="-514350">
              <a:spcBef>
                <a:spcPts val="1680"/>
              </a:spcBef>
              <a:spcAft>
                <a:spcPts val="1200"/>
              </a:spcAft>
              <a:buFont typeface="+mj-lt"/>
              <a:buAutoNum type="arabicPeriod" startAt="3"/>
            </a:pPr>
            <a:r>
              <a:rPr lang="en-US" sz="2800" b="1" dirty="0"/>
              <a:t>Solve the system and answer the problem’s question.</a:t>
            </a:r>
            <a:r>
              <a:rPr lang="en-US" sz="2800" dirty="0"/>
              <a:t>  The system:</a:t>
            </a:r>
            <a:endParaRPr lang="en-US" sz="2800" b="1" dirty="0"/>
          </a:p>
          <a:p>
            <a:endParaRPr lang="en-US" sz="2800" dirty="0"/>
          </a:p>
          <a:p>
            <a:pPr marL="457200"/>
            <a:endParaRPr lang="en-US" sz="2800" i="1" dirty="0"/>
          </a:p>
          <a:p>
            <a:pPr marL="457200"/>
            <a:endParaRPr lang="en-US" sz="2800" i="1" dirty="0"/>
          </a:p>
          <a:p>
            <a:endParaRPr lang="en-US" dirty="0"/>
          </a:p>
        </p:txBody>
      </p:sp>
      <p:graphicFrame>
        <p:nvGraphicFramePr>
          <p:cNvPr id="2" name="Object 1"/>
          <p:cNvGraphicFramePr>
            <a:graphicFrameLocks noChangeAspect="1"/>
          </p:cNvGraphicFramePr>
          <p:nvPr/>
        </p:nvGraphicFramePr>
        <p:xfrm>
          <a:off x="1860550" y="2122352"/>
          <a:ext cx="3251200" cy="393700"/>
        </p:xfrm>
        <a:graphic>
          <a:graphicData uri="http://schemas.openxmlformats.org/presentationml/2006/ole">
            <mc:AlternateContent xmlns:mc="http://schemas.openxmlformats.org/markup-compatibility/2006">
              <mc:Choice xmlns:v="urn:schemas-microsoft-com:vml" Requires="v">
                <p:oleObj name="Equation" r:id="rId2" imgW="3251160" imgH="393480" progId="Equation.DSMT4">
                  <p:embed/>
                </p:oleObj>
              </mc:Choice>
              <mc:Fallback>
                <p:oleObj name="Equation" r:id="rId2" imgW="3251160" imgH="393480" progId="Equation.DSMT4">
                  <p:embed/>
                  <p:pic>
                    <p:nvPicPr>
                      <p:cNvPr id="2" name="Object 1"/>
                      <p:cNvPicPr>
                        <a:picLocks noChangeAspect="1" noChangeArrowheads="1"/>
                      </p:cNvPicPr>
                      <p:nvPr/>
                    </p:nvPicPr>
                    <p:blipFill>
                      <a:blip r:embed="rId3"/>
                      <a:srcRect/>
                      <a:stretch>
                        <a:fillRect/>
                      </a:stretch>
                    </p:blipFill>
                    <p:spPr bwMode="auto">
                      <a:xfrm>
                        <a:off x="1860550" y="2122352"/>
                        <a:ext cx="3251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3821113" y="3810000"/>
          <a:ext cx="1968500" cy="393700"/>
        </p:xfrm>
        <a:graphic>
          <a:graphicData uri="http://schemas.openxmlformats.org/presentationml/2006/ole">
            <mc:AlternateContent xmlns:mc="http://schemas.openxmlformats.org/markup-compatibility/2006">
              <mc:Choice xmlns:v="urn:schemas-microsoft-com:vml" Requires="v">
                <p:oleObj name="Equation" r:id="rId4" imgW="1968480" imgH="393480" progId="Equation.DSMT4">
                  <p:embed/>
                </p:oleObj>
              </mc:Choice>
              <mc:Fallback>
                <p:oleObj name="Equation" r:id="rId4" imgW="1968480" imgH="393480" progId="Equation.DSMT4">
                  <p:embed/>
                  <p:pic>
                    <p:nvPicPr>
                      <p:cNvPr id="3" name="Object 2"/>
                      <p:cNvPicPr>
                        <a:picLocks noChangeAspect="1" noChangeArrowheads="1"/>
                      </p:cNvPicPr>
                      <p:nvPr/>
                    </p:nvPicPr>
                    <p:blipFill>
                      <a:blip r:embed="rId5"/>
                      <a:srcRect/>
                      <a:stretch>
                        <a:fillRect/>
                      </a:stretch>
                    </p:blipFill>
                    <p:spPr bwMode="auto">
                      <a:xfrm>
                        <a:off x="3821113" y="3810000"/>
                        <a:ext cx="1968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438083" y="4343400"/>
          <a:ext cx="3162300" cy="393700"/>
        </p:xfrm>
        <a:graphic>
          <a:graphicData uri="http://schemas.openxmlformats.org/presentationml/2006/ole">
            <mc:AlternateContent xmlns:mc="http://schemas.openxmlformats.org/markup-compatibility/2006">
              <mc:Choice xmlns:v="urn:schemas-microsoft-com:vml" Requires="v">
                <p:oleObj name="Equation" r:id="rId6" imgW="3162240" imgH="393480" progId="Equation.DSMT4">
                  <p:embed/>
                </p:oleObj>
              </mc:Choice>
              <mc:Fallback>
                <p:oleObj name="Equation" r:id="rId6" imgW="3162240" imgH="393480" progId="Equation.DSMT4">
                  <p:embed/>
                  <p:pic>
                    <p:nvPicPr>
                      <p:cNvPr id="7" name="Object 6"/>
                      <p:cNvPicPr>
                        <a:picLocks noChangeAspect="1" noChangeArrowheads="1"/>
                      </p:cNvPicPr>
                      <p:nvPr/>
                    </p:nvPicPr>
                    <p:blipFill>
                      <a:blip r:embed="rId7"/>
                      <a:srcRect/>
                      <a:stretch>
                        <a:fillRect/>
                      </a:stretch>
                    </p:blipFill>
                    <p:spPr bwMode="auto">
                      <a:xfrm>
                        <a:off x="2438083" y="4343400"/>
                        <a:ext cx="3162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4353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1: Example</a:t>
            </a:r>
            <a:endParaRPr lang="en-US" sz="32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r>
                  <a:rPr lang="en-US" sz="2800" b="1" dirty="0"/>
                  <a:t>1.</a:t>
                </a:r>
                <a:r>
                  <a:rPr lang="en-US" sz="2800" dirty="0"/>
                  <a:t>	Determine if the ordered pair             is a   	solution of the system:</a:t>
                </a:r>
              </a:p>
              <a:p>
                <a:pPr marL="514350" indent="-514350">
                  <a:buAutoNum type="arabicPeriod"/>
                </a:pPr>
                <a:endParaRPr lang="en-US" sz="2800" dirty="0"/>
              </a:p>
              <a:p>
                <a:pPr marL="514350" indent="-514350">
                  <a:buAutoNum type="arabicPeriod"/>
                </a:pPr>
                <a:endParaRPr lang="en-US" sz="2800" dirty="0"/>
              </a:p>
              <a:p>
                <a:pPr marL="457200"/>
                <a:r>
                  <a:rPr lang="en-US" sz="2800" dirty="0"/>
                  <a:t>	To determine if             is a solution to the 	system, replace </a:t>
                </a:r>
                <a:r>
                  <a:rPr lang="en-US" sz="2800" i="1" dirty="0"/>
                  <a:t>x</a:t>
                </a:r>
                <a:r>
                  <a:rPr lang="en-US" sz="2800" dirty="0"/>
                  <a:t> with </a:t>
                </a:r>
                <a:r>
                  <a:rPr lang="en-US" sz="2800" dirty="0">
                    <a:latin typeface="Symbol" pitchFamily="18" charset="2"/>
                  </a:rPr>
                  <a:t>     </a:t>
                </a:r>
                <a:r>
                  <a:rPr lang="en-US" sz="2800" dirty="0"/>
                  <a:t>and </a:t>
                </a:r>
                <a:r>
                  <a:rPr lang="en-US" sz="2800" i="1" dirty="0"/>
                  <a:t>y</a:t>
                </a:r>
                <a:r>
                  <a:rPr lang="en-US" sz="2800" dirty="0"/>
                  <a:t> with      in 	both equations.</a:t>
                </a:r>
              </a:p>
              <a:p>
                <a:pPr marL="457200"/>
                <a:endParaRPr lang="en-US" sz="2800" dirty="0"/>
              </a:p>
              <a:p>
                <a:pPr marL="457200"/>
                <a:endParaRPr lang="en-US" sz="2800" dirty="0"/>
              </a:p>
              <a:p>
                <a:pPr marL="457200"/>
                <a:r>
                  <a:rPr lang="en-US" sz="2800" dirty="0"/>
                  <a:t>						</a:t>
                </a:r>
                <a14:m>
                  <m:oMath xmlns:m="http://schemas.openxmlformats.org/officeDocument/2006/math">
                    <m:r>
                      <m:rPr>
                        <m:nor/>
                      </m:rPr>
                      <a:rPr lang="en-US" sz="2800"/>
                      <m:t>true</m:t>
                    </m:r>
                  </m:oMath>
                </a14:m>
                <a:endParaRPr lang="en-US" sz="2800" dirty="0"/>
              </a:p>
              <a:p>
                <a:pPr marL="457200"/>
                <a:r>
                  <a:rPr lang="en-US" sz="2800" dirty="0"/>
                  <a:t> </a:t>
                </a:r>
                <a:r>
                  <a:rPr lang="en-US" sz="2800" dirty="0">
                    <a:latin typeface="Times New Roman" pitchFamily="18" charset="0"/>
                  </a:rPr>
                  <a:t>				</a:t>
                </a:r>
              </a:p>
              <a:p>
                <a:endParaRPr lang="en-US" sz="2800" dirty="0"/>
              </a:p>
              <a:p>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1">
                <a:blip r:embed="rId3"/>
                <a:stretch>
                  <a:fillRect l="-1553" t="-1232"/>
                </a:stretch>
              </a:blipFill>
            </p:spPr>
            <p:txBody>
              <a:bodyPr/>
              <a:lstStyle/>
              <a:p>
                <a:r>
                  <a:rPr lang="en-US">
                    <a:noFill/>
                  </a:rPr>
                  <a:t> </a:t>
                </a:r>
              </a:p>
            </p:txBody>
          </p:sp>
        </mc:Fallback>
      </mc:AlternateContent>
      <p:graphicFrame>
        <p:nvGraphicFramePr>
          <p:cNvPr id="10" name="Object 9"/>
          <p:cNvGraphicFramePr>
            <a:graphicFrameLocks noChangeAspect="1"/>
          </p:cNvGraphicFramePr>
          <p:nvPr>
            <p:extLst>
              <p:ext uri="{D42A27DB-BD31-4B8C-83A1-F6EECF244321}">
                <p14:modId xmlns:p14="http://schemas.microsoft.com/office/powerpoint/2010/main" val="1671336174"/>
              </p:ext>
            </p:extLst>
          </p:nvPr>
        </p:nvGraphicFramePr>
        <p:xfrm>
          <a:off x="6121400" y="1239838"/>
          <a:ext cx="1193800" cy="457200"/>
        </p:xfrm>
        <a:graphic>
          <a:graphicData uri="http://schemas.openxmlformats.org/presentationml/2006/ole">
            <mc:AlternateContent xmlns:mc="http://schemas.openxmlformats.org/markup-compatibility/2006">
              <mc:Choice xmlns:v="urn:schemas-microsoft-com:vml" Requires="v">
                <p:oleObj name="Equation" r:id="rId4" imgW="1193760" imgH="457200" progId="Equation.DSMT4">
                  <p:embed/>
                </p:oleObj>
              </mc:Choice>
              <mc:Fallback>
                <p:oleObj name="Equation" r:id="rId4" imgW="1193760" imgH="457200" progId="Equation.DSMT4">
                  <p:embed/>
                  <p:pic>
                    <p:nvPicPr>
                      <p:cNvPr id="0" name="Object 1"/>
                      <p:cNvPicPr>
                        <a:picLocks noChangeAspect="1" noChangeArrowheads="1"/>
                      </p:cNvPicPr>
                      <p:nvPr/>
                    </p:nvPicPr>
                    <p:blipFill>
                      <a:blip r:embed="rId5"/>
                      <a:srcRect/>
                      <a:stretch>
                        <a:fillRect/>
                      </a:stretch>
                    </p:blipFill>
                    <p:spPr bwMode="auto">
                      <a:xfrm>
                        <a:off x="6121400" y="1239838"/>
                        <a:ext cx="119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63212862"/>
              </p:ext>
            </p:extLst>
          </p:nvPr>
        </p:nvGraphicFramePr>
        <p:xfrm>
          <a:off x="1460500" y="2082800"/>
          <a:ext cx="2349500" cy="965200"/>
        </p:xfrm>
        <a:graphic>
          <a:graphicData uri="http://schemas.openxmlformats.org/presentationml/2006/ole">
            <mc:AlternateContent xmlns:mc="http://schemas.openxmlformats.org/markup-compatibility/2006">
              <mc:Choice xmlns:v="urn:schemas-microsoft-com:vml" Requires="v">
                <p:oleObj name="Equation" r:id="rId6" imgW="2349360" imgH="965160" progId="Equation.DSMT4">
                  <p:embed/>
                </p:oleObj>
              </mc:Choice>
              <mc:Fallback>
                <p:oleObj name="Equation" r:id="rId6" imgW="2349360" imgH="965160" progId="Equation.DSMT4">
                  <p:embed/>
                  <p:pic>
                    <p:nvPicPr>
                      <p:cNvPr id="0" name="Object 9"/>
                      <p:cNvPicPr>
                        <a:picLocks noChangeAspect="1" noChangeArrowheads="1"/>
                      </p:cNvPicPr>
                      <p:nvPr/>
                    </p:nvPicPr>
                    <p:blipFill>
                      <a:blip r:embed="rId7"/>
                      <a:srcRect/>
                      <a:stretch>
                        <a:fillRect/>
                      </a:stretch>
                    </p:blipFill>
                    <p:spPr bwMode="auto">
                      <a:xfrm>
                        <a:off x="1460500" y="2082800"/>
                        <a:ext cx="23495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195804656"/>
              </p:ext>
            </p:extLst>
          </p:nvPr>
        </p:nvGraphicFramePr>
        <p:xfrm>
          <a:off x="3935350" y="3168650"/>
          <a:ext cx="1193800" cy="457200"/>
        </p:xfrm>
        <a:graphic>
          <a:graphicData uri="http://schemas.openxmlformats.org/presentationml/2006/ole">
            <mc:AlternateContent xmlns:mc="http://schemas.openxmlformats.org/markup-compatibility/2006">
              <mc:Choice xmlns:v="urn:schemas-microsoft-com:vml" Requires="v">
                <p:oleObj name="Equation" r:id="rId8" imgW="1193760" imgH="457200" progId="Equation.DSMT4">
                  <p:embed/>
                </p:oleObj>
              </mc:Choice>
              <mc:Fallback>
                <p:oleObj name="Equation" r:id="rId8" imgW="1193760" imgH="457200" progId="Equation.DSMT4">
                  <p:embed/>
                  <p:pic>
                    <p:nvPicPr>
                      <p:cNvPr id="0" name="Object 9"/>
                      <p:cNvPicPr>
                        <a:picLocks noChangeAspect="1" noChangeArrowheads="1"/>
                      </p:cNvPicPr>
                      <p:nvPr/>
                    </p:nvPicPr>
                    <p:blipFill>
                      <a:blip r:embed="rId9"/>
                      <a:srcRect/>
                      <a:stretch>
                        <a:fillRect/>
                      </a:stretch>
                    </p:blipFill>
                    <p:spPr bwMode="auto">
                      <a:xfrm>
                        <a:off x="3935350" y="3168650"/>
                        <a:ext cx="1193800" cy="457200"/>
                      </a:xfrm>
                      <a:prstGeom prst="rect">
                        <a:avLst/>
                      </a:prstGeom>
                      <a:noFill/>
                      <a:ln>
                        <a:no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107020859"/>
              </p:ext>
            </p:extLst>
          </p:nvPr>
        </p:nvGraphicFramePr>
        <p:xfrm>
          <a:off x="2108200" y="4464050"/>
          <a:ext cx="3200400" cy="1485900"/>
        </p:xfrm>
        <a:graphic>
          <a:graphicData uri="http://schemas.openxmlformats.org/presentationml/2006/ole">
            <mc:AlternateContent xmlns:mc="http://schemas.openxmlformats.org/markup-compatibility/2006">
              <mc:Choice xmlns:v="urn:schemas-microsoft-com:vml" Requires="v">
                <p:oleObj name="Equation" r:id="rId10" imgW="3200400" imgH="1485720" progId="Equation.DSMT4">
                  <p:embed/>
                </p:oleObj>
              </mc:Choice>
              <mc:Fallback>
                <p:oleObj name="Equation" r:id="rId10" imgW="3200400" imgH="1485720" progId="Equation.DSMT4">
                  <p:embed/>
                  <p:pic>
                    <p:nvPicPr>
                      <p:cNvPr id="0" name="Object 10"/>
                      <p:cNvPicPr>
                        <a:picLocks noChangeAspect="1" noChangeArrowheads="1"/>
                      </p:cNvPicPr>
                      <p:nvPr/>
                    </p:nvPicPr>
                    <p:blipFill>
                      <a:blip r:embed="rId11"/>
                      <a:srcRect/>
                      <a:stretch>
                        <a:fillRect/>
                      </a:stretch>
                    </p:blipFill>
                    <p:spPr bwMode="auto">
                      <a:xfrm>
                        <a:off x="2108200" y="4464050"/>
                        <a:ext cx="32004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20381880"/>
              </p:ext>
            </p:extLst>
          </p:nvPr>
        </p:nvGraphicFramePr>
        <p:xfrm>
          <a:off x="5130800" y="3672114"/>
          <a:ext cx="431800" cy="304800"/>
        </p:xfrm>
        <a:graphic>
          <a:graphicData uri="http://schemas.openxmlformats.org/presentationml/2006/ole">
            <mc:AlternateContent xmlns:mc="http://schemas.openxmlformats.org/markup-compatibility/2006">
              <mc:Choice xmlns:v="urn:schemas-microsoft-com:vml" Requires="v">
                <p:oleObj name="Equation" r:id="rId12" imgW="431640" imgH="304560" progId="Equation.DSMT4">
                  <p:embed/>
                </p:oleObj>
              </mc:Choice>
              <mc:Fallback>
                <p:oleObj name="Equation" r:id="rId12" imgW="431640" imgH="304560" progId="Equation.DSMT4">
                  <p:embed/>
                  <p:pic>
                    <p:nvPicPr>
                      <p:cNvPr id="0" name=""/>
                      <p:cNvPicPr>
                        <a:picLocks noChangeAspect="1" noChangeArrowheads="1"/>
                      </p:cNvPicPr>
                      <p:nvPr/>
                    </p:nvPicPr>
                    <p:blipFill>
                      <a:blip r:embed="rId13"/>
                      <a:srcRect/>
                      <a:stretch>
                        <a:fillRect/>
                      </a:stretch>
                    </p:blipFill>
                    <p:spPr bwMode="auto">
                      <a:xfrm>
                        <a:off x="5130800" y="3672114"/>
                        <a:ext cx="431800" cy="304800"/>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60550749"/>
              </p:ext>
            </p:extLst>
          </p:nvPr>
        </p:nvGraphicFramePr>
        <p:xfrm>
          <a:off x="7277100" y="3651250"/>
          <a:ext cx="419100" cy="317500"/>
        </p:xfrm>
        <a:graphic>
          <a:graphicData uri="http://schemas.openxmlformats.org/presentationml/2006/ole">
            <mc:AlternateContent xmlns:mc="http://schemas.openxmlformats.org/markup-compatibility/2006">
              <mc:Choice xmlns:v="urn:schemas-microsoft-com:vml" Requires="v">
                <p:oleObj name="Equation" r:id="rId14" imgW="419040" imgH="317160" progId="Equation.DSMT4">
                  <p:embed/>
                </p:oleObj>
              </mc:Choice>
              <mc:Fallback>
                <p:oleObj name="Equation" r:id="rId14" imgW="419040" imgH="317160" progId="Equation.DSMT4">
                  <p:embed/>
                  <p:pic>
                    <p:nvPicPr>
                      <p:cNvPr id="0" name=""/>
                      <p:cNvPicPr>
                        <a:picLocks noChangeAspect="1" noChangeArrowheads="1"/>
                      </p:cNvPicPr>
                      <p:nvPr/>
                    </p:nvPicPr>
                    <p:blipFill>
                      <a:blip r:embed="rId15"/>
                      <a:srcRect/>
                      <a:stretch>
                        <a:fillRect/>
                      </a:stretch>
                    </p:blipFill>
                    <p:spPr bwMode="auto">
                      <a:xfrm>
                        <a:off x="7277100" y="3651250"/>
                        <a:ext cx="419100" cy="317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629817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3" name="Text Placeholder 2"/>
          <p:cNvSpPr>
            <a:spLocks noGrp="1"/>
          </p:cNvSpPr>
          <p:nvPr>
            <p:ph type="body" sz="quarter" idx="10"/>
          </p:nvPr>
        </p:nvSpPr>
        <p:spPr/>
        <p:txBody>
          <a:bodyPr/>
          <a:lstStyle/>
          <a:p>
            <a:pPr>
              <a:spcBef>
                <a:spcPts val="2000"/>
              </a:spcBef>
              <a:spcAft>
                <a:spcPts val="1200"/>
              </a:spcAft>
            </a:pPr>
            <a:r>
              <a:rPr lang="en-US" sz="2800" dirty="0"/>
              <a:t>This can be solved by substitution or addition.  Substitution will work well since both variables in the first equation have coefficients of 1. First isolate </a:t>
            </a:r>
            <a:r>
              <a:rPr lang="en-US" sz="2800" i="1" dirty="0"/>
              <a:t>x</a:t>
            </a:r>
            <a:r>
              <a:rPr lang="en-US" sz="2800" dirty="0"/>
              <a:t> in the first equation.</a:t>
            </a:r>
          </a:p>
          <a:p>
            <a:pPr>
              <a:spcBef>
                <a:spcPts val="2000"/>
              </a:spcBef>
            </a:pPr>
            <a:endParaRPr lang="en-US" sz="2800" dirty="0"/>
          </a:p>
          <a:p>
            <a:pPr>
              <a:spcBef>
                <a:spcPts val="2000"/>
              </a:spcBef>
              <a:spcAft>
                <a:spcPts val="1200"/>
              </a:spcAft>
            </a:pPr>
            <a:r>
              <a:rPr lang="en-US" sz="2800" dirty="0">
                <a:latin typeface="Times New Roman" pitchFamily="18" charset="0"/>
              </a:rPr>
              <a:t>			          </a:t>
            </a:r>
            <a:r>
              <a:rPr lang="en-US" sz="2800" dirty="0"/>
              <a:t>Subtract </a:t>
            </a:r>
            <a:r>
              <a:rPr lang="en-US" sz="2800" i="1" dirty="0"/>
              <a:t>y</a:t>
            </a:r>
            <a:r>
              <a:rPr lang="en-US" sz="2800" dirty="0"/>
              <a:t> from both sides</a:t>
            </a:r>
          </a:p>
          <a:p>
            <a:pPr>
              <a:spcBef>
                <a:spcPts val="2000"/>
              </a:spcBef>
            </a:pPr>
            <a:r>
              <a:rPr lang="en-US" sz="2800" dirty="0"/>
              <a:t>Now substitute                for </a:t>
            </a:r>
            <a:r>
              <a:rPr lang="en-US" sz="2800" i="1" dirty="0"/>
              <a:t>x</a:t>
            </a:r>
            <a:r>
              <a:rPr lang="en-US" sz="2800" dirty="0"/>
              <a:t> in the second equation.</a:t>
            </a:r>
          </a:p>
          <a:p>
            <a:pPr>
              <a:spcBef>
                <a:spcPts val="2000"/>
              </a:spcBef>
            </a:pPr>
            <a:endParaRPr lang="en-US" sz="2800" dirty="0"/>
          </a:p>
          <a:p>
            <a:endParaRPr lang="en-US" spc="-150" dirty="0"/>
          </a:p>
          <a:p>
            <a:endParaRPr lang="en-US" dirty="0"/>
          </a:p>
        </p:txBody>
      </p:sp>
      <p:grpSp>
        <p:nvGrpSpPr>
          <p:cNvPr id="9" name="Group 8"/>
          <p:cNvGrpSpPr/>
          <p:nvPr/>
        </p:nvGrpSpPr>
        <p:grpSpPr>
          <a:xfrm>
            <a:off x="1306513" y="3340925"/>
            <a:ext cx="2503487" cy="1066800"/>
            <a:chOff x="1306513" y="3200400"/>
            <a:chExt cx="2503487" cy="1066800"/>
          </a:xfrm>
        </p:grpSpPr>
        <p:graphicFrame>
          <p:nvGraphicFramePr>
            <p:cNvPr id="4" name="Object 3"/>
            <p:cNvGraphicFramePr>
              <a:graphicFrameLocks noChangeAspect="1"/>
            </p:cNvGraphicFramePr>
            <p:nvPr/>
          </p:nvGraphicFramePr>
          <p:xfrm>
            <a:off x="1306513" y="3200400"/>
            <a:ext cx="1968500" cy="393700"/>
          </p:xfrm>
          <a:graphic>
            <a:graphicData uri="http://schemas.openxmlformats.org/presentationml/2006/ole">
              <mc:AlternateContent xmlns:mc="http://schemas.openxmlformats.org/markup-compatibility/2006">
                <mc:Choice xmlns:v="urn:schemas-microsoft-com:vml" Requires="v">
                  <p:oleObj name="Equation" r:id="rId2" imgW="1968480" imgH="393480" progId="Equation.DSMT4">
                    <p:embed/>
                  </p:oleObj>
                </mc:Choice>
                <mc:Fallback>
                  <p:oleObj name="Equation" r:id="rId2" imgW="1968480" imgH="39348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513" y="3200400"/>
                          <a:ext cx="1968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1892300" y="3860800"/>
            <a:ext cx="1917700" cy="406400"/>
          </p:xfrm>
          <a:graphic>
            <a:graphicData uri="http://schemas.openxmlformats.org/presentationml/2006/ole">
              <mc:AlternateContent xmlns:mc="http://schemas.openxmlformats.org/markup-compatibility/2006">
                <mc:Choice xmlns:v="urn:schemas-microsoft-com:vml" Requires="v">
                  <p:oleObj name="Equation" r:id="rId4" imgW="1917360" imgH="406080" progId="Equation.DSMT4">
                    <p:embed/>
                  </p:oleObj>
                </mc:Choice>
                <mc:Fallback>
                  <p:oleObj name="Equation" r:id="rId4" imgW="1917360" imgH="40608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300" y="3860800"/>
                          <a:ext cx="1917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6" name="Object 5"/>
          <p:cNvGraphicFramePr>
            <a:graphicFrameLocks noChangeAspect="1"/>
          </p:cNvGraphicFramePr>
          <p:nvPr/>
        </p:nvGraphicFramePr>
        <p:xfrm>
          <a:off x="3043050" y="4840350"/>
          <a:ext cx="1384300" cy="393700"/>
        </p:xfrm>
        <a:graphic>
          <a:graphicData uri="http://schemas.openxmlformats.org/presentationml/2006/ole">
            <mc:AlternateContent xmlns:mc="http://schemas.openxmlformats.org/markup-compatibility/2006">
              <mc:Choice xmlns:v="urn:schemas-microsoft-com:vml" Requires="v">
                <p:oleObj name="Equation" r:id="rId6" imgW="1384200" imgH="393480" progId="Equation.DSMT4">
                  <p:embed/>
                </p:oleObj>
              </mc:Choice>
              <mc:Fallback>
                <p:oleObj name="Equation" r:id="rId6" imgW="1384200" imgH="393480"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3050" y="4840350"/>
                        <a:ext cx="1384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801763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a:spcBef>
                <a:spcPts val="4500"/>
              </a:spcBef>
              <a:spcAft>
                <a:spcPts val="600"/>
              </a:spcAft>
            </a:pPr>
            <a:endParaRPr lang="en-US" sz="2800" dirty="0">
              <a:latin typeface="Times New Roman" pitchFamily="18" charset="0"/>
            </a:endParaRPr>
          </a:p>
          <a:p>
            <a:pPr>
              <a:spcBef>
                <a:spcPts val="0"/>
              </a:spcBef>
              <a:spcAft>
                <a:spcPts val="1200"/>
              </a:spcAft>
            </a:pPr>
            <a:r>
              <a:rPr lang="en-US" sz="2800" dirty="0"/>
              <a:t>					  Replace </a:t>
            </a:r>
            <a:r>
              <a:rPr lang="en-US" sz="2800" i="1" dirty="0"/>
              <a:t>x</a:t>
            </a:r>
            <a:r>
              <a:rPr lang="en-US" sz="2800" dirty="0"/>
              <a:t> with</a:t>
            </a:r>
          </a:p>
          <a:p>
            <a:pPr>
              <a:spcBef>
                <a:spcPts val="0"/>
              </a:spcBef>
              <a:spcAft>
                <a:spcPts val="1200"/>
              </a:spcAft>
            </a:pPr>
            <a:r>
              <a:rPr lang="en-US" sz="2800" i="1" dirty="0"/>
              <a:t>					  </a:t>
            </a:r>
            <a:r>
              <a:rPr lang="en-US" sz="2800" dirty="0"/>
              <a:t>Distribute</a:t>
            </a:r>
          </a:p>
          <a:p>
            <a:pPr>
              <a:spcBef>
                <a:spcPts val="900"/>
              </a:spcBef>
              <a:spcAft>
                <a:spcPts val="1200"/>
              </a:spcAft>
            </a:pPr>
            <a:r>
              <a:rPr lang="en-US" sz="2800" i="1" dirty="0"/>
              <a:t>			                     </a:t>
            </a:r>
            <a:r>
              <a:rPr lang="en-US" sz="2800" dirty="0"/>
              <a:t>Add like terms</a:t>
            </a:r>
          </a:p>
          <a:p>
            <a:pPr>
              <a:spcBef>
                <a:spcPts val="400"/>
              </a:spcBef>
              <a:spcAft>
                <a:spcPts val="1200"/>
              </a:spcAft>
            </a:pPr>
            <a:r>
              <a:rPr lang="en-US" sz="2800" i="1" dirty="0"/>
              <a:t>			</a:t>
            </a:r>
            <a:r>
              <a:rPr lang="en-US" sz="2800" dirty="0"/>
              <a:t>		  Subtract 420 from 					  both sides</a:t>
            </a:r>
          </a:p>
          <a:p>
            <a:pPr>
              <a:spcBef>
                <a:spcPts val="400"/>
              </a:spcBef>
            </a:pPr>
            <a:r>
              <a:rPr lang="en-US" sz="2800" dirty="0"/>
              <a:t>					  Divide both sides </a:t>
            </a:r>
            <a:br>
              <a:rPr lang="en-US" sz="2800" dirty="0"/>
            </a:br>
            <a:r>
              <a:rPr lang="en-US" sz="2800" dirty="0"/>
              <a:t>					  by 0.02.</a:t>
            </a:r>
          </a:p>
          <a:p>
            <a:pPr>
              <a:spcBef>
                <a:spcPts val="0"/>
              </a:spcBef>
            </a:pPr>
            <a:r>
              <a:rPr lang="en-US" sz="2800" dirty="0"/>
              <a:t>Now substitute 5000 for </a:t>
            </a:r>
            <a:r>
              <a:rPr lang="en-US" sz="2800" i="1" dirty="0"/>
              <a:t>y</a:t>
            </a:r>
            <a:r>
              <a:rPr lang="en-US" sz="2800" dirty="0"/>
              <a:t> in either of the original equations.  </a:t>
            </a:r>
          </a:p>
          <a:p>
            <a:pPr>
              <a:spcBef>
                <a:spcPts val="400"/>
              </a:spcBef>
            </a:pPr>
            <a:endParaRPr lang="en-US" sz="2800" dirty="0"/>
          </a:p>
          <a:p>
            <a:pPr>
              <a:spcBef>
                <a:spcPts val="972"/>
              </a:spcBef>
            </a:pPr>
            <a:endParaRPr lang="en-US" sz="2800" dirty="0"/>
          </a:p>
          <a:p>
            <a:pPr>
              <a:spcBef>
                <a:spcPts val="972"/>
              </a:spcBef>
            </a:pPr>
            <a:endParaRPr lang="en-US" sz="2800" dirty="0">
              <a:latin typeface="Times New Roman" pitchFamily="18" charset="0"/>
            </a:endParaRPr>
          </a:p>
          <a:p>
            <a:endParaRPr lang="en-US" sz="2800" i="1" dirty="0">
              <a:latin typeface="Times New Roman" pitchFamily="18" charset="0"/>
            </a:endParaRPr>
          </a:p>
          <a:p>
            <a:endParaRPr lang="en-US" sz="2800" dirty="0"/>
          </a:p>
          <a:p>
            <a:endParaRPr lang="en-US" sz="2800" dirty="0"/>
          </a:p>
          <a:p>
            <a:endParaRPr lang="en-US" dirty="0"/>
          </a:p>
        </p:txBody>
      </p:sp>
      <p:graphicFrame>
        <p:nvGraphicFramePr>
          <p:cNvPr id="10" name="Object 9"/>
          <p:cNvGraphicFramePr>
            <a:graphicFrameLocks noChangeAspect="1"/>
          </p:cNvGraphicFramePr>
          <p:nvPr/>
        </p:nvGraphicFramePr>
        <p:xfrm>
          <a:off x="1981200" y="1212275"/>
          <a:ext cx="3162300" cy="393700"/>
        </p:xfrm>
        <a:graphic>
          <a:graphicData uri="http://schemas.openxmlformats.org/presentationml/2006/ole">
            <mc:AlternateContent xmlns:mc="http://schemas.openxmlformats.org/markup-compatibility/2006">
              <mc:Choice xmlns:v="urn:schemas-microsoft-com:vml" Requires="v">
                <p:oleObj name="Equation" r:id="rId2" imgW="3162240" imgH="393480" progId="Equation.DSMT4">
                  <p:embed/>
                </p:oleObj>
              </mc:Choice>
              <mc:Fallback>
                <p:oleObj name="Equation" r:id="rId2" imgW="3162240" imgH="393480" progId="Equation.DSMT4">
                  <p:embed/>
                  <p:pic>
                    <p:nvPicPr>
                      <p:cNvPr id="10" name="Object 9"/>
                      <p:cNvPicPr>
                        <a:picLocks noChangeAspect="1" noChangeArrowheads="1"/>
                      </p:cNvPicPr>
                      <p:nvPr/>
                    </p:nvPicPr>
                    <p:blipFill>
                      <a:blip r:embed="rId3"/>
                      <a:srcRect/>
                      <a:stretch>
                        <a:fillRect/>
                      </a:stretch>
                    </p:blipFill>
                    <p:spPr bwMode="auto">
                      <a:xfrm>
                        <a:off x="1981200" y="1212275"/>
                        <a:ext cx="3162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528450" y="1688275"/>
          <a:ext cx="4610100" cy="508000"/>
        </p:xfrm>
        <a:graphic>
          <a:graphicData uri="http://schemas.openxmlformats.org/presentationml/2006/ole">
            <mc:AlternateContent xmlns:mc="http://schemas.openxmlformats.org/markup-compatibility/2006">
              <mc:Choice xmlns:v="urn:schemas-microsoft-com:vml" Requires="v">
                <p:oleObj name="Equation" r:id="rId4" imgW="4609800" imgH="507960" progId="Equation.DSMT4">
                  <p:embed/>
                </p:oleObj>
              </mc:Choice>
              <mc:Fallback>
                <p:oleObj name="Equation" r:id="rId4" imgW="4609800" imgH="507960" progId="Equation.DSMT4">
                  <p:embed/>
                  <p:pic>
                    <p:nvPicPr>
                      <p:cNvPr id="11" name="Object 10"/>
                      <p:cNvPicPr>
                        <a:picLocks noChangeAspect="1" noChangeArrowheads="1"/>
                      </p:cNvPicPr>
                      <p:nvPr/>
                    </p:nvPicPr>
                    <p:blipFill>
                      <a:blip r:embed="rId5"/>
                      <a:srcRect/>
                      <a:stretch>
                        <a:fillRect/>
                      </a:stretch>
                    </p:blipFill>
                    <p:spPr bwMode="auto">
                      <a:xfrm>
                        <a:off x="528450" y="1688275"/>
                        <a:ext cx="4610100" cy="508000"/>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nvGraphicFramePr>
        <p:xfrm>
          <a:off x="1014350" y="2333500"/>
          <a:ext cx="4114800" cy="393700"/>
        </p:xfrm>
        <a:graphic>
          <a:graphicData uri="http://schemas.openxmlformats.org/presentationml/2006/ole">
            <mc:AlternateContent xmlns:mc="http://schemas.openxmlformats.org/markup-compatibility/2006">
              <mc:Choice xmlns:v="urn:schemas-microsoft-com:vml" Requires="v">
                <p:oleObj name="Equation" r:id="rId6" imgW="4114800" imgH="393480" progId="Equation.DSMT4">
                  <p:embed/>
                </p:oleObj>
              </mc:Choice>
              <mc:Fallback>
                <p:oleObj name="Equation" r:id="rId6" imgW="4114800" imgH="393480" progId="Equation.DSMT4">
                  <p:embed/>
                  <p:pic>
                    <p:nvPicPr>
                      <p:cNvPr id="14" name="Object 13"/>
                      <p:cNvPicPr>
                        <a:picLocks noChangeAspect="1" noChangeArrowheads="1"/>
                      </p:cNvPicPr>
                      <p:nvPr/>
                    </p:nvPicPr>
                    <p:blipFill>
                      <a:blip r:embed="rId7"/>
                      <a:srcRect/>
                      <a:stretch>
                        <a:fillRect/>
                      </a:stretch>
                    </p:blipFill>
                    <p:spPr bwMode="auto">
                      <a:xfrm>
                        <a:off x="1014350" y="2333500"/>
                        <a:ext cx="4114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nvGraphicFramePr>
        <p:xfrm>
          <a:off x="2292925" y="3021275"/>
          <a:ext cx="2857500" cy="393700"/>
        </p:xfrm>
        <a:graphic>
          <a:graphicData uri="http://schemas.openxmlformats.org/presentationml/2006/ole">
            <mc:AlternateContent xmlns:mc="http://schemas.openxmlformats.org/markup-compatibility/2006">
              <mc:Choice xmlns:v="urn:schemas-microsoft-com:vml" Requires="v">
                <p:oleObj name="Equation" r:id="rId8" imgW="2857320" imgH="393480" progId="Equation.DSMT4">
                  <p:embed/>
                </p:oleObj>
              </mc:Choice>
              <mc:Fallback>
                <p:oleObj name="Equation" r:id="rId8" imgW="2857320" imgH="393480" progId="Equation.DSMT4">
                  <p:embed/>
                  <p:pic>
                    <p:nvPicPr>
                      <p:cNvPr id="15" name="Object 14"/>
                      <p:cNvPicPr>
                        <a:picLocks noChangeAspect="1" noChangeArrowheads="1"/>
                      </p:cNvPicPr>
                      <p:nvPr/>
                    </p:nvPicPr>
                    <p:blipFill>
                      <a:blip r:embed="rId9"/>
                      <a:srcRect/>
                      <a:stretch>
                        <a:fillRect/>
                      </a:stretch>
                    </p:blipFill>
                    <p:spPr bwMode="auto">
                      <a:xfrm>
                        <a:off x="2292925" y="3021275"/>
                        <a:ext cx="2857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7759700" y="1739900"/>
          <a:ext cx="1384300" cy="393700"/>
        </p:xfrm>
        <a:graphic>
          <a:graphicData uri="http://schemas.openxmlformats.org/presentationml/2006/ole">
            <mc:AlternateContent xmlns:mc="http://schemas.openxmlformats.org/markup-compatibility/2006">
              <mc:Choice xmlns:v="urn:schemas-microsoft-com:vml" Requires="v">
                <p:oleObj name="Equation" r:id="rId10" imgW="1384200" imgH="393480" progId="Equation.DSMT4">
                  <p:embed/>
                </p:oleObj>
              </mc:Choice>
              <mc:Fallback>
                <p:oleObj name="Equation" r:id="rId10" imgW="1384200" imgH="393480" progId="Equation.DSMT4">
                  <p:embed/>
                  <p:pic>
                    <p:nvPicPr>
                      <p:cNvPr id="18" name="Object 17"/>
                      <p:cNvPicPr>
                        <a:picLocks noChangeAspect="1" noChangeArrowheads="1"/>
                      </p:cNvPicPr>
                      <p:nvPr/>
                    </p:nvPicPr>
                    <p:blipFill>
                      <a:blip r:embed="rId11"/>
                      <a:srcRect/>
                      <a:stretch>
                        <a:fillRect/>
                      </a:stretch>
                    </p:blipFill>
                    <p:spPr bwMode="auto">
                      <a:xfrm>
                        <a:off x="7759700" y="1739900"/>
                        <a:ext cx="1384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3225425" y="3639950"/>
          <a:ext cx="1892300" cy="393700"/>
        </p:xfrm>
        <a:graphic>
          <a:graphicData uri="http://schemas.openxmlformats.org/presentationml/2006/ole">
            <mc:AlternateContent xmlns:mc="http://schemas.openxmlformats.org/markup-compatibility/2006">
              <mc:Choice xmlns:v="urn:schemas-microsoft-com:vml" Requires="v">
                <p:oleObj name="Equation" r:id="rId12" imgW="1892160" imgH="393480" progId="Equation.DSMT4">
                  <p:embed/>
                </p:oleObj>
              </mc:Choice>
              <mc:Fallback>
                <p:oleObj name="Equation" r:id="rId12" imgW="1892160" imgH="393480" progId="Equation.DSMT4">
                  <p:embed/>
                  <p:pic>
                    <p:nvPicPr>
                      <p:cNvPr id="12" name="Objec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25425" y="3639950"/>
                        <a:ext cx="18923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3923475" y="4699825"/>
          <a:ext cx="1422400" cy="393700"/>
        </p:xfrm>
        <a:graphic>
          <a:graphicData uri="http://schemas.openxmlformats.org/presentationml/2006/ole">
            <mc:AlternateContent xmlns:mc="http://schemas.openxmlformats.org/markup-compatibility/2006">
              <mc:Choice xmlns:v="urn:schemas-microsoft-com:vml" Requires="v">
                <p:oleObj name="Equation" r:id="rId14" imgW="1422360" imgH="393480" progId="Equation.DSMT4">
                  <p:embed/>
                </p:oleObj>
              </mc:Choice>
              <mc:Fallback>
                <p:oleObj name="Equation" r:id="rId14" imgW="1422360" imgH="393480" progId="Equation.DSMT4">
                  <p:embed/>
                  <p:pic>
                    <p:nvPicPr>
                      <p:cNvPr id="13"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23475" y="4699825"/>
                        <a:ext cx="1422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491449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a:spcBef>
                <a:spcPct val="50000"/>
              </a:spcBef>
            </a:pPr>
            <a:r>
              <a:rPr lang="en-US" dirty="0">
                <a:latin typeface="Times New Roman" pitchFamily="18" charset="0"/>
              </a:rPr>
              <a:t>		</a:t>
            </a:r>
            <a:r>
              <a:rPr lang="en-US" sz="2800" dirty="0"/>
              <a:t>				</a:t>
            </a:r>
          </a:p>
          <a:p>
            <a:pPr>
              <a:spcBef>
                <a:spcPts val="880"/>
              </a:spcBef>
            </a:pPr>
            <a:r>
              <a:rPr lang="en-US" sz="2800" dirty="0"/>
              <a:t>				Replace </a:t>
            </a:r>
            <a:r>
              <a:rPr lang="en-US" sz="2800" i="1" dirty="0"/>
              <a:t>y </a:t>
            </a:r>
            <a:r>
              <a:rPr lang="en-US" sz="2800" dirty="0"/>
              <a:t>with 5000</a:t>
            </a:r>
          </a:p>
          <a:p>
            <a:pPr>
              <a:spcBef>
                <a:spcPts val="880"/>
              </a:spcBef>
              <a:spcAft>
                <a:spcPts val="3600"/>
              </a:spcAft>
            </a:pPr>
            <a:r>
              <a:rPr lang="en-US" sz="2800" dirty="0"/>
              <a:t>				Subtract 5000 from both 				sides</a:t>
            </a:r>
          </a:p>
          <a:p>
            <a:pPr>
              <a:spcBef>
                <a:spcPts val="880"/>
              </a:spcBef>
            </a:pPr>
            <a:r>
              <a:rPr lang="en-US" sz="2800" dirty="0"/>
              <a:t>Therefore, $2000 will be invested into the 6% account and $5000 will be invested in the 8% account. This is the potential solution.</a:t>
            </a:r>
          </a:p>
          <a:p>
            <a:pPr>
              <a:spcBef>
                <a:spcPts val="880"/>
              </a:spcBef>
            </a:pPr>
            <a:r>
              <a:rPr lang="en-US" sz="2800" dirty="0">
                <a:latin typeface="Times New Roman" pitchFamily="18" charset="0"/>
              </a:rPr>
              <a:t>		                          </a:t>
            </a:r>
            <a:r>
              <a:rPr lang="en-US" sz="2800" i="1" dirty="0"/>
              <a:t>			                     </a:t>
            </a:r>
          </a:p>
          <a:p>
            <a:pPr>
              <a:spcBef>
                <a:spcPts val="900"/>
              </a:spcBef>
            </a:pPr>
            <a:r>
              <a:rPr lang="en-US" sz="2800" i="1" dirty="0"/>
              <a:t>					</a:t>
            </a:r>
            <a:endParaRPr lang="en-US" sz="2800" dirty="0"/>
          </a:p>
          <a:p>
            <a:pPr>
              <a:spcBef>
                <a:spcPts val="900"/>
              </a:spcBef>
            </a:pPr>
            <a:r>
              <a:rPr lang="en-US" sz="2800" i="1" dirty="0"/>
              <a:t>			</a:t>
            </a:r>
            <a:endParaRPr lang="en-US" sz="2800" dirty="0"/>
          </a:p>
          <a:p>
            <a:pPr>
              <a:spcBef>
                <a:spcPts val="400"/>
              </a:spcBef>
            </a:pPr>
            <a:r>
              <a:rPr lang="en-US" sz="2800" i="1" dirty="0"/>
              <a:t>			</a:t>
            </a:r>
            <a:endParaRPr lang="en-US" sz="2800" dirty="0"/>
          </a:p>
          <a:p>
            <a:pPr>
              <a:spcBef>
                <a:spcPts val="972"/>
              </a:spcBef>
            </a:pPr>
            <a:endParaRPr lang="en-US" sz="2800" dirty="0">
              <a:latin typeface="Times New Roman" pitchFamily="18" charset="0"/>
            </a:endParaRPr>
          </a:p>
          <a:p>
            <a:endParaRPr lang="en-US" sz="2800" i="1" dirty="0">
              <a:latin typeface="Times New Roman" pitchFamily="18" charset="0"/>
            </a:endParaRPr>
          </a:p>
          <a:p>
            <a:endParaRPr lang="en-US" sz="2800" dirty="0"/>
          </a:p>
          <a:p>
            <a:endParaRPr lang="en-US" sz="2800" dirty="0"/>
          </a:p>
          <a:p>
            <a:endParaRPr lang="en-US" dirty="0"/>
          </a:p>
        </p:txBody>
      </p:sp>
      <p:grpSp>
        <p:nvGrpSpPr>
          <p:cNvPr id="8" name="Group 7"/>
          <p:cNvGrpSpPr/>
          <p:nvPr/>
        </p:nvGrpSpPr>
        <p:grpSpPr>
          <a:xfrm>
            <a:off x="673100" y="1254825"/>
            <a:ext cx="2808288" cy="1466850"/>
            <a:chOff x="673100" y="3816350"/>
            <a:chExt cx="2808288" cy="1466850"/>
          </a:xfrm>
        </p:grpSpPr>
        <p:graphicFrame>
          <p:nvGraphicFramePr>
            <p:cNvPr id="3" name="Object 2"/>
            <p:cNvGraphicFramePr>
              <a:graphicFrameLocks noChangeAspect="1"/>
            </p:cNvGraphicFramePr>
            <p:nvPr/>
          </p:nvGraphicFramePr>
          <p:xfrm>
            <a:off x="1504950" y="3816350"/>
            <a:ext cx="1968500" cy="393700"/>
          </p:xfrm>
          <a:graphic>
            <a:graphicData uri="http://schemas.openxmlformats.org/presentationml/2006/ole">
              <mc:AlternateContent xmlns:mc="http://schemas.openxmlformats.org/markup-compatibility/2006">
                <mc:Choice xmlns:v="urn:schemas-microsoft-com:vml" Requires="v">
                  <p:oleObj name="Equation" r:id="rId2" imgW="1968480" imgH="393480" progId="Equation.DSMT4">
                    <p:embed/>
                  </p:oleObj>
                </mc:Choice>
                <mc:Fallback>
                  <p:oleObj name="Equation" r:id="rId2" imgW="1968480" imgH="393480" progId="Equation.DSMT4">
                    <p:embed/>
                    <p:pic>
                      <p:nvPicPr>
                        <p:cNvPr id="3" name="Object 2"/>
                        <p:cNvPicPr>
                          <a:picLocks noChangeAspect="1" noChangeArrowheads="1"/>
                        </p:cNvPicPr>
                        <p:nvPr/>
                      </p:nvPicPr>
                      <p:blipFill>
                        <a:blip r:embed="rId3"/>
                        <a:srcRect/>
                        <a:stretch>
                          <a:fillRect/>
                        </a:stretch>
                      </p:blipFill>
                      <p:spPr bwMode="auto">
                        <a:xfrm>
                          <a:off x="1504950" y="3816350"/>
                          <a:ext cx="1968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673100" y="4368800"/>
            <a:ext cx="2806700" cy="508000"/>
          </p:xfrm>
          <a:graphic>
            <a:graphicData uri="http://schemas.openxmlformats.org/presentationml/2006/ole">
              <mc:AlternateContent xmlns:mc="http://schemas.openxmlformats.org/markup-compatibility/2006">
                <mc:Choice xmlns:v="urn:schemas-microsoft-com:vml" Requires="v">
                  <p:oleObj name="Equation" r:id="rId4" imgW="2806560" imgH="507960" progId="Equation.DSMT4">
                    <p:embed/>
                  </p:oleObj>
                </mc:Choice>
                <mc:Fallback>
                  <p:oleObj name="Equation" r:id="rId4" imgW="2806560" imgH="507960" progId="Equation.DSMT4">
                    <p:embed/>
                    <p:pic>
                      <p:nvPicPr>
                        <p:cNvPr id="12" name="Object 11"/>
                        <p:cNvPicPr>
                          <a:picLocks noChangeAspect="1" noChangeArrowheads="1"/>
                        </p:cNvPicPr>
                        <p:nvPr/>
                      </p:nvPicPr>
                      <p:blipFill>
                        <a:blip r:embed="rId5"/>
                        <a:srcRect/>
                        <a:stretch>
                          <a:fillRect/>
                        </a:stretch>
                      </p:blipFill>
                      <p:spPr bwMode="auto">
                        <a:xfrm>
                          <a:off x="673100" y="4368800"/>
                          <a:ext cx="28067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nvGraphicFramePr>
          <p:xfrm>
            <a:off x="2071688" y="4953000"/>
            <a:ext cx="1409700" cy="330200"/>
          </p:xfrm>
          <a:graphic>
            <a:graphicData uri="http://schemas.openxmlformats.org/presentationml/2006/ole">
              <mc:AlternateContent xmlns:mc="http://schemas.openxmlformats.org/markup-compatibility/2006">
                <mc:Choice xmlns:v="urn:schemas-microsoft-com:vml" Requires="v">
                  <p:oleObj name="Equation" r:id="rId6" imgW="1409400" imgH="330120" progId="Equation.DSMT4">
                    <p:embed/>
                  </p:oleObj>
                </mc:Choice>
                <mc:Fallback>
                  <p:oleObj name="Equation" r:id="rId6" imgW="1409400" imgH="330120" progId="Equation.DSMT4">
                    <p:embed/>
                    <p:pic>
                      <p:nvPicPr>
                        <p:cNvPr id="13" name="Object 12"/>
                        <p:cNvPicPr>
                          <a:picLocks noChangeAspect="1" noChangeArrowheads="1"/>
                        </p:cNvPicPr>
                        <p:nvPr/>
                      </p:nvPicPr>
                      <p:blipFill>
                        <a:blip r:embed="rId7"/>
                        <a:srcRect/>
                        <a:stretch>
                          <a:fillRect/>
                        </a:stretch>
                      </p:blipFill>
                      <p:spPr bwMode="auto">
                        <a:xfrm>
                          <a:off x="2071688" y="4953000"/>
                          <a:ext cx="1409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6723238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514350" indent="-514350">
              <a:spcBef>
                <a:spcPts val="0"/>
              </a:spcBef>
              <a:spcAft>
                <a:spcPts val="600"/>
              </a:spcAft>
              <a:buFont typeface="+mj-lt"/>
              <a:buAutoNum type="arabicPeriod" startAt="4"/>
            </a:pPr>
            <a:r>
              <a:rPr lang="en-US" sz="2800" b="1" dirty="0"/>
              <a:t>Check the proposed answer in the original wording of the problem.</a:t>
            </a:r>
          </a:p>
          <a:p>
            <a:pPr marL="457200">
              <a:spcBef>
                <a:spcPts val="600"/>
              </a:spcBef>
            </a:pPr>
            <a:r>
              <a:rPr lang="en-US" sz="2800" dirty="0"/>
              <a:t>Do both investments add up to $7000?</a:t>
            </a:r>
          </a:p>
          <a:p>
            <a:pPr>
              <a:spcBef>
                <a:spcPts val="2400"/>
              </a:spcBef>
              <a:spcAft>
                <a:spcPts val="1200"/>
              </a:spcAft>
            </a:pPr>
            <a:r>
              <a:rPr lang="en-US" sz="2800" dirty="0"/>
              <a:t>						true</a:t>
            </a:r>
          </a:p>
          <a:p>
            <a:pPr>
              <a:spcBef>
                <a:spcPts val="600"/>
              </a:spcBef>
            </a:pPr>
            <a:r>
              <a:rPr lang="en-US" sz="2800" dirty="0"/>
              <a:t>Do the two investments yield a combined $520 in interest? The 6% investment yields, in interest, 				        The 8% investment yields, in interest, 				        and since 			     the solution has been verified.</a:t>
            </a:r>
            <a:endParaRPr lang="en-US" sz="2800" b="1" dirty="0"/>
          </a:p>
          <a:p>
            <a:pPr>
              <a:spcBef>
                <a:spcPts val="600"/>
              </a:spcBef>
            </a:pPr>
            <a:endParaRPr lang="en-US" sz="2800" b="1" dirty="0"/>
          </a:p>
          <a:p>
            <a:pPr>
              <a:spcBef>
                <a:spcPct val="50000"/>
              </a:spcBef>
            </a:pPr>
            <a:r>
              <a:rPr lang="en-US" dirty="0">
                <a:latin typeface="Times New Roman" pitchFamily="18" charset="0"/>
              </a:rPr>
              <a:t>	</a:t>
            </a:r>
            <a:endParaRPr lang="en-US" sz="2800" dirty="0"/>
          </a:p>
          <a:p>
            <a:pPr>
              <a:spcBef>
                <a:spcPts val="880"/>
              </a:spcBef>
            </a:pPr>
            <a:r>
              <a:rPr lang="en-US" sz="2800" dirty="0"/>
              <a:t> </a:t>
            </a:r>
          </a:p>
          <a:p>
            <a:pPr>
              <a:spcBef>
                <a:spcPct val="50000"/>
              </a:spcBef>
            </a:pPr>
            <a:endParaRPr lang="en-US" sz="2800" dirty="0"/>
          </a:p>
          <a:p>
            <a:pPr>
              <a:spcBef>
                <a:spcPct val="50000"/>
              </a:spcBef>
            </a:pPr>
            <a:endParaRPr lang="en-US" sz="2800" dirty="0"/>
          </a:p>
          <a:p>
            <a:pPr>
              <a:spcBef>
                <a:spcPts val="472"/>
              </a:spcBef>
            </a:pPr>
            <a:endParaRPr lang="en-US" sz="2800" dirty="0"/>
          </a:p>
          <a:p>
            <a:pPr>
              <a:spcBef>
                <a:spcPts val="472"/>
              </a:spcBef>
            </a:pPr>
            <a:endParaRPr lang="en-US" sz="2800" dirty="0"/>
          </a:p>
          <a:p>
            <a:pPr>
              <a:spcBef>
                <a:spcPts val="472"/>
              </a:spcBef>
            </a:pPr>
            <a:endParaRPr lang="en-US" sz="2800" dirty="0"/>
          </a:p>
          <a:p>
            <a:pPr>
              <a:spcBef>
                <a:spcPts val="4500"/>
              </a:spcBef>
            </a:pPr>
            <a:r>
              <a:rPr lang="en-US" sz="2800" dirty="0">
                <a:latin typeface="Times New Roman" pitchFamily="18" charset="0"/>
              </a:rPr>
              <a:t>			                          </a:t>
            </a:r>
            <a:r>
              <a:rPr lang="en-US" sz="2800" i="1" dirty="0"/>
              <a:t>			                     </a:t>
            </a:r>
          </a:p>
          <a:p>
            <a:pPr>
              <a:spcBef>
                <a:spcPts val="900"/>
              </a:spcBef>
            </a:pPr>
            <a:r>
              <a:rPr lang="en-US" sz="2800" i="1" dirty="0"/>
              <a:t>					</a:t>
            </a:r>
            <a:endParaRPr lang="en-US" sz="2800" dirty="0"/>
          </a:p>
          <a:p>
            <a:pPr>
              <a:spcBef>
                <a:spcPts val="900"/>
              </a:spcBef>
            </a:pPr>
            <a:r>
              <a:rPr lang="en-US" sz="2800" i="1" dirty="0"/>
              <a:t>			</a:t>
            </a:r>
            <a:endParaRPr lang="en-US" sz="2800" dirty="0"/>
          </a:p>
          <a:p>
            <a:pPr>
              <a:spcBef>
                <a:spcPts val="400"/>
              </a:spcBef>
            </a:pPr>
            <a:r>
              <a:rPr lang="en-US" sz="2800" i="1" dirty="0"/>
              <a:t>			</a:t>
            </a:r>
            <a:endParaRPr lang="en-US" sz="2800" dirty="0"/>
          </a:p>
          <a:p>
            <a:pPr>
              <a:spcBef>
                <a:spcPts val="972"/>
              </a:spcBef>
            </a:pPr>
            <a:endParaRPr lang="en-US" sz="2800" dirty="0">
              <a:latin typeface="Times New Roman" pitchFamily="18" charset="0"/>
            </a:endParaRPr>
          </a:p>
          <a:p>
            <a:endParaRPr lang="en-US" sz="2800" i="1" dirty="0">
              <a:latin typeface="Times New Roman" pitchFamily="18" charset="0"/>
            </a:endParaRPr>
          </a:p>
          <a:p>
            <a:endParaRPr lang="en-US" sz="2800" dirty="0"/>
          </a:p>
          <a:p>
            <a:endParaRPr lang="en-US" sz="2800" dirty="0"/>
          </a:p>
          <a:p>
            <a:endParaRPr lang="en-US" dirty="0"/>
          </a:p>
        </p:txBody>
      </p:sp>
      <p:graphicFrame>
        <p:nvGraphicFramePr>
          <p:cNvPr id="6" name="Object 5"/>
          <p:cNvGraphicFramePr>
            <a:graphicFrameLocks noChangeAspect="1"/>
          </p:cNvGraphicFramePr>
          <p:nvPr/>
        </p:nvGraphicFramePr>
        <p:xfrm>
          <a:off x="1066800" y="2985650"/>
          <a:ext cx="4279900" cy="393700"/>
        </p:xfrm>
        <a:graphic>
          <a:graphicData uri="http://schemas.openxmlformats.org/presentationml/2006/ole">
            <mc:AlternateContent xmlns:mc="http://schemas.openxmlformats.org/markup-compatibility/2006">
              <mc:Choice xmlns:v="urn:schemas-microsoft-com:vml" Requires="v">
                <p:oleObj name="Equation" r:id="rId2" imgW="4279680" imgH="393480" progId="Equation.DSMT4">
                  <p:embed/>
                </p:oleObj>
              </mc:Choice>
              <mc:Fallback>
                <p:oleObj name="Equation" r:id="rId2" imgW="4279680" imgH="393480" progId="Equation.DSMT4">
                  <p:embed/>
                  <p:pic>
                    <p:nvPicPr>
                      <p:cNvPr id="6" name="Object 5"/>
                      <p:cNvPicPr>
                        <a:picLocks noChangeAspect="1" noChangeArrowheads="1"/>
                      </p:cNvPicPr>
                      <p:nvPr/>
                    </p:nvPicPr>
                    <p:blipFill>
                      <a:blip r:embed="rId3"/>
                      <a:srcRect/>
                      <a:stretch>
                        <a:fillRect/>
                      </a:stretch>
                    </p:blipFill>
                    <p:spPr bwMode="auto">
                      <a:xfrm>
                        <a:off x="1066800" y="2985650"/>
                        <a:ext cx="42799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1524000" y="5342900"/>
          <a:ext cx="3149600" cy="368300"/>
        </p:xfrm>
        <a:graphic>
          <a:graphicData uri="http://schemas.openxmlformats.org/presentationml/2006/ole">
            <mc:AlternateContent xmlns:mc="http://schemas.openxmlformats.org/markup-compatibility/2006">
              <mc:Choice xmlns:v="urn:schemas-microsoft-com:vml" Requires="v">
                <p:oleObj name="Equation" r:id="rId4" imgW="3149280" imgH="368280" progId="Equation.DSMT4">
                  <p:embed/>
                </p:oleObj>
              </mc:Choice>
              <mc:Fallback>
                <p:oleObj name="Equation" r:id="rId4" imgW="3149280" imgH="368280" progId="Equation.DSMT4">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342900"/>
                        <a:ext cx="3149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3416300" y="4868238"/>
          <a:ext cx="4356100" cy="508000"/>
        </p:xfrm>
        <a:graphic>
          <a:graphicData uri="http://schemas.openxmlformats.org/presentationml/2006/ole">
            <mc:AlternateContent xmlns:mc="http://schemas.openxmlformats.org/markup-compatibility/2006">
              <mc:Choice xmlns:v="urn:schemas-microsoft-com:vml" Requires="v">
                <p:oleObj name="Equation" r:id="rId6" imgW="4356000" imgH="507960" progId="Equation.DSMT4">
                  <p:embed/>
                </p:oleObj>
              </mc:Choice>
              <mc:Fallback>
                <p:oleObj name="Equation" r:id="rId6" imgW="4356000" imgH="507960" progId="Equation.DSMT4">
                  <p:embed/>
                  <p:pic>
                    <p:nvPicPr>
                      <p:cNvPr id="3"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6300" y="4868238"/>
                        <a:ext cx="4356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81038" y="4440375"/>
          <a:ext cx="4356100" cy="508000"/>
        </p:xfrm>
        <a:graphic>
          <a:graphicData uri="http://schemas.openxmlformats.org/presentationml/2006/ole">
            <mc:AlternateContent xmlns:mc="http://schemas.openxmlformats.org/markup-compatibility/2006">
              <mc:Choice xmlns:v="urn:schemas-microsoft-com:vml" Requires="v">
                <p:oleObj name="Equation" r:id="rId8" imgW="4356000" imgH="507960" progId="Equation.DSMT4">
                  <p:embed/>
                </p:oleObj>
              </mc:Choice>
              <mc:Fallback>
                <p:oleObj name="Equation" r:id="rId8" imgW="4356000" imgH="507960" progId="Equation.DSMT4">
                  <p:embed/>
                  <p:pic>
                    <p:nvPicPr>
                      <p:cNvPr id="7"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038" y="4440375"/>
                        <a:ext cx="4356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53980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pPr>
              <a:spcBef>
                <a:spcPts val="600"/>
              </a:spcBef>
            </a:pPr>
            <a:r>
              <a:rPr lang="en-US" sz="2800" dirty="0"/>
              <a:t>A jeweler needs to mix an alloy with a 16% gold content and an alloy with a 28% gold content to obtain 32 ounces of a new alloy with a 25% gold content. How many ounces of each of the original alloys must be used?</a:t>
            </a:r>
          </a:p>
          <a:p>
            <a:pPr marL="514350" indent="-514350">
              <a:buFont typeface="+mj-lt"/>
              <a:buAutoNum type="arabicPeriod"/>
            </a:pPr>
            <a:r>
              <a:rPr lang="en-US" sz="2800" b="1" dirty="0"/>
              <a:t>Use variables to represent unknown quantities.</a:t>
            </a:r>
          </a:p>
          <a:p>
            <a:pPr marL="457200"/>
            <a:r>
              <a:rPr lang="en-US" sz="2800" dirty="0"/>
              <a:t>Let</a:t>
            </a:r>
            <a:r>
              <a:rPr lang="en-US" sz="2800" i="1" dirty="0"/>
              <a:t>       </a:t>
            </a:r>
            <a:r>
              <a:rPr lang="en-US" sz="2800" dirty="0"/>
              <a:t>the number of ounces of the 16% alloy to be used in the mixture.</a:t>
            </a:r>
          </a:p>
          <a:p>
            <a:pPr marL="457200"/>
            <a:r>
              <a:rPr lang="en-US" sz="2800" dirty="0"/>
              <a:t>Let</a:t>
            </a:r>
            <a:r>
              <a:rPr lang="en-US" sz="2800" i="1" dirty="0"/>
              <a:t>    </a:t>
            </a:r>
            <a:r>
              <a:rPr lang="en-US" sz="2800" dirty="0"/>
              <a:t>   the number of ounces of the 28% alloy to be used in the mixture.</a:t>
            </a:r>
          </a:p>
          <a:p>
            <a:pPr>
              <a:spcBef>
                <a:spcPts val="880"/>
              </a:spcBef>
            </a:pPr>
            <a:endParaRPr lang="en-US" sz="2800" dirty="0"/>
          </a:p>
          <a:p>
            <a:pPr>
              <a:spcBef>
                <a:spcPct val="50000"/>
              </a:spcBef>
            </a:pPr>
            <a:endParaRPr lang="en-US" sz="2800" dirty="0"/>
          </a:p>
          <a:p>
            <a:pPr>
              <a:spcBef>
                <a:spcPct val="50000"/>
              </a:spcBef>
            </a:pPr>
            <a:endParaRPr lang="en-US" sz="2800" dirty="0"/>
          </a:p>
          <a:p>
            <a:pPr>
              <a:spcBef>
                <a:spcPts val="472"/>
              </a:spcBef>
            </a:pPr>
            <a:endParaRPr lang="en-US" sz="2800" dirty="0"/>
          </a:p>
          <a:p>
            <a:pPr>
              <a:spcBef>
                <a:spcPts val="472"/>
              </a:spcBef>
            </a:pPr>
            <a:endParaRPr lang="en-US" sz="2800" dirty="0"/>
          </a:p>
          <a:p>
            <a:pPr>
              <a:spcBef>
                <a:spcPts val="472"/>
              </a:spcBef>
            </a:pPr>
            <a:endParaRPr lang="en-US" sz="2800" dirty="0"/>
          </a:p>
          <a:p>
            <a:pPr>
              <a:spcBef>
                <a:spcPts val="4500"/>
              </a:spcBef>
            </a:pPr>
            <a:r>
              <a:rPr lang="en-US" sz="2800" dirty="0">
                <a:latin typeface="Times New Roman" pitchFamily="18" charset="0"/>
              </a:rPr>
              <a:t>			                          </a:t>
            </a:r>
            <a:r>
              <a:rPr lang="en-US" sz="2800" i="1" dirty="0"/>
              <a:t>			                     </a:t>
            </a:r>
          </a:p>
          <a:p>
            <a:pPr>
              <a:spcBef>
                <a:spcPts val="900"/>
              </a:spcBef>
            </a:pPr>
            <a:r>
              <a:rPr lang="en-US" sz="2800" i="1" dirty="0"/>
              <a:t>					</a:t>
            </a:r>
            <a:endParaRPr lang="en-US" sz="2800" dirty="0"/>
          </a:p>
          <a:p>
            <a:pPr>
              <a:spcBef>
                <a:spcPts val="900"/>
              </a:spcBef>
            </a:pPr>
            <a:r>
              <a:rPr lang="en-US" sz="2800" i="1" dirty="0"/>
              <a:t>			</a:t>
            </a:r>
            <a:endParaRPr lang="en-US" sz="2800" dirty="0"/>
          </a:p>
          <a:p>
            <a:pPr>
              <a:spcBef>
                <a:spcPts val="400"/>
              </a:spcBef>
            </a:pPr>
            <a:r>
              <a:rPr lang="en-US" sz="2800" i="1" dirty="0"/>
              <a:t>			</a:t>
            </a:r>
            <a:endParaRPr lang="en-US" sz="2800" dirty="0"/>
          </a:p>
          <a:p>
            <a:pPr>
              <a:spcBef>
                <a:spcPts val="972"/>
              </a:spcBef>
            </a:pPr>
            <a:endParaRPr lang="en-US" sz="2800" dirty="0">
              <a:latin typeface="Times New Roman" pitchFamily="18" charset="0"/>
            </a:endParaRPr>
          </a:p>
          <a:p>
            <a:endParaRPr lang="en-US" sz="2800" i="1" dirty="0">
              <a:latin typeface="Times New Roman" pitchFamily="18" charset="0"/>
            </a:endParaRPr>
          </a:p>
          <a:p>
            <a:endParaRPr lang="en-US" sz="2800" dirty="0"/>
          </a:p>
          <a:p>
            <a:endParaRPr lang="en-US" sz="2800" dirty="0"/>
          </a:p>
          <a:p>
            <a:endParaRPr lang="en-US" dirty="0"/>
          </a:p>
        </p:txBody>
      </p:sp>
      <p:graphicFrame>
        <p:nvGraphicFramePr>
          <p:cNvPr id="9" name="Object 8"/>
          <p:cNvGraphicFramePr>
            <a:graphicFrameLocks noChangeAspect="1"/>
          </p:cNvGraphicFramePr>
          <p:nvPr/>
        </p:nvGraphicFramePr>
        <p:xfrm>
          <a:off x="1668462" y="4474400"/>
          <a:ext cx="533400" cy="241300"/>
        </p:xfrm>
        <a:graphic>
          <a:graphicData uri="http://schemas.openxmlformats.org/presentationml/2006/ole">
            <mc:AlternateContent xmlns:mc="http://schemas.openxmlformats.org/markup-compatibility/2006">
              <mc:Choice xmlns:v="urn:schemas-microsoft-com:vml" Requires="v">
                <p:oleObj name="Equation" r:id="rId2" imgW="533160" imgH="241200" progId="Equation.DSMT4">
                  <p:embed/>
                </p:oleObj>
              </mc:Choice>
              <mc:Fallback>
                <p:oleObj name="Equation" r:id="rId2" imgW="533160" imgH="241200" progId="Equation.DSMT4">
                  <p:embed/>
                  <p:pic>
                    <p:nvPicPr>
                      <p:cNvPr id="9"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462" y="4474400"/>
                        <a:ext cx="533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612075" y="5433125"/>
          <a:ext cx="546100" cy="317500"/>
        </p:xfrm>
        <a:graphic>
          <a:graphicData uri="http://schemas.openxmlformats.org/presentationml/2006/ole">
            <mc:AlternateContent xmlns:mc="http://schemas.openxmlformats.org/markup-compatibility/2006">
              <mc:Choice xmlns:v="urn:schemas-microsoft-com:vml" Requires="v">
                <p:oleObj name="Equation" r:id="rId4" imgW="545760" imgH="317160" progId="Equation.DSMT4">
                  <p:embed/>
                </p:oleObj>
              </mc:Choice>
              <mc:Fallback>
                <p:oleObj name="Equation" r:id="rId4" imgW="545760" imgH="317160" progId="Equation.DSMT4">
                  <p:embed/>
                  <p:pic>
                    <p:nvPicPr>
                      <p:cNvPr id="1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2075" y="5433125"/>
                        <a:ext cx="546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593249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514350" indent="-514350">
              <a:buFont typeface="+mj-lt"/>
              <a:buAutoNum type="arabicPeriod" startAt="2"/>
            </a:pPr>
            <a:r>
              <a:rPr lang="en-US" sz="2800" b="1" spc="-100" dirty="0"/>
              <a:t>Write a system of equations that models the problem’s conditions.</a:t>
            </a:r>
            <a:r>
              <a:rPr lang="en-US" sz="2800" spc="-100" dirty="0"/>
              <a:t> We need 32 ounces of an alloy containing 25% gold content. We form a table that shows the amount of gold content in each of the three alloys. </a:t>
            </a:r>
            <a:endParaRPr lang="en-US" sz="2800" b="1" spc="-100" dirty="0"/>
          </a:p>
          <a:p>
            <a:pPr marL="457200"/>
            <a:endParaRPr lang="en-US" sz="2800" dirty="0"/>
          </a:p>
          <a:p>
            <a:pPr marL="457200"/>
            <a:endParaRPr lang="en-US" sz="2800" dirty="0"/>
          </a:p>
          <a:p>
            <a:endParaRPr lang="en-US" dirty="0"/>
          </a:p>
        </p:txBody>
      </p:sp>
      <p:graphicFrame>
        <p:nvGraphicFramePr>
          <p:cNvPr id="7" name="Table Placeholder 5"/>
          <p:cNvGraphicFramePr>
            <a:graphicFrameLocks/>
          </p:cNvGraphicFramePr>
          <p:nvPr/>
        </p:nvGraphicFramePr>
        <p:xfrm>
          <a:off x="381000" y="3329050"/>
          <a:ext cx="8534400" cy="2971814"/>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10668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1" i="0" u="none" strike="noStrike" kern="1200" cap="none" normalizeH="0" baseline="0" dirty="0">
                        <a:ln>
                          <a:noFill/>
                        </a:ln>
                        <a:solidFill>
                          <a:srgbClr val="0000A8"/>
                        </a:solidFill>
                        <a:effectLst/>
                        <a:latin typeface="Arial" pitchFamily="34" charset="0"/>
                        <a:ea typeface="+mn-ea"/>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A8"/>
                          </a:solidFill>
                          <a:effectLst/>
                          <a:latin typeface="Arial" pitchFamily="34" charset="0"/>
                          <a:cs typeface="Arial" pitchFamily="34" charset="0"/>
                        </a:rPr>
                        <a:t>Number of Ounces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A8"/>
                          </a:solidFill>
                          <a:effectLst/>
                          <a:latin typeface="Arial" pitchFamily="34" charset="0"/>
                          <a:cs typeface="Arial" pitchFamily="34" charset="0"/>
                        </a:rPr>
                        <a:t>Percent of Gold Content</a:t>
                      </a:r>
                      <a:endParaRPr kumimoji="0" lang="en-US" sz="2800" b="1" i="0" u="none" strike="noStrike" kern="1200" cap="none" normalizeH="0" baseline="0" dirty="0">
                        <a:ln>
                          <a:noFill/>
                        </a:ln>
                        <a:solidFill>
                          <a:srgbClr val="0000A8"/>
                        </a:solidFill>
                        <a:effectLst/>
                        <a:latin typeface="Arial" pitchFamily="34" charset="0"/>
                        <a:ea typeface="+mn-ea"/>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0000A8"/>
                          </a:solidFill>
                          <a:effectLst/>
                          <a:latin typeface="Arial" pitchFamily="34" charset="0"/>
                          <a:cs typeface="Arial" pitchFamily="34" charset="0"/>
                        </a:rPr>
                        <a:t>Amount of Gold Content</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09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16% Alloy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1" u="none" strike="noStrike" cap="none" normalizeH="0" baseline="0" dirty="0">
                          <a:ln>
                            <a:noFill/>
                          </a:ln>
                          <a:solidFill>
                            <a:schemeClr val="tx1"/>
                          </a:solidFill>
                          <a:effectLst/>
                          <a:latin typeface="Arial" pitchFamily="34" charset="0"/>
                          <a:cs typeface="Arial" pitchFamily="34" charset="0"/>
                        </a:rPr>
                        <a:t>x</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16% </a:t>
                      </a:r>
                      <a:r>
                        <a:rPr lang="en-US" sz="2800" dirty="0">
                          <a:latin typeface="Symbol" pitchFamily="18" charset="2"/>
                        </a:rPr>
                        <a:t> </a:t>
                      </a:r>
                      <a:r>
                        <a:rPr kumimoji="0" lang="en-US" sz="2800" b="0" i="0" u="none" strike="noStrike" cap="none" normalizeH="0" baseline="0" dirty="0">
                          <a:ln>
                            <a:noFill/>
                          </a:ln>
                          <a:solidFill>
                            <a:schemeClr val="tx1"/>
                          </a:solidFill>
                          <a:effectLst/>
                          <a:latin typeface="Arial" pitchFamily="34" charset="0"/>
                          <a:cs typeface="Arial" pitchFamily="34" charset="0"/>
                        </a:rPr>
                        <a:t>  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0.16</a:t>
                      </a:r>
                      <a:r>
                        <a:rPr kumimoji="0" lang="en-US" sz="2800" b="0" i="1" u="none" strike="noStrike" cap="none" normalizeH="0" baseline="0" dirty="0">
                          <a:ln>
                            <a:noFill/>
                          </a:ln>
                          <a:solidFill>
                            <a:schemeClr val="tx1"/>
                          </a:solidFill>
                          <a:effectLst/>
                          <a:latin typeface="Arial" pitchFamily="34" charset="0"/>
                          <a:cs typeface="Arial" pitchFamily="34"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857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 28% Alloy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872"/>
                        </a:spcBef>
                        <a:spcAft>
                          <a:spcPct val="0"/>
                        </a:spcAft>
                        <a:buClrTx/>
                        <a:buSzTx/>
                        <a:buFontTx/>
                        <a:buNone/>
                        <a:tabLst/>
                        <a:defRPr/>
                      </a:pPr>
                      <a:r>
                        <a:rPr kumimoji="0" lang="en-US" sz="2800" b="0" i="1" u="none" strike="noStrike" cap="none" normalizeH="0" baseline="0" dirty="0">
                          <a:ln>
                            <a:noFill/>
                          </a:ln>
                          <a:solidFill>
                            <a:schemeClr val="tx1"/>
                          </a:solidFill>
                          <a:effectLst/>
                          <a:latin typeface="Arial" pitchFamily="34" charset="0"/>
                          <a:cs typeface="Arial" pitchFamily="34" charset="0"/>
                        </a:rPr>
                        <a:t>y</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28% </a:t>
                      </a:r>
                      <a:r>
                        <a:rPr lang="en-US" sz="2800" dirty="0">
                          <a:latin typeface="Symbol" pitchFamily="18" charset="2"/>
                        </a:rPr>
                        <a:t> </a:t>
                      </a:r>
                      <a:r>
                        <a:rPr kumimoji="0" lang="en-US" sz="2800" b="0" i="0" u="none" strike="noStrike" cap="none" normalizeH="0" baseline="0" dirty="0">
                          <a:ln>
                            <a:noFill/>
                          </a:ln>
                          <a:solidFill>
                            <a:schemeClr val="tx1"/>
                          </a:solidFill>
                          <a:effectLst/>
                          <a:latin typeface="Arial" pitchFamily="34" charset="0"/>
                          <a:cs typeface="Arial" pitchFamily="34" charset="0"/>
                        </a:rPr>
                        <a:t>  0.28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0.28</a:t>
                      </a:r>
                      <a:r>
                        <a:rPr kumimoji="0" lang="en-US" sz="2800" b="0" i="1" u="none" strike="noStrike" cap="none" normalizeH="0" baseline="0" dirty="0">
                          <a:ln>
                            <a:noFill/>
                          </a:ln>
                          <a:solidFill>
                            <a:schemeClr val="tx1"/>
                          </a:solidFill>
                          <a:effectLst/>
                          <a:latin typeface="Arial" pitchFamily="34" charset="0"/>
                          <a:cs typeface="Arial" pitchFamily="34"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25% Alloy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ts val="872"/>
                        </a:spcBef>
                        <a:spcAft>
                          <a:spcPct val="0"/>
                        </a:spcAft>
                        <a:buClrTx/>
                        <a:buSzTx/>
                        <a:buFontTx/>
                        <a:buNone/>
                        <a:tabLst/>
                        <a:defRPr/>
                      </a:pPr>
                      <a:r>
                        <a:rPr kumimoji="0" lang="en-US" sz="2800" b="0" i="0" u="none" strike="noStrike" cap="none" normalizeH="0" baseline="0" dirty="0">
                          <a:ln>
                            <a:noFill/>
                          </a:ln>
                          <a:solidFill>
                            <a:schemeClr val="tx1"/>
                          </a:solidFill>
                          <a:effectLst/>
                          <a:latin typeface="Arial" pitchFamily="34" charset="0"/>
                          <a:cs typeface="Arial" pitchFamily="34" charset="0"/>
                        </a:rPr>
                        <a:t>32</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25% </a:t>
                      </a:r>
                      <a:r>
                        <a:rPr lang="en-US" sz="2800" dirty="0">
                          <a:latin typeface="Symbol" pitchFamily="18" charset="2"/>
                        </a:rPr>
                        <a:t>  </a:t>
                      </a:r>
                      <a:r>
                        <a:rPr kumimoji="0" lang="en-US" sz="2800" b="0" i="0" u="none" strike="noStrike" cap="none" normalizeH="0" baseline="0" dirty="0">
                          <a:ln>
                            <a:noFill/>
                          </a:ln>
                          <a:solidFill>
                            <a:schemeClr val="tx1"/>
                          </a:solidFill>
                          <a:effectLst/>
                          <a:latin typeface="Arial" pitchFamily="34" charset="0"/>
                          <a:cs typeface="Arial" pitchFamily="34" charset="0"/>
                        </a:rPr>
                        <a:t> 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spc="-100" normalizeH="0" baseline="0" dirty="0">
                        <a:ln>
                          <a:noFill/>
                        </a:ln>
                        <a:solidFill>
                          <a:schemeClr val="tx1"/>
                        </a:solidFill>
                        <a:effectLst/>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3" name="Object 2"/>
          <p:cNvGraphicFramePr>
            <a:graphicFrameLocks noChangeAspect="1"/>
          </p:cNvGraphicFramePr>
          <p:nvPr/>
        </p:nvGraphicFramePr>
        <p:xfrm>
          <a:off x="5240338" y="4618925"/>
          <a:ext cx="254000" cy="203200"/>
        </p:xfrm>
        <a:graphic>
          <a:graphicData uri="http://schemas.openxmlformats.org/presentationml/2006/ole">
            <mc:AlternateContent xmlns:mc="http://schemas.openxmlformats.org/markup-compatibility/2006">
              <mc:Choice xmlns:v="urn:schemas-microsoft-com:vml" Requires="v">
                <p:oleObj name="Equation" r:id="rId2" imgW="253800" imgH="203040" progId="Equation.DSMT4">
                  <p:embed/>
                </p:oleObj>
              </mc:Choice>
              <mc:Fallback>
                <p:oleObj name="Equation" r:id="rId2" imgW="253800" imgH="203040" progId="Equation.DSMT4">
                  <p:embed/>
                  <p:pic>
                    <p:nvPicPr>
                      <p:cNvPr id="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338" y="4618925"/>
                        <a:ext cx="254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5240338" y="5225350"/>
          <a:ext cx="254000" cy="203200"/>
        </p:xfrm>
        <a:graphic>
          <a:graphicData uri="http://schemas.openxmlformats.org/presentationml/2006/ole">
            <mc:AlternateContent xmlns:mc="http://schemas.openxmlformats.org/markup-compatibility/2006">
              <mc:Choice xmlns:v="urn:schemas-microsoft-com:vml" Requires="v">
                <p:oleObj name="Equation" r:id="rId4" imgW="253800" imgH="203040" progId="Equation.DSMT4">
                  <p:embed/>
                </p:oleObj>
              </mc:Choice>
              <mc:Fallback>
                <p:oleObj name="Equation" r:id="rId4" imgW="253800" imgH="203040" progId="Equation.DSMT4">
                  <p:embed/>
                  <p:pic>
                    <p:nvPicPr>
                      <p:cNvPr id="8"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338" y="5225350"/>
                        <a:ext cx="254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5276850" y="5957188"/>
          <a:ext cx="254000" cy="203200"/>
        </p:xfrm>
        <a:graphic>
          <a:graphicData uri="http://schemas.openxmlformats.org/presentationml/2006/ole">
            <mc:AlternateContent xmlns:mc="http://schemas.openxmlformats.org/markup-compatibility/2006">
              <mc:Choice xmlns:v="urn:schemas-microsoft-com:vml" Requires="v">
                <p:oleObj name="Equation" r:id="rId5" imgW="253800" imgH="203040" progId="Equation.DSMT4">
                  <p:embed/>
                </p:oleObj>
              </mc:Choice>
              <mc:Fallback>
                <p:oleObj name="Equation" r:id="rId5" imgW="253800" imgH="203040" progId="Equation.DSMT4">
                  <p:embed/>
                  <p:pic>
                    <p:nvPicPr>
                      <p:cNvPr id="9"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5957188"/>
                        <a:ext cx="2540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6742113" y="5780975"/>
          <a:ext cx="1981200" cy="508000"/>
        </p:xfrm>
        <a:graphic>
          <a:graphicData uri="http://schemas.openxmlformats.org/presentationml/2006/ole">
            <mc:AlternateContent xmlns:mc="http://schemas.openxmlformats.org/markup-compatibility/2006">
              <mc:Choice xmlns:v="urn:schemas-microsoft-com:vml" Requires="v">
                <p:oleObj name="Equation" r:id="rId6" imgW="1981080" imgH="507960" progId="Equation.DSMT4">
                  <p:embed/>
                </p:oleObj>
              </mc:Choice>
              <mc:Fallback>
                <p:oleObj name="Equation" r:id="rId6" imgW="1981080" imgH="507960" progId="Equation.DSMT4">
                  <p:embed/>
                  <p:pic>
                    <p:nvPicPr>
                      <p:cNvPr id="1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2113" y="5780975"/>
                        <a:ext cx="1981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448608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endParaRPr lang="en-US" dirty="0"/>
          </a:p>
        </p:txBody>
      </p:sp>
      <p:sp>
        <p:nvSpPr>
          <p:cNvPr id="4" name="Text Placeholder 3"/>
          <p:cNvSpPr>
            <a:spLocks noGrp="1"/>
          </p:cNvSpPr>
          <p:nvPr>
            <p:ph type="body" sz="quarter" idx="10"/>
          </p:nvPr>
        </p:nvSpPr>
        <p:spPr/>
        <p:txBody>
          <a:bodyPr>
            <a:noAutofit/>
          </a:bodyPr>
          <a:lstStyle/>
          <a:p>
            <a:pPr>
              <a:spcBef>
                <a:spcPts val="7200"/>
              </a:spcBef>
              <a:spcAft>
                <a:spcPts val="3600"/>
              </a:spcAft>
            </a:pPr>
            <a:r>
              <a:rPr lang="en-US" sz="2800" dirty="0"/>
              <a:t>Since adding the two amounts of alloy (</a:t>
            </a:r>
            <a:r>
              <a:rPr lang="en-US" sz="2800" i="1" dirty="0"/>
              <a:t>x</a:t>
            </a:r>
            <a:r>
              <a:rPr lang="en-US" sz="2800" dirty="0"/>
              <a:t> and </a:t>
            </a:r>
            <a:r>
              <a:rPr lang="en-US" sz="2800" i="1" dirty="0"/>
              <a:t>y</a:t>
            </a:r>
            <a:r>
              <a:rPr lang="en-US" sz="2800" dirty="0"/>
              <a:t>) will yield 32 ounces of 25% alloy,</a:t>
            </a:r>
          </a:p>
          <a:p>
            <a:r>
              <a:rPr lang="en-US" sz="2800" dirty="0"/>
              <a:t>The 32-ounce mixture must have a 25% gold content. The amount of gold content must be 25% of 32 ounces, or 		             ounces.</a:t>
            </a:r>
          </a:p>
          <a:p>
            <a:endParaRPr lang="en-US" dirty="0"/>
          </a:p>
          <a:p>
            <a:r>
              <a:rPr lang="en-US" sz="2800" dirty="0"/>
              <a:t>Therefore, the system of equations is</a:t>
            </a:r>
          </a:p>
          <a:p>
            <a:endParaRPr lang="en-US" dirty="0"/>
          </a:p>
          <a:p>
            <a:endParaRPr lang="en-US" dirty="0"/>
          </a:p>
        </p:txBody>
      </p:sp>
      <p:graphicFrame>
        <p:nvGraphicFramePr>
          <p:cNvPr id="3" name="Object 2"/>
          <p:cNvGraphicFramePr>
            <a:graphicFrameLocks noChangeAspect="1"/>
          </p:cNvGraphicFramePr>
          <p:nvPr/>
        </p:nvGraphicFramePr>
        <p:xfrm>
          <a:off x="3429000" y="2185225"/>
          <a:ext cx="1651000" cy="393700"/>
        </p:xfrm>
        <a:graphic>
          <a:graphicData uri="http://schemas.openxmlformats.org/presentationml/2006/ole">
            <mc:AlternateContent xmlns:mc="http://schemas.openxmlformats.org/markup-compatibility/2006">
              <mc:Choice xmlns:v="urn:schemas-microsoft-com:vml" Requires="v">
                <p:oleObj name="Equation" r:id="rId2" imgW="1650960" imgH="393480" progId="Equation.DSMT4">
                  <p:embed/>
                </p:oleObj>
              </mc:Choice>
              <mc:Fallback>
                <p:oleObj name="Equation" r:id="rId2" imgW="1650960" imgH="393480" progId="Equation.DSMT4">
                  <p:embed/>
                  <p:pic>
                    <p:nvPicPr>
                      <p:cNvPr id="3" name="Object 2"/>
                      <p:cNvPicPr>
                        <a:picLocks noChangeAspect="1" noChangeArrowheads="1"/>
                      </p:cNvPicPr>
                      <p:nvPr/>
                    </p:nvPicPr>
                    <p:blipFill>
                      <a:blip r:embed="rId3"/>
                      <a:srcRect/>
                      <a:stretch>
                        <a:fillRect/>
                      </a:stretch>
                    </p:blipFill>
                    <p:spPr bwMode="auto">
                      <a:xfrm>
                        <a:off x="3429000" y="2185225"/>
                        <a:ext cx="1651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3225800" y="3442525"/>
          <a:ext cx="2260600" cy="508000"/>
        </p:xfrm>
        <a:graphic>
          <a:graphicData uri="http://schemas.openxmlformats.org/presentationml/2006/ole">
            <mc:AlternateContent xmlns:mc="http://schemas.openxmlformats.org/markup-compatibility/2006">
              <mc:Choice xmlns:v="urn:schemas-microsoft-com:vml" Requires="v">
                <p:oleObj name="Equation" r:id="rId4" imgW="2260440" imgH="507960" progId="Equation.DSMT4">
                  <p:embed/>
                </p:oleObj>
              </mc:Choice>
              <mc:Fallback>
                <p:oleObj name="Equation" r:id="rId4" imgW="2260440" imgH="507960" progId="Equation.DSMT4">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5800" y="3442525"/>
                        <a:ext cx="2260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736275" y="4066475"/>
          <a:ext cx="2768600" cy="393700"/>
        </p:xfrm>
        <a:graphic>
          <a:graphicData uri="http://schemas.openxmlformats.org/presentationml/2006/ole">
            <mc:AlternateContent xmlns:mc="http://schemas.openxmlformats.org/markup-compatibility/2006">
              <mc:Choice xmlns:v="urn:schemas-microsoft-com:vml" Requires="v">
                <p:oleObj name="Equation" r:id="rId6" imgW="2768400" imgH="393480" progId="Equation.DSMT4">
                  <p:embed/>
                </p:oleObj>
              </mc:Choice>
              <mc:Fallback>
                <p:oleObj name="Equation" r:id="rId6" imgW="2768400" imgH="393480"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6275" y="4066475"/>
                        <a:ext cx="2768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5" name="Group 14"/>
          <p:cNvGrpSpPr/>
          <p:nvPr/>
        </p:nvGrpSpPr>
        <p:grpSpPr>
          <a:xfrm>
            <a:off x="2692400" y="5029200"/>
            <a:ext cx="2972625" cy="938213"/>
            <a:chOff x="2463800" y="4964875"/>
            <a:chExt cx="2972625" cy="938213"/>
          </a:xfrm>
        </p:grpSpPr>
        <p:graphicFrame>
          <p:nvGraphicFramePr>
            <p:cNvPr id="13" name="Object 12"/>
            <p:cNvGraphicFramePr>
              <a:graphicFrameLocks noChangeAspect="1"/>
            </p:cNvGraphicFramePr>
            <p:nvPr/>
          </p:nvGraphicFramePr>
          <p:xfrm>
            <a:off x="3874325" y="4964875"/>
            <a:ext cx="1562100" cy="393700"/>
          </p:xfrm>
          <a:graphic>
            <a:graphicData uri="http://schemas.openxmlformats.org/presentationml/2006/ole">
              <mc:AlternateContent xmlns:mc="http://schemas.openxmlformats.org/markup-compatibility/2006">
                <mc:Choice xmlns:v="urn:schemas-microsoft-com:vml" Requires="v">
                  <p:oleObj name="Equation" r:id="rId8" imgW="1562040" imgH="393480" progId="Equation.DSMT4">
                    <p:embed/>
                  </p:oleObj>
                </mc:Choice>
                <mc:Fallback>
                  <p:oleObj name="Equation" r:id="rId8" imgW="1562040" imgH="393480" progId="Equation.DSMT4">
                    <p:embed/>
                    <p:pic>
                      <p:nvPicPr>
                        <p:cNvPr id="13"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4325" y="4964875"/>
                          <a:ext cx="1562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nvGraphicFramePr>
          <p:xfrm>
            <a:off x="2463800" y="5509388"/>
            <a:ext cx="2870200" cy="393700"/>
          </p:xfrm>
          <a:graphic>
            <a:graphicData uri="http://schemas.openxmlformats.org/presentationml/2006/ole">
              <mc:AlternateContent xmlns:mc="http://schemas.openxmlformats.org/markup-compatibility/2006">
                <mc:Choice xmlns:v="urn:schemas-microsoft-com:vml" Requires="v">
                  <p:oleObj name="Equation" r:id="rId10" imgW="2869920" imgH="393480" progId="Equation.DSMT4">
                    <p:embed/>
                  </p:oleObj>
                </mc:Choice>
                <mc:Fallback>
                  <p:oleObj name="Equation" r:id="rId10" imgW="2869920" imgH="393480" progId="Equation.DSMT4">
                    <p:embed/>
                    <p:pic>
                      <p:nvPicPr>
                        <p:cNvPr id="14" name="Object 13"/>
                        <p:cNvPicPr>
                          <a:picLocks noChangeAspect="1" noChangeArrowheads="1"/>
                        </p:cNvPicPr>
                        <p:nvPr/>
                      </p:nvPicPr>
                      <p:blipFill>
                        <a:blip r:embed="rId11"/>
                        <a:srcRect/>
                        <a:stretch>
                          <a:fillRect/>
                        </a:stretch>
                      </p:blipFill>
                      <p:spPr bwMode="auto">
                        <a:xfrm>
                          <a:off x="2463800" y="5509388"/>
                          <a:ext cx="2870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1125976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a:spcBef>
                <a:spcPts val="100"/>
              </a:spcBef>
            </a:pPr>
            <a:r>
              <a:rPr lang="en-US" sz="2800" dirty="0"/>
              <a:t>NOTE: The first equation summarizes how many total ounces of each of the three alloys. The second equation summarizes how much gold content in each of the three solutions. </a:t>
            </a:r>
            <a:r>
              <a:rPr lang="en-US" sz="2800" i="1" dirty="0"/>
              <a:t>Each equation summarizes exactly one type of quantity.</a:t>
            </a:r>
          </a:p>
          <a:p>
            <a:pPr marL="457200"/>
            <a:endParaRPr lang="en-US" sz="2800" dirty="0"/>
          </a:p>
          <a:p>
            <a:endParaRPr lang="en-US" dirty="0"/>
          </a:p>
        </p:txBody>
      </p:sp>
    </p:spTree>
    <p:extLst>
      <p:ext uri="{BB962C8B-B14F-4D97-AF65-F5344CB8AC3E}">
        <p14:creationId xmlns:p14="http://schemas.microsoft.com/office/powerpoint/2010/main" val="26732653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514350" indent="-514350">
              <a:buFont typeface="+mj-lt"/>
              <a:buAutoNum type="arabicPeriod" startAt="3"/>
            </a:pPr>
            <a:r>
              <a:rPr lang="en-US" sz="2800" b="1" dirty="0"/>
              <a:t>Solve the system and answer the problem’s question.</a:t>
            </a:r>
          </a:p>
          <a:p>
            <a:pPr marL="457200"/>
            <a:r>
              <a:rPr lang="en-US" sz="2800" dirty="0"/>
              <a:t>The system can be solved by substitution or addition.  Substitution will work well since both variables in the first equation have coefficients of 1. First isolate </a:t>
            </a:r>
            <a:r>
              <a:rPr lang="en-US" sz="2800" i="1" dirty="0"/>
              <a:t>y</a:t>
            </a:r>
            <a:r>
              <a:rPr lang="en-US" sz="2800" dirty="0"/>
              <a:t> in the first equation.</a:t>
            </a:r>
          </a:p>
          <a:p>
            <a:pPr marL="457200"/>
            <a:endParaRPr lang="en-US" sz="2800" b="1" dirty="0"/>
          </a:p>
          <a:p>
            <a:pPr marL="457200"/>
            <a:r>
              <a:rPr lang="en-US" sz="2800" b="1" dirty="0"/>
              <a:t>					</a:t>
            </a:r>
            <a:r>
              <a:rPr lang="en-US" sz="2800" dirty="0"/>
              <a:t>Subtract </a:t>
            </a:r>
            <a:r>
              <a:rPr lang="en-US" sz="2800" i="1" dirty="0"/>
              <a:t>x</a:t>
            </a:r>
            <a:r>
              <a:rPr lang="en-US" sz="2800" dirty="0"/>
              <a:t> from both 					sides</a:t>
            </a:r>
          </a:p>
          <a:p>
            <a:pPr marL="457200">
              <a:spcBef>
                <a:spcPts val="300"/>
              </a:spcBef>
            </a:pPr>
            <a:r>
              <a:rPr lang="en-US" sz="2800" dirty="0"/>
              <a:t>Now substitute	   for </a:t>
            </a:r>
            <a:r>
              <a:rPr lang="en-US" sz="2800" i="1" dirty="0"/>
              <a:t>y</a:t>
            </a:r>
            <a:r>
              <a:rPr lang="en-US" sz="2800" dirty="0"/>
              <a:t> in the second equation.</a:t>
            </a:r>
          </a:p>
          <a:p>
            <a:pPr marL="457200"/>
            <a:endParaRPr lang="en-US" sz="2800" dirty="0">
              <a:latin typeface="Times New Roman" pitchFamily="18" charset="0"/>
            </a:endParaRPr>
          </a:p>
          <a:p>
            <a:pPr marL="457200"/>
            <a:endParaRPr lang="en-US" sz="2800" b="1" dirty="0"/>
          </a:p>
          <a:p>
            <a:endParaRPr lang="en-US" sz="2800" dirty="0"/>
          </a:p>
        </p:txBody>
      </p:sp>
      <p:graphicFrame>
        <p:nvGraphicFramePr>
          <p:cNvPr id="6" name="Object 5"/>
          <p:cNvGraphicFramePr>
            <a:graphicFrameLocks noChangeAspect="1"/>
          </p:cNvGraphicFramePr>
          <p:nvPr/>
        </p:nvGraphicFramePr>
        <p:xfrm>
          <a:off x="2724150" y="4019550"/>
          <a:ext cx="1562100" cy="393700"/>
        </p:xfrm>
        <a:graphic>
          <a:graphicData uri="http://schemas.openxmlformats.org/presentationml/2006/ole">
            <mc:AlternateContent xmlns:mc="http://schemas.openxmlformats.org/markup-compatibility/2006">
              <mc:Choice xmlns:v="urn:schemas-microsoft-com:vml" Requires="v">
                <p:oleObj name="Equation" r:id="rId2" imgW="1562040" imgH="393480" progId="Equation.DSMT4">
                  <p:embed/>
                </p:oleObj>
              </mc:Choice>
              <mc:Fallback>
                <p:oleObj name="Equation" r:id="rId2" imgW="1562040" imgH="393480" progId="Equation.DSMT4">
                  <p:embed/>
                  <p:pic>
                    <p:nvPicPr>
                      <p:cNvPr id="6" name="Object 5"/>
                      <p:cNvPicPr>
                        <a:picLocks noChangeAspect="1" noChangeArrowheads="1"/>
                      </p:cNvPicPr>
                      <p:nvPr/>
                    </p:nvPicPr>
                    <p:blipFill>
                      <a:blip r:embed="rId3"/>
                      <a:srcRect/>
                      <a:stretch>
                        <a:fillRect/>
                      </a:stretch>
                    </p:blipFill>
                    <p:spPr bwMode="auto">
                      <a:xfrm>
                        <a:off x="2724150" y="4019550"/>
                        <a:ext cx="1562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724150" y="4502150"/>
          <a:ext cx="1562100" cy="393700"/>
        </p:xfrm>
        <a:graphic>
          <a:graphicData uri="http://schemas.openxmlformats.org/presentationml/2006/ole">
            <mc:AlternateContent xmlns:mc="http://schemas.openxmlformats.org/markup-compatibility/2006">
              <mc:Choice xmlns:v="urn:schemas-microsoft-com:vml" Requires="v">
                <p:oleObj name="Equation" r:id="rId4" imgW="1562040" imgH="393480" progId="Equation.DSMT4">
                  <p:embed/>
                </p:oleObj>
              </mc:Choice>
              <mc:Fallback>
                <p:oleObj name="Equation" r:id="rId4" imgW="1562040" imgH="393480" progId="Equation.DSMT4">
                  <p:embed/>
                  <p:pic>
                    <p:nvPicPr>
                      <p:cNvPr id="7" name="Object 6"/>
                      <p:cNvPicPr>
                        <a:picLocks noChangeAspect="1" noChangeArrowheads="1"/>
                      </p:cNvPicPr>
                      <p:nvPr/>
                    </p:nvPicPr>
                    <p:blipFill>
                      <a:blip r:embed="rId5"/>
                      <a:srcRect/>
                      <a:stretch>
                        <a:fillRect/>
                      </a:stretch>
                    </p:blipFill>
                    <p:spPr bwMode="auto">
                      <a:xfrm>
                        <a:off x="2724150" y="4502150"/>
                        <a:ext cx="1562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3527170" y="5340475"/>
          <a:ext cx="965200" cy="330200"/>
        </p:xfrm>
        <a:graphic>
          <a:graphicData uri="http://schemas.openxmlformats.org/presentationml/2006/ole">
            <mc:AlternateContent xmlns:mc="http://schemas.openxmlformats.org/markup-compatibility/2006">
              <mc:Choice xmlns:v="urn:schemas-microsoft-com:vml" Requires="v">
                <p:oleObj name="Equation" r:id="rId6" imgW="965160" imgH="330120" progId="Equation.DSMT4">
                  <p:embed/>
                </p:oleObj>
              </mc:Choice>
              <mc:Fallback>
                <p:oleObj name="Equation" r:id="rId6" imgW="965160" imgH="330120" progId="Equation.DSMT4">
                  <p:embed/>
                  <p:pic>
                    <p:nvPicPr>
                      <p:cNvPr id="8" name="Object 7"/>
                      <p:cNvPicPr>
                        <a:picLocks noChangeAspect="1" noChangeArrowheads="1"/>
                      </p:cNvPicPr>
                      <p:nvPr/>
                    </p:nvPicPr>
                    <p:blipFill>
                      <a:blip r:embed="rId7"/>
                      <a:srcRect/>
                      <a:stretch>
                        <a:fillRect/>
                      </a:stretch>
                    </p:blipFill>
                    <p:spPr bwMode="auto">
                      <a:xfrm>
                        <a:off x="3527170" y="5340475"/>
                        <a:ext cx="965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634721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457200"/>
            <a:endParaRPr lang="en-US" sz="2800" b="1" dirty="0"/>
          </a:p>
          <a:p>
            <a:pPr>
              <a:spcBef>
                <a:spcPts val="2800"/>
              </a:spcBef>
            </a:pPr>
            <a:r>
              <a:rPr lang="en-US" sz="2800" b="1" dirty="0"/>
              <a:t>					</a:t>
            </a:r>
            <a:r>
              <a:rPr lang="en-US" sz="2800" dirty="0"/>
              <a:t>Replace </a:t>
            </a:r>
            <a:r>
              <a:rPr lang="en-US" sz="2800" i="1" dirty="0"/>
              <a:t>y</a:t>
            </a:r>
            <a:r>
              <a:rPr lang="en-US" sz="2800" dirty="0"/>
              <a:t> with </a:t>
            </a:r>
            <a:r>
              <a:rPr lang="en-US" sz="2800" i="1" dirty="0"/>
              <a:t>						</a:t>
            </a:r>
            <a:r>
              <a:rPr lang="en-US" sz="2800" dirty="0"/>
              <a:t>Distribute</a:t>
            </a:r>
          </a:p>
          <a:p>
            <a:pPr>
              <a:spcBef>
                <a:spcPts val="300"/>
              </a:spcBef>
            </a:pPr>
            <a:r>
              <a:rPr lang="en-US" sz="2800" dirty="0"/>
              <a:t>					Add like terms</a:t>
            </a:r>
          </a:p>
          <a:p>
            <a:pPr>
              <a:spcBef>
                <a:spcPts val="300"/>
              </a:spcBef>
            </a:pPr>
            <a:r>
              <a:rPr lang="en-US" sz="2800" dirty="0"/>
              <a:t>					Subtract 8.96 from 					both sides</a:t>
            </a:r>
          </a:p>
          <a:p>
            <a:pPr>
              <a:spcBef>
                <a:spcPts val="300"/>
              </a:spcBef>
            </a:pPr>
            <a:r>
              <a:rPr lang="en-US" sz="2800" dirty="0"/>
              <a:t>					Divide both sides by </a:t>
            </a:r>
            <a:r>
              <a:rPr lang="en-US" sz="2800" dirty="0">
                <a:latin typeface="Times New Roman" pitchFamily="18" charset="0"/>
              </a:rPr>
              <a:t>					</a:t>
            </a:r>
            <a:endParaRPr lang="en-US" sz="2800" dirty="0"/>
          </a:p>
          <a:p>
            <a:pPr marL="457200">
              <a:spcBef>
                <a:spcPts val="300"/>
              </a:spcBef>
            </a:pPr>
            <a:r>
              <a:rPr lang="en-US" sz="2800" dirty="0"/>
              <a:t>Now substitute 8 for </a:t>
            </a:r>
            <a:r>
              <a:rPr lang="en-US" sz="2800" i="1" dirty="0"/>
              <a:t>x</a:t>
            </a:r>
            <a:r>
              <a:rPr lang="en-US" sz="2800" dirty="0"/>
              <a:t> in either of the original equations.  </a:t>
            </a:r>
          </a:p>
          <a:p>
            <a:pPr>
              <a:spcBef>
                <a:spcPts val="300"/>
              </a:spcBef>
            </a:pPr>
            <a:endParaRPr lang="en-US" sz="2800" dirty="0"/>
          </a:p>
          <a:p>
            <a:pPr>
              <a:spcBef>
                <a:spcPts val="300"/>
              </a:spcBef>
            </a:pPr>
            <a:endParaRPr lang="en-US" sz="2800" dirty="0"/>
          </a:p>
          <a:p>
            <a:pPr>
              <a:spcBef>
                <a:spcPts val="300"/>
              </a:spcBef>
            </a:pPr>
            <a:endParaRPr lang="en-US" sz="2800" dirty="0"/>
          </a:p>
          <a:p>
            <a:pPr>
              <a:spcBef>
                <a:spcPct val="50000"/>
              </a:spcBef>
            </a:pPr>
            <a:endParaRPr lang="en-US" sz="2800" i="1" dirty="0">
              <a:latin typeface="Times New Roman" pitchFamily="18" charset="0"/>
            </a:endParaRPr>
          </a:p>
          <a:p>
            <a:pPr marL="457200">
              <a:spcBef>
                <a:spcPts val="300"/>
              </a:spcBef>
            </a:pPr>
            <a:endParaRPr lang="en-US" sz="2800" dirty="0"/>
          </a:p>
          <a:p>
            <a:pPr marL="457200">
              <a:spcBef>
                <a:spcPts val="300"/>
              </a:spcBef>
            </a:pPr>
            <a:endParaRPr lang="en-US" sz="2800" dirty="0"/>
          </a:p>
          <a:p>
            <a:pPr marL="457200">
              <a:spcBef>
                <a:spcPts val="300"/>
              </a:spcBef>
            </a:pPr>
            <a:r>
              <a:rPr lang="en-US" sz="2800" dirty="0"/>
              <a:t>Now substitute	         for </a:t>
            </a:r>
            <a:r>
              <a:rPr lang="en-US" sz="2800" i="1" dirty="0"/>
              <a:t>y</a:t>
            </a:r>
            <a:r>
              <a:rPr lang="en-US" sz="2800" dirty="0"/>
              <a:t> in the second equation.</a:t>
            </a:r>
          </a:p>
          <a:p>
            <a:pPr marL="457200"/>
            <a:endParaRPr lang="en-US" sz="2800" dirty="0">
              <a:latin typeface="Times New Roman" pitchFamily="18" charset="0"/>
            </a:endParaRPr>
          </a:p>
          <a:p>
            <a:pPr marL="457200"/>
            <a:endParaRPr lang="en-US" sz="2800" b="1" dirty="0"/>
          </a:p>
          <a:p>
            <a:endParaRPr lang="en-US" sz="2800" dirty="0"/>
          </a:p>
        </p:txBody>
      </p:sp>
      <p:graphicFrame>
        <p:nvGraphicFramePr>
          <p:cNvPr id="6" name="Object 5"/>
          <p:cNvGraphicFramePr>
            <a:graphicFrameLocks noChangeAspect="1"/>
          </p:cNvGraphicFramePr>
          <p:nvPr/>
        </p:nvGraphicFramePr>
        <p:xfrm>
          <a:off x="1557337" y="1428750"/>
          <a:ext cx="2768600" cy="393700"/>
        </p:xfrm>
        <a:graphic>
          <a:graphicData uri="http://schemas.openxmlformats.org/presentationml/2006/ole">
            <mc:AlternateContent xmlns:mc="http://schemas.openxmlformats.org/markup-compatibility/2006">
              <mc:Choice xmlns:v="urn:schemas-microsoft-com:vml" Requires="v">
                <p:oleObj name="Equation" r:id="rId2" imgW="2768400" imgH="393480" progId="Equation.DSMT4">
                  <p:embed/>
                </p:oleObj>
              </mc:Choice>
              <mc:Fallback>
                <p:oleObj name="Equation" r:id="rId2" imgW="2768400" imgH="393480" progId="Equation.DSMT4">
                  <p:embed/>
                  <p:pic>
                    <p:nvPicPr>
                      <p:cNvPr id="6" name="Object 5"/>
                      <p:cNvPicPr>
                        <a:picLocks noChangeAspect="1" noChangeArrowheads="1"/>
                      </p:cNvPicPr>
                      <p:nvPr/>
                    </p:nvPicPr>
                    <p:blipFill>
                      <a:blip r:embed="rId3"/>
                      <a:srcRect/>
                      <a:stretch>
                        <a:fillRect/>
                      </a:stretch>
                    </p:blipFill>
                    <p:spPr bwMode="auto">
                      <a:xfrm>
                        <a:off x="1557337" y="1428750"/>
                        <a:ext cx="2768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2586037" y="3368675"/>
          <a:ext cx="2413000" cy="330200"/>
        </p:xfrm>
        <a:graphic>
          <a:graphicData uri="http://schemas.openxmlformats.org/presentationml/2006/ole">
            <mc:AlternateContent xmlns:mc="http://schemas.openxmlformats.org/markup-compatibility/2006">
              <mc:Choice xmlns:v="urn:schemas-microsoft-com:vml" Requires="v">
                <p:oleObj name="Equation" r:id="rId4" imgW="2412720" imgH="330120" progId="Equation.DSMT4">
                  <p:embed/>
                </p:oleObj>
              </mc:Choice>
              <mc:Fallback>
                <p:oleObj name="Equation" r:id="rId4" imgW="2412720" imgH="330120" progId="Equation.DSMT4">
                  <p:embed/>
                  <p:pic>
                    <p:nvPicPr>
                      <p:cNvPr id="7" name="Object 6"/>
                      <p:cNvPicPr>
                        <a:picLocks noChangeAspect="1" noChangeArrowheads="1"/>
                      </p:cNvPicPr>
                      <p:nvPr/>
                    </p:nvPicPr>
                    <p:blipFill>
                      <a:blip r:embed="rId5"/>
                      <a:srcRect/>
                      <a:stretch>
                        <a:fillRect/>
                      </a:stretch>
                    </p:blipFill>
                    <p:spPr bwMode="auto">
                      <a:xfrm>
                        <a:off x="2586037" y="3368675"/>
                        <a:ext cx="2413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3466275" y="4267200"/>
          <a:ext cx="812800" cy="330200"/>
        </p:xfrm>
        <a:graphic>
          <a:graphicData uri="http://schemas.openxmlformats.org/presentationml/2006/ole">
            <mc:AlternateContent xmlns:mc="http://schemas.openxmlformats.org/markup-compatibility/2006">
              <mc:Choice xmlns:v="urn:schemas-microsoft-com:vml" Requires="v">
                <p:oleObj name="Equation" r:id="rId6" imgW="812520" imgH="330120" progId="Equation.DSMT4">
                  <p:embed/>
                </p:oleObj>
              </mc:Choice>
              <mc:Fallback>
                <p:oleObj name="Equation" r:id="rId6" imgW="812520" imgH="330120" progId="Equation.DSMT4">
                  <p:embed/>
                  <p:pic>
                    <p:nvPicPr>
                      <p:cNvPr id="8" name="Object 7"/>
                      <p:cNvPicPr>
                        <a:picLocks noChangeAspect="1" noChangeArrowheads="1"/>
                      </p:cNvPicPr>
                      <p:nvPr/>
                    </p:nvPicPr>
                    <p:blipFill>
                      <a:blip r:embed="rId7"/>
                      <a:srcRect/>
                      <a:stretch>
                        <a:fillRect/>
                      </a:stretch>
                    </p:blipFill>
                    <p:spPr bwMode="auto">
                      <a:xfrm>
                        <a:off x="3466275" y="4267200"/>
                        <a:ext cx="812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557212" y="1924050"/>
          <a:ext cx="3784600" cy="508000"/>
        </p:xfrm>
        <a:graphic>
          <a:graphicData uri="http://schemas.openxmlformats.org/presentationml/2006/ole">
            <mc:AlternateContent xmlns:mc="http://schemas.openxmlformats.org/markup-compatibility/2006">
              <mc:Choice xmlns:v="urn:schemas-microsoft-com:vml" Requires="v">
                <p:oleObj name="Equation" r:id="rId8" imgW="3784320" imgH="507960" progId="Equation.DSMT4">
                  <p:embed/>
                </p:oleObj>
              </mc:Choice>
              <mc:Fallback>
                <p:oleObj name="Equation" r:id="rId8" imgW="3784320" imgH="507960" progId="Equation.DSMT4">
                  <p:embed/>
                  <p:pic>
                    <p:nvPicPr>
                      <p:cNvPr id="2" name="Object 1"/>
                      <p:cNvPicPr>
                        <a:picLocks noChangeAspect="1" noChangeArrowheads="1"/>
                      </p:cNvPicPr>
                      <p:nvPr/>
                    </p:nvPicPr>
                    <p:blipFill>
                      <a:blip r:embed="rId9"/>
                      <a:srcRect/>
                      <a:stretch>
                        <a:fillRect/>
                      </a:stretch>
                    </p:blipFill>
                    <p:spPr bwMode="auto">
                      <a:xfrm>
                        <a:off x="557212" y="1924050"/>
                        <a:ext cx="3784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533400" y="2438400"/>
          <a:ext cx="3771900" cy="330200"/>
        </p:xfrm>
        <a:graphic>
          <a:graphicData uri="http://schemas.openxmlformats.org/presentationml/2006/ole">
            <mc:AlternateContent xmlns:mc="http://schemas.openxmlformats.org/markup-compatibility/2006">
              <mc:Choice xmlns:v="urn:schemas-microsoft-com:vml" Requires="v">
                <p:oleObj name="Equation" r:id="rId10" imgW="3771720" imgH="330120" progId="Equation.DSMT4">
                  <p:embed/>
                </p:oleObj>
              </mc:Choice>
              <mc:Fallback>
                <p:oleObj name="Equation" r:id="rId10" imgW="3771720" imgH="330120" progId="Equation.DSMT4">
                  <p:embed/>
                  <p:pic>
                    <p:nvPicPr>
                      <p:cNvPr id="3" name="Object 2"/>
                      <p:cNvPicPr>
                        <a:picLocks noChangeAspect="1" noChangeArrowheads="1"/>
                      </p:cNvPicPr>
                      <p:nvPr/>
                    </p:nvPicPr>
                    <p:blipFill>
                      <a:blip r:embed="rId11"/>
                      <a:srcRect/>
                      <a:stretch>
                        <a:fillRect/>
                      </a:stretch>
                    </p:blipFill>
                    <p:spPr bwMode="auto">
                      <a:xfrm>
                        <a:off x="533400" y="2438400"/>
                        <a:ext cx="3771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1763712" y="2895600"/>
          <a:ext cx="2527300" cy="330200"/>
        </p:xfrm>
        <a:graphic>
          <a:graphicData uri="http://schemas.openxmlformats.org/presentationml/2006/ole">
            <mc:AlternateContent xmlns:mc="http://schemas.openxmlformats.org/markup-compatibility/2006">
              <mc:Choice xmlns:v="urn:schemas-microsoft-com:vml" Requires="v">
                <p:oleObj name="Equation" r:id="rId12" imgW="2527200" imgH="330120" progId="Equation.DSMT4">
                  <p:embed/>
                </p:oleObj>
              </mc:Choice>
              <mc:Fallback>
                <p:oleObj name="Equation" r:id="rId12" imgW="2527200" imgH="330120" progId="Equation.DSMT4">
                  <p:embed/>
                  <p:pic>
                    <p:nvPicPr>
                      <p:cNvPr id="9" name="Object 8"/>
                      <p:cNvPicPr>
                        <a:picLocks noChangeAspect="1" noChangeArrowheads="1"/>
                      </p:cNvPicPr>
                      <p:nvPr/>
                    </p:nvPicPr>
                    <p:blipFill>
                      <a:blip r:embed="rId13"/>
                      <a:srcRect/>
                      <a:stretch>
                        <a:fillRect/>
                      </a:stretch>
                    </p:blipFill>
                    <p:spPr bwMode="auto">
                      <a:xfrm>
                        <a:off x="1763712" y="2895600"/>
                        <a:ext cx="2527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7542892" y="2032000"/>
          <a:ext cx="965200" cy="330200"/>
        </p:xfrm>
        <a:graphic>
          <a:graphicData uri="http://schemas.openxmlformats.org/presentationml/2006/ole">
            <mc:AlternateContent xmlns:mc="http://schemas.openxmlformats.org/markup-compatibility/2006">
              <mc:Choice xmlns:v="urn:schemas-microsoft-com:vml" Requires="v">
                <p:oleObj name="Equation" r:id="rId14" imgW="965160" imgH="330120" progId="Equation.DSMT4">
                  <p:embed/>
                </p:oleObj>
              </mc:Choice>
              <mc:Fallback>
                <p:oleObj name="Equation" r:id="rId14" imgW="965160" imgH="330120" progId="Equation.DSMT4">
                  <p:embed/>
                  <p:pic>
                    <p:nvPicPr>
                      <p:cNvPr id="10" name="Object 9"/>
                      <p:cNvPicPr>
                        <a:picLocks noChangeAspect="1" noChangeArrowheads="1"/>
                      </p:cNvPicPr>
                      <p:nvPr/>
                    </p:nvPicPr>
                    <p:blipFill>
                      <a:blip r:embed="rId15"/>
                      <a:srcRect/>
                      <a:stretch>
                        <a:fillRect/>
                      </a:stretch>
                    </p:blipFill>
                    <p:spPr bwMode="auto">
                      <a:xfrm>
                        <a:off x="7542892" y="2032000"/>
                        <a:ext cx="965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5200650" y="4724400"/>
          <a:ext cx="927100" cy="330200"/>
        </p:xfrm>
        <a:graphic>
          <a:graphicData uri="http://schemas.openxmlformats.org/presentationml/2006/ole">
            <mc:AlternateContent xmlns:mc="http://schemas.openxmlformats.org/markup-compatibility/2006">
              <mc:Choice xmlns:v="urn:schemas-microsoft-com:vml" Requires="v">
                <p:oleObj name="Equation" r:id="rId16" imgW="927000" imgH="330120" progId="Equation.DSMT4">
                  <p:embed/>
                </p:oleObj>
              </mc:Choice>
              <mc:Fallback>
                <p:oleObj name="Equation" r:id="rId16" imgW="927000" imgH="330120" progId="Equation.DSMT4">
                  <p:embed/>
                  <p:pic>
                    <p:nvPicPr>
                      <p:cNvPr id="11" name="Object 10"/>
                      <p:cNvPicPr>
                        <a:picLocks noChangeAspect="1" noChangeArrowheads="1"/>
                      </p:cNvPicPr>
                      <p:nvPr/>
                    </p:nvPicPr>
                    <p:blipFill>
                      <a:blip r:embed="rId17"/>
                      <a:srcRect/>
                      <a:stretch>
                        <a:fillRect/>
                      </a:stretch>
                    </p:blipFill>
                    <p:spPr bwMode="auto">
                      <a:xfrm>
                        <a:off x="5200650" y="4724400"/>
                        <a:ext cx="9271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2900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Autofit/>
              </a:bodyPr>
              <a:lstStyle/>
              <a:p>
                <a:endParaRPr lang="en-US" sz="2800" dirty="0"/>
              </a:p>
              <a:p>
                <a:endParaRPr lang="en-US" sz="2800" dirty="0"/>
              </a:p>
              <a:p>
                <a:pPr>
                  <a:spcBef>
                    <a:spcPts val="3000"/>
                  </a:spcBef>
                </a:pPr>
                <a:r>
                  <a:rPr lang="en-US" sz="2800" dirty="0"/>
                  <a:t>						</a:t>
                </a:r>
                <a14:m>
                  <m:oMath xmlns:m="http://schemas.openxmlformats.org/officeDocument/2006/math">
                    <m:r>
                      <m:rPr>
                        <m:nor/>
                      </m:rPr>
                      <a:rPr lang="en-US" sz="2800"/>
                      <m:t>false</m:t>
                    </m:r>
                  </m:oMath>
                </a14:m>
                <a:endParaRPr lang="en-US" sz="2800" dirty="0"/>
              </a:p>
              <a:p>
                <a:pPr>
                  <a:spcBef>
                    <a:spcPts val="3600"/>
                  </a:spcBef>
                </a:pPr>
                <a:r>
                  <a:rPr lang="en-US" sz="2800" dirty="0"/>
                  <a:t>The ordered pair does not satisfy</a:t>
                </a:r>
                <a:r>
                  <a:rPr lang="en-US" sz="2800" b="1" dirty="0"/>
                  <a:t> </a:t>
                </a:r>
                <a:r>
                  <a:rPr lang="en-US" sz="2800" dirty="0"/>
                  <a:t>both equations, so it is not a solution to the system.</a:t>
                </a:r>
              </a:p>
              <a:p>
                <a:endParaRPr lang="en-US" sz="2800" dirty="0"/>
              </a:p>
              <a:p>
                <a:pPr marL="457200"/>
                <a:r>
                  <a:rPr lang="en-US" sz="2800" dirty="0">
                    <a:latin typeface="Times New Roman" pitchFamily="18" charset="0"/>
                  </a:rPr>
                  <a:t>				</a:t>
                </a:r>
              </a:p>
              <a:p>
                <a:endParaRPr lang="en-US" sz="2800" dirty="0"/>
              </a:p>
              <a:p>
                <a:endParaRPr lang="en-US"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1">
                <a:blip r:embed="rId3"/>
                <a:stretch>
                  <a:fillRect l="-1553"/>
                </a:stretch>
              </a:blipFill>
            </p:spPr>
            <p:txBody>
              <a:bodyPr/>
              <a:lstStyle/>
              <a:p>
                <a:r>
                  <a:rPr lang="en-US">
                    <a:noFill/>
                  </a:rPr>
                  <a:t> </a:t>
                </a:r>
              </a:p>
            </p:txBody>
          </p:sp>
        </mc:Fallback>
      </mc:AlternateContent>
      <p:graphicFrame>
        <p:nvGraphicFramePr>
          <p:cNvPr id="10" name="Object 9"/>
          <p:cNvGraphicFramePr>
            <a:graphicFrameLocks noChangeAspect="1"/>
          </p:cNvGraphicFramePr>
          <p:nvPr>
            <p:extLst>
              <p:ext uri="{D42A27DB-BD31-4B8C-83A1-F6EECF244321}">
                <p14:modId xmlns:p14="http://schemas.microsoft.com/office/powerpoint/2010/main" val="914542338"/>
              </p:ext>
            </p:extLst>
          </p:nvPr>
        </p:nvGraphicFramePr>
        <p:xfrm>
          <a:off x="2552700" y="1485900"/>
          <a:ext cx="2971800" cy="1485900"/>
        </p:xfrm>
        <a:graphic>
          <a:graphicData uri="http://schemas.openxmlformats.org/presentationml/2006/ole">
            <mc:AlternateContent xmlns:mc="http://schemas.openxmlformats.org/markup-compatibility/2006">
              <mc:Choice xmlns:v="urn:schemas-microsoft-com:vml" Requires="v">
                <p:oleObj name="Equation" r:id="rId4" imgW="2971800" imgH="1485720" progId="Equation.DSMT4">
                  <p:embed/>
                </p:oleObj>
              </mc:Choice>
              <mc:Fallback>
                <p:oleObj name="Equation" r:id="rId4" imgW="2971800" imgH="1485720" progId="Equation.DSMT4">
                  <p:embed/>
                  <p:pic>
                    <p:nvPicPr>
                      <p:cNvPr id="0" name=""/>
                      <p:cNvPicPr>
                        <a:picLocks noChangeAspect="1" noChangeArrowheads="1"/>
                      </p:cNvPicPr>
                      <p:nvPr/>
                    </p:nvPicPr>
                    <p:blipFill>
                      <a:blip r:embed="rId5"/>
                      <a:srcRect/>
                      <a:stretch>
                        <a:fillRect/>
                      </a:stretch>
                    </p:blipFill>
                    <p:spPr bwMode="auto">
                      <a:xfrm>
                        <a:off x="2552700" y="1485900"/>
                        <a:ext cx="2971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991176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457200"/>
            <a:endParaRPr lang="en-US" sz="2800" b="1" dirty="0"/>
          </a:p>
          <a:p>
            <a:pPr>
              <a:spcBef>
                <a:spcPts val="0"/>
              </a:spcBef>
            </a:pPr>
            <a:r>
              <a:rPr lang="en-US" sz="2800" b="1" dirty="0"/>
              <a:t>					</a:t>
            </a:r>
            <a:r>
              <a:rPr lang="en-US" sz="2800" dirty="0"/>
              <a:t>Replace </a:t>
            </a:r>
            <a:r>
              <a:rPr lang="en-US" sz="2800" i="1" dirty="0"/>
              <a:t>x</a:t>
            </a:r>
            <a:r>
              <a:rPr lang="en-US" sz="2800" dirty="0"/>
              <a:t> with 8</a:t>
            </a:r>
            <a:r>
              <a:rPr lang="en-US" sz="2800" i="1" dirty="0"/>
              <a:t>						</a:t>
            </a:r>
            <a:r>
              <a:rPr lang="en-US" sz="2800" dirty="0"/>
              <a:t>Subtract 8 from both 					sides</a:t>
            </a:r>
          </a:p>
          <a:p>
            <a:pPr marL="457200">
              <a:spcBef>
                <a:spcPts val="1000"/>
              </a:spcBef>
            </a:pPr>
            <a:r>
              <a:rPr lang="en-US" sz="2800" dirty="0"/>
              <a:t>Therefore, the potential solution is 	      That is, 8 ounces of the 16% alloy and 24 ounces of the 28% alloy.</a:t>
            </a:r>
          </a:p>
          <a:p>
            <a:pPr>
              <a:spcBef>
                <a:spcPts val="1200"/>
              </a:spcBef>
            </a:pPr>
            <a:endParaRPr lang="en-US" sz="2800" b="1" dirty="0"/>
          </a:p>
          <a:p>
            <a:pPr>
              <a:spcBef>
                <a:spcPts val="3000"/>
              </a:spcBef>
            </a:pPr>
            <a:endParaRPr lang="en-US" sz="2800" dirty="0"/>
          </a:p>
          <a:p>
            <a:pPr>
              <a:spcBef>
                <a:spcPts val="300"/>
              </a:spcBef>
            </a:pPr>
            <a:r>
              <a:rPr lang="en-US" sz="2800" dirty="0"/>
              <a:t>					</a:t>
            </a:r>
          </a:p>
          <a:p>
            <a:pPr>
              <a:spcBef>
                <a:spcPts val="300"/>
              </a:spcBef>
            </a:pPr>
            <a:endParaRPr lang="en-US" sz="2800" dirty="0"/>
          </a:p>
          <a:p>
            <a:pPr>
              <a:spcBef>
                <a:spcPts val="300"/>
              </a:spcBef>
            </a:pPr>
            <a:endParaRPr lang="en-US" sz="2800" dirty="0"/>
          </a:p>
          <a:p>
            <a:pPr>
              <a:spcBef>
                <a:spcPct val="50000"/>
              </a:spcBef>
            </a:pPr>
            <a:endParaRPr lang="en-US" sz="2800" i="1" dirty="0">
              <a:latin typeface="Times New Roman" pitchFamily="18" charset="0"/>
            </a:endParaRPr>
          </a:p>
          <a:p>
            <a:pPr marL="457200">
              <a:spcBef>
                <a:spcPts val="300"/>
              </a:spcBef>
            </a:pPr>
            <a:endParaRPr lang="en-US" sz="2800" dirty="0"/>
          </a:p>
          <a:p>
            <a:pPr marL="457200">
              <a:spcBef>
                <a:spcPts val="300"/>
              </a:spcBef>
            </a:pPr>
            <a:endParaRPr lang="en-US" sz="2800" dirty="0"/>
          </a:p>
          <a:p>
            <a:pPr marL="457200"/>
            <a:endParaRPr lang="en-US" sz="2800" dirty="0">
              <a:latin typeface="Times New Roman" pitchFamily="18" charset="0"/>
            </a:endParaRPr>
          </a:p>
          <a:p>
            <a:pPr marL="457200"/>
            <a:endParaRPr lang="en-US" sz="2800" b="1" dirty="0"/>
          </a:p>
          <a:p>
            <a:endParaRPr lang="en-US" sz="2800" dirty="0"/>
          </a:p>
        </p:txBody>
      </p:sp>
      <p:graphicFrame>
        <p:nvGraphicFramePr>
          <p:cNvPr id="6" name="Object 5"/>
          <p:cNvGraphicFramePr>
            <a:graphicFrameLocks noChangeAspect="1"/>
          </p:cNvGraphicFramePr>
          <p:nvPr/>
        </p:nvGraphicFramePr>
        <p:xfrm>
          <a:off x="2816225" y="1206500"/>
          <a:ext cx="1562100" cy="393700"/>
        </p:xfrm>
        <a:graphic>
          <a:graphicData uri="http://schemas.openxmlformats.org/presentationml/2006/ole">
            <mc:AlternateContent xmlns:mc="http://schemas.openxmlformats.org/markup-compatibility/2006">
              <mc:Choice xmlns:v="urn:schemas-microsoft-com:vml" Requires="v">
                <p:oleObj name="Equation" r:id="rId2" imgW="1562040" imgH="393480" progId="Equation.DSMT4">
                  <p:embed/>
                </p:oleObj>
              </mc:Choice>
              <mc:Fallback>
                <p:oleObj name="Equation" r:id="rId2" imgW="1562040" imgH="393480" progId="Equation.DSMT4">
                  <p:embed/>
                  <p:pic>
                    <p:nvPicPr>
                      <p:cNvPr id="6" name="Object 5"/>
                      <p:cNvPicPr>
                        <a:picLocks noChangeAspect="1" noChangeArrowheads="1"/>
                      </p:cNvPicPr>
                      <p:nvPr/>
                    </p:nvPicPr>
                    <p:blipFill>
                      <a:blip r:embed="rId3"/>
                      <a:srcRect/>
                      <a:stretch>
                        <a:fillRect/>
                      </a:stretch>
                    </p:blipFill>
                    <p:spPr bwMode="auto">
                      <a:xfrm>
                        <a:off x="2816225" y="1206500"/>
                        <a:ext cx="15621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2852738" y="1676400"/>
          <a:ext cx="1549400" cy="393700"/>
        </p:xfrm>
        <a:graphic>
          <a:graphicData uri="http://schemas.openxmlformats.org/presentationml/2006/ole">
            <mc:AlternateContent xmlns:mc="http://schemas.openxmlformats.org/markup-compatibility/2006">
              <mc:Choice xmlns:v="urn:schemas-microsoft-com:vml" Requires="v">
                <p:oleObj name="Equation" r:id="rId4" imgW="1549080" imgH="393480" progId="Equation.DSMT4">
                  <p:embed/>
                </p:oleObj>
              </mc:Choice>
              <mc:Fallback>
                <p:oleObj name="Equation" r:id="rId4" imgW="1549080" imgH="393480" progId="Equation.DSMT4">
                  <p:embed/>
                  <p:pic>
                    <p:nvPicPr>
                      <p:cNvPr id="2" name="Object 1"/>
                      <p:cNvPicPr>
                        <a:picLocks noChangeAspect="1" noChangeArrowheads="1"/>
                      </p:cNvPicPr>
                      <p:nvPr/>
                    </p:nvPicPr>
                    <p:blipFill>
                      <a:blip r:embed="rId5"/>
                      <a:srcRect/>
                      <a:stretch>
                        <a:fillRect/>
                      </a:stretch>
                    </p:blipFill>
                    <p:spPr bwMode="auto">
                      <a:xfrm>
                        <a:off x="2852738" y="1676400"/>
                        <a:ext cx="15494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3406140" y="2057400"/>
          <a:ext cx="1028700" cy="393700"/>
        </p:xfrm>
        <a:graphic>
          <a:graphicData uri="http://schemas.openxmlformats.org/presentationml/2006/ole">
            <mc:AlternateContent xmlns:mc="http://schemas.openxmlformats.org/markup-compatibility/2006">
              <mc:Choice xmlns:v="urn:schemas-microsoft-com:vml" Requires="v">
                <p:oleObj name="Equation" r:id="rId6" imgW="1028520" imgH="393480" progId="Equation.DSMT4">
                  <p:embed/>
                </p:oleObj>
              </mc:Choice>
              <mc:Fallback>
                <p:oleObj name="Equation" r:id="rId6" imgW="1028520" imgH="393480" progId="Equation.DSMT4">
                  <p:embed/>
                  <p:pic>
                    <p:nvPicPr>
                      <p:cNvPr id="3" name="Object 2"/>
                      <p:cNvPicPr>
                        <a:picLocks noChangeAspect="1" noChangeArrowheads="1"/>
                      </p:cNvPicPr>
                      <p:nvPr/>
                    </p:nvPicPr>
                    <p:blipFill>
                      <a:blip r:embed="rId7"/>
                      <a:srcRect/>
                      <a:stretch>
                        <a:fillRect/>
                      </a:stretch>
                    </p:blipFill>
                    <p:spPr bwMode="auto">
                      <a:xfrm>
                        <a:off x="3406140" y="2057400"/>
                        <a:ext cx="1028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522356" y="3026002"/>
          <a:ext cx="1130300" cy="508000"/>
        </p:xfrm>
        <a:graphic>
          <a:graphicData uri="http://schemas.openxmlformats.org/presentationml/2006/ole">
            <mc:AlternateContent xmlns:mc="http://schemas.openxmlformats.org/markup-compatibility/2006">
              <mc:Choice xmlns:v="urn:schemas-microsoft-com:vml" Requires="v">
                <p:oleObj name="Equation" r:id="rId8" imgW="1130040" imgH="507960" progId="Equation.DSMT4">
                  <p:embed/>
                </p:oleObj>
              </mc:Choice>
              <mc:Fallback>
                <p:oleObj name="Equation" r:id="rId8" imgW="1130040" imgH="507960" progId="Equation.DSMT4">
                  <p:embed/>
                  <p:pic>
                    <p:nvPicPr>
                      <p:cNvPr id="7" name="Object 6"/>
                      <p:cNvPicPr>
                        <a:picLocks noChangeAspect="1" noChangeArrowheads="1"/>
                      </p:cNvPicPr>
                      <p:nvPr/>
                    </p:nvPicPr>
                    <p:blipFill>
                      <a:blip r:embed="rId9"/>
                      <a:srcRect/>
                      <a:stretch>
                        <a:fillRect/>
                      </a:stretch>
                    </p:blipFill>
                    <p:spPr bwMode="auto">
                      <a:xfrm>
                        <a:off x="6522356" y="3026002"/>
                        <a:ext cx="1130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531754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514350" indent="-514350">
              <a:spcBef>
                <a:spcPts val="1200"/>
              </a:spcBef>
              <a:buFont typeface="+mj-lt"/>
              <a:buAutoNum type="arabicPeriod" startAt="4"/>
            </a:pPr>
            <a:r>
              <a:rPr lang="en-US" sz="2800" b="1" dirty="0"/>
              <a:t>Check the proposed answer in the original wording of the problem.</a:t>
            </a:r>
          </a:p>
          <a:p>
            <a:pPr>
              <a:spcBef>
                <a:spcPts val="1200"/>
              </a:spcBef>
            </a:pPr>
            <a:r>
              <a:rPr lang="en-US" sz="2800" b="1" dirty="0"/>
              <a:t>      </a:t>
            </a:r>
            <a:r>
              <a:rPr lang="en-US" sz="2800" dirty="0"/>
              <a:t>Do the amounts of the two alloys add up to the</a:t>
            </a:r>
            <a:br>
              <a:rPr lang="en-US" sz="2800" dirty="0"/>
            </a:br>
            <a:r>
              <a:rPr lang="en-US" sz="2800" dirty="0"/>
              <a:t>      desired 32 ounces?									true</a:t>
            </a:r>
          </a:p>
          <a:p>
            <a:pPr>
              <a:spcBef>
                <a:spcPts val="1200"/>
              </a:spcBef>
            </a:pPr>
            <a:r>
              <a:rPr lang="en-US" sz="2800" spc="-100" dirty="0"/>
              <a:t>Also, the problem states that we need 32 ounces of a 25% gold content alloy. The amount of gold content in this mixture is 		         ounces of gold content. The amount of gold content in 8 ounces of a 16% solution is			     ounces. </a:t>
            </a:r>
            <a:r>
              <a:rPr lang="en-US" sz="2800" dirty="0"/>
              <a:t>	</a:t>
            </a:r>
          </a:p>
          <a:p>
            <a:pPr>
              <a:spcBef>
                <a:spcPts val="1200"/>
              </a:spcBef>
            </a:pPr>
            <a:endParaRPr lang="en-US" sz="2800" b="1" dirty="0"/>
          </a:p>
          <a:p>
            <a:pPr>
              <a:spcBef>
                <a:spcPts val="3000"/>
              </a:spcBef>
            </a:pPr>
            <a:endParaRPr lang="en-US" sz="2800" dirty="0"/>
          </a:p>
          <a:p>
            <a:pPr>
              <a:spcBef>
                <a:spcPts val="300"/>
              </a:spcBef>
            </a:pPr>
            <a:r>
              <a:rPr lang="en-US" sz="2800" dirty="0"/>
              <a:t>					</a:t>
            </a:r>
          </a:p>
          <a:p>
            <a:pPr>
              <a:spcBef>
                <a:spcPts val="300"/>
              </a:spcBef>
            </a:pPr>
            <a:endParaRPr lang="en-US" sz="2800" dirty="0"/>
          </a:p>
          <a:p>
            <a:pPr>
              <a:spcBef>
                <a:spcPts val="300"/>
              </a:spcBef>
            </a:pPr>
            <a:endParaRPr lang="en-US" sz="2800" dirty="0"/>
          </a:p>
          <a:p>
            <a:pPr>
              <a:spcBef>
                <a:spcPct val="50000"/>
              </a:spcBef>
            </a:pPr>
            <a:endParaRPr lang="en-US" sz="2800" i="1" dirty="0">
              <a:latin typeface="Times New Roman" pitchFamily="18" charset="0"/>
            </a:endParaRPr>
          </a:p>
          <a:p>
            <a:pPr marL="457200">
              <a:spcBef>
                <a:spcPts val="300"/>
              </a:spcBef>
            </a:pPr>
            <a:endParaRPr lang="en-US" sz="2800" dirty="0"/>
          </a:p>
          <a:p>
            <a:pPr marL="457200">
              <a:spcBef>
                <a:spcPts val="300"/>
              </a:spcBef>
            </a:pPr>
            <a:endParaRPr lang="en-US" sz="2800" dirty="0"/>
          </a:p>
          <a:p>
            <a:pPr marL="457200"/>
            <a:endParaRPr lang="en-US" sz="2800" dirty="0">
              <a:latin typeface="Times New Roman" pitchFamily="18" charset="0"/>
            </a:endParaRPr>
          </a:p>
          <a:p>
            <a:pPr marL="457200"/>
            <a:endParaRPr lang="en-US" sz="2800" b="1" dirty="0"/>
          </a:p>
          <a:p>
            <a:endParaRPr lang="en-US" sz="2800" dirty="0"/>
          </a:p>
        </p:txBody>
      </p:sp>
      <p:graphicFrame>
        <p:nvGraphicFramePr>
          <p:cNvPr id="8" name="Object 7"/>
          <p:cNvGraphicFramePr>
            <a:graphicFrameLocks noChangeAspect="1"/>
          </p:cNvGraphicFramePr>
          <p:nvPr/>
        </p:nvGraphicFramePr>
        <p:xfrm>
          <a:off x="1295400" y="3124200"/>
          <a:ext cx="2870200" cy="393700"/>
        </p:xfrm>
        <a:graphic>
          <a:graphicData uri="http://schemas.openxmlformats.org/presentationml/2006/ole">
            <mc:AlternateContent xmlns:mc="http://schemas.openxmlformats.org/markup-compatibility/2006">
              <mc:Choice xmlns:v="urn:schemas-microsoft-com:vml" Requires="v">
                <p:oleObj name="Equation" r:id="rId2" imgW="2869920" imgH="393480" progId="Equation.DSMT4">
                  <p:embed/>
                </p:oleObj>
              </mc:Choice>
              <mc:Fallback>
                <p:oleObj name="Equation" r:id="rId2" imgW="2869920" imgH="393480" progId="Equation.DSMT4">
                  <p:embed/>
                  <p:pic>
                    <p:nvPicPr>
                      <p:cNvPr id="8"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124200"/>
                        <a:ext cx="2870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2724150" y="4476750"/>
          <a:ext cx="2260600" cy="508000"/>
        </p:xfrm>
        <a:graphic>
          <a:graphicData uri="http://schemas.openxmlformats.org/presentationml/2006/ole">
            <mc:AlternateContent xmlns:mc="http://schemas.openxmlformats.org/markup-compatibility/2006">
              <mc:Choice xmlns:v="urn:schemas-microsoft-com:vml" Requires="v">
                <p:oleObj name="Equation" r:id="rId4" imgW="2260440" imgH="507960" progId="Equation.DSMT4">
                  <p:embed/>
                </p:oleObj>
              </mc:Choice>
              <mc:Fallback>
                <p:oleObj name="Equation" r:id="rId4" imgW="2260440" imgH="507960" progId="Equation.DSMT4">
                  <p:embed/>
                  <p:pic>
                    <p:nvPicPr>
                      <p:cNvPr id="1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150" y="4476750"/>
                        <a:ext cx="2260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2171700" y="5334000"/>
          <a:ext cx="2463800" cy="508000"/>
        </p:xfrm>
        <a:graphic>
          <a:graphicData uri="http://schemas.openxmlformats.org/presentationml/2006/ole">
            <mc:AlternateContent xmlns:mc="http://schemas.openxmlformats.org/markup-compatibility/2006">
              <mc:Choice xmlns:v="urn:schemas-microsoft-com:vml" Requires="v">
                <p:oleObj name="Equation" r:id="rId6" imgW="2463480" imgH="507960" progId="Equation.DSMT4">
                  <p:embed/>
                </p:oleObj>
              </mc:Choice>
              <mc:Fallback>
                <p:oleObj name="Equation" r:id="rId6" imgW="2463480" imgH="507960" progId="Equation.DSMT4">
                  <p:embed/>
                  <p:pic>
                    <p:nvPicPr>
                      <p:cNvPr id="11"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1700" y="5334000"/>
                        <a:ext cx="2463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951829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 </a:t>
            </a:r>
            <a:r>
              <a:rPr lang="en-US" sz="3200" dirty="0">
                <a:latin typeface="Arial" pitchFamily="34" charset="0"/>
                <a:cs typeface="Arial" pitchFamily="34" charset="0"/>
              </a:rPr>
              <a:t>(</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457200">
              <a:spcBef>
                <a:spcPts val="0"/>
              </a:spcBef>
              <a:spcAft>
                <a:spcPts val="1800"/>
              </a:spcAft>
            </a:pPr>
            <a:r>
              <a:rPr lang="en-US" sz="2800" spc="-100" dirty="0"/>
              <a:t>The amount of gold content in 24 ounces of a 28% alloy is 			         ounces. So, 		         		          </a:t>
            </a:r>
            <a:r>
              <a:rPr lang="en-US" spc="-100" dirty="0"/>
              <a:t> </a:t>
            </a:r>
            <a:r>
              <a:rPr lang="en-US" sz="2800" spc="-100" dirty="0"/>
              <a:t>ounces of gold content, exactly as it should be.</a:t>
            </a:r>
          </a:p>
          <a:p>
            <a:pPr marL="457200"/>
            <a:endParaRPr lang="en-US" sz="2800" b="1" dirty="0"/>
          </a:p>
          <a:p>
            <a:pPr>
              <a:spcBef>
                <a:spcPts val="3000"/>
              </a:spcBef>
            </a:pPr>
            <a:r>
              <a:rPr lang="en-US" sz="2800" b="1" dirty="0"/>
              <a:t>					</a:t>
            </a:r>
            <a:endParaRPr lang="en-US" sz="2800" dirty="0"/>
          </a:p>
          <a:p>
            <a:pPr>
              <a:spcBef>
                <a:spcPts val="1000"/>
              </a:spcBef>
            </a:pPr>
            <a:endParaRPr lang="en-US" sz="2800" b="1" dirty="0"/>
          </a:p>
          <a:p>
            <a:pPr>
              <a:spcBef>
                <a:spcPts val="3000"/>
              </a:spcBef>
            </a:pPr>
            <a:endParaRPr lang="en-US" sz="2800" dirty="0"/>
          </a:p>
          <a:p>
            <a:pPr>
              <a:spcBef>
                <a:spcPts val="300"/>
              </a:spcBef>
            </a:pPr>
            <a:r>
              <a:rPr lang="en-US" sz="2800" dirty="0"/>
              <a:t>					</a:t>
            </a:r>
          </a:p>
          <a:p>
            <a:pPr>
              <a:spcBef>
                <a:spcPts val="300"/>
              </a:spcBef>
            </a:pPr>
            <a:endParaRPr lang="en-US" sz="2800" dirty="0"/>
          </a:p>
          <a:p>
            <a:pPr>
              <a:spcBef>
                <a:spcPts val="300"/>
              </a:spcBef>
            </a:pPr>
            <a:endParaRPr lang="en-US" sz="2800" dirty="0"/>
          </a:p>
          <a:p>
            <a:pPr>
              <a:spcBef>
                <a:spcPct val="50000"/>
              </a:spcBef>
            </a:pPr>
            <a:endParaRPr lang="en-US" sz="2800" i="1" dirty="0">
              <a:latin typeface="Times New Roman" pitchFamily="18" charset="0"/>
            </a:endParaRPr>
          </a:p>
          <a:p>
            <a:pPr marL="457200">
              <a:spcBef>
                <a:spcPts val="300"/>
              </a:spcBef>
            </a:pPr>
            <a:endParaRPr lang="en-US" sz="2800" dirty="0"/>
          </a:p>
          <a:p>
            <a:pPr marL="457200">
              <a:spcBef>
                <a:spcPts val="300"/>
              </a:spcBef>
            </a:pPr>
            <a:endParaRPr lang="en-US" sz="2800" dirty="0"/>
          </a:p>
          <a:p>
            <a:pPr marL="457200"/>
            <a:endParaRPr lang="en-US" sz="2800" dirty="0">
              <a:latin typeface="Times New Roman" pitchFamily="18" charset="0"/>
            </a:endParaRPr>
          </a:p>
          <a:p>
            <a:pPr marL="457200"/>
            <a:endParaRPr lang="en-US" sz="2800" b="1" dirty="0"/>
          </a:p>
          <a:p>
            <a:endParaRPr lang="en-US" sz="2800" dirty="0"/>
          </a:p>
        </p:txBody>
      </p:sp>
      <p:grpSp>
        <p:nvGrpSpPr>
          <p:cNvPr id="2" name="Group 1"/>
          <p:cNvGrpSpPr/>
          <p:nvPr/>
        </p:nvGrpSpPr>
        <p:grpSpPr>
          <a:xfrm>
            <a:off x="1054100" y="1617025"/>
            <a:ext cx="3864198" cy="858650"/>
            <a:chOff x="2004788" y="5125358"/>
            <a:chExt cx="3864198" cy="858650"/>
          </a:xfrm>
        </p:grpSpPr>
        <p:graphicFrame>
          <p:nvGraphicFramePr>
            <p:cNvPr id="8" name="Object 7"/>
            <p:cNvGraphicFramePr>
              <a:graphicFrameLocks noChangeAspect="1"/>
            </p:cNvGraphicFramePr>
            <p:nvPr/>
          </p:nvGraphicFramePr>
          <p:xfrm>
            <a:off x="2004788" y="5653808"/>
            <a:ext cx="2298700" cy="330200"/>
          </p:xfrm>
          <a:graphic>
            <a:graphicData uri="http://schemas.openxmlformats.org/presentationml/2006/ole">
              <mc:AlternateContent xmlns:mc="http://schemas.openxmlformats.org/markup-compatibility/2006">
                <mc:Choice xmlns:v="urn:schemas-microsoft-com:vml" Requires="v">
                  <p:oleObj name="Equation" r:id="rId2" imgW="2298600" imgH="330120" progId="Equation.DSMT4">
                    <p:embed/>
                  </p:oleObj>
                </mc:Choice>
                <mc:Fallback>
                  <p:oleObj name="Equation" r:id="rId2" imgW="2298600" imgH="330120" progId="Equation.DSMT4">
                    <p:embed/>
                    <p:pic>
                      <p:nvPicPr>
                        <p:cNvPr id="8" name="Object 7"/>
                        <p:cNvPicPr>
                          <a:picLocks noChangeAspect="1" noChangeArrowheads="1"/>
                        </p:cNvPicPr>
                        <p:nvPr/>
                      </p:nvPicPr>
                      <p:blipFill>
                        <a:blip r:embed="rId3"/>
                        <a:srcRect/>
                        <a:stretch>
                          <a:fillRect/>
                        </a:stretch>
                      </p:blipFill>
                      <p:spPr bwMode="auto">
                        <a:xfrm>
                          <a:off x="2004788" y="5653808"/>
                          <a:ext cx="2298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3125786" y="5125358"/>
            <a:ext cx="2743200" cy="508000"/>
          </p:xfrm>
          <a:graphic>
            <a:graphicData uri="http://schemas.openxmlformats.org/presentationml/2006/ole">
              <mc:AlternateContent xmlns:mc="http://schemas.openxmlformats.org/markup-compatibility/2006">
                <mc:Choice xmlns:v="urn:schemas-microsoft-com:vml" Requires="v">
                  <p:oleObj name="Equation" r:id="rId4" imgW="2743200" imgH="507960" progId="Equation.DSMT4">
                    <p:embed/>
                  </p:oleObj>
                </mc:Choice>
                <mc:Fallback>
                  <p:oleObj name="Equation" r:id="rId4" imgW="2743200" imgH="507960" progId="Equation.DSMT4">
                    <p:embed/>
                    <p:pic>
                      <p:nvPicPr>
                        <p:cNvPr id="10" name="Object 9"/>
                        <p:cNvPicPr>
                          <a:picLocks noChangeAspect="1" noChangeArrowheads="1"/>
                        </p:cNvPicPr>
                        <p:nvPr/>
                      </p:nvPicPr>
                      <p:blipFill>
                        <a:blip r:embed="rId5"/>
                        <a:srcRect/>
                        <a:stretch>
                          <a:fillRect/>
                        </a:stretch>
                      </p:blipFill>
                      <p:spPr bwMode="auto">
                        <a:xfrm>
                          <a:off x="3125786" y="5125358"/>
                          <a:ext cx="2743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8024184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1: Example</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1a.</a:t>
            </a:r>
            <a:r>
              <a:rPr lang="en-US" sz="2800" dirty="0"/>
              <a:t>	The number of calories in one portion of 	hamburger and fries and two portions of 	fettuccine Alfredo is 4240. The number of 	calories in two portions of hamburger and 	fries and one portion of fettuccine Alfredo is 	3980. Find the number of calories in each of 	these dishes.</a:t>
            </a:r>
          </a:p>
          <a:p>
            <a:pPr marL="457200"/>
            <a:r>
              <a:rPr lang="en-US" sz="2800" dirty="0"/>
              <a:t>	Let 	   the number of calories in hamburger 	and fries.</a:t>
            </a:r>
          </a:p>
          <a:p>
            <a:pPr marL="457200"/>
            <a:r>
              <a:rPr lang="en-US" sz="2800" dirty="0"/>
              <a:t>	Let </a:t>
            </a:r>
            <a:r>
              <a:rPr lang="en-US" sz="2800" i="1" dirty="0"/>
              <a:t> </a:t>
            </a:r>
            <a:r>
              <a:rPr lang="en-US" sz="2800" dirty="0"/>
              <a:t>    the number of calories in fettuccine 	Alfredo.</a:t>
            </a:r>
          </a:p>
          <a:p>
            <a:endParaRPr lang="en-US" sz="2800" dirty="0"/>
          </a:p>
        </p:txBody>
      </p:sp>
      <p:graphicFrame>
        <p:nvGraphicFramePr>
          <p:cNvPr id="4" name="Object 3"/>
          <p:cNvGraphicFramePr>
            <a:graphicFrameLocks noChangeAspect="1"/>
          </p:cNvGraphicFramePr>
          <p:nvPr/>
        </p:nvGraphicFramePr>
        <p:xfrm>
          <a:off x="2102738" y="4377625"/>
          <a:ext cx="533400" cy="241300"/>
        </p:xfrm>
        <a:graphic>
          <a:graphicData uri="http://schemas.openxmlformats.org/presentationml/2006/ole">
            <mc:AlternateContent xmlns:mc="http://schemas.openxmlformats.org/markup-compatibility/2006">
              <mc:Choice xmlns:v="urn:schemas-microsoft-com:vml" Requires="v">
                <p:oleObj name="Equation" r:id="rId2" imgW="533160" imgH="241200" progId="Equation.DSMT4">
                  <p:embed/>
                </p:oleObj>
              </mc:Choice>
              <mc:Fallback>
                <p:oleObj name="Equation" r:id="rId2" imgW="533160" imgH="241200" progId="Equation.DSMT4">
                  <p:embed/>
                  <p:pic>
                    <p:nvPicPr>
                      <p:cNvPr id="4" name="Object 3"/>
                      <p:cNvPicPr>
                        <a:picLocks noChangeAspect="1" noChangeArrowheads="1"/>
                      </p:cNvPicPr>
                      <p:nvPr/>
                    </p:nvPicPr>
                    <p:blipFill>
                      <a:blip r:embed="rId3"/>
                      <a:srcRect/>
                      <a:stretch>
                        <a:fillRect/>
                      </a:stretch>
                    </p:blipFill>
                    <p:spPr bwMode="auto">
                      <a:xfrm>
                        <a:off x="2102738" y="4377625"/>
                        <a:ext cx="533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2047339" y="5321136"/>
          <a:ext cx="546100" cy="317500"/>
        </p:xfrm>
        <a:graphic>
          <a:graphicData uri="http://schemas.openxmlformats.org/presentationml/2006/ole">
            <mc:AlternateContent xmlns:mc="http://schemas.openxmlformats.org/markup-compatibility/2006">
              <mc:Choice xmlns:v="urn:schemas-microsoft-com:vml" Requires="v">
                <p:oleObj name="Equation" r:id="rId4" imgW="545760" imgH="317160" progId="Equation.DSMT4">
                  <p:embed/>
                </p:oleObj>
              </mc:Choice>
              <mc:Fallback>
                <p:oleObj name="Equation" r:id="rId4" imgW="545760" imgH="317160" progId="Equation.DSMT4">
                  <p:embed/>
                  <p:pic>
                    <p:nvPicPr>
                      <p:cNvPr id="5" name="Object 4"/>
                      <p:cNvPicPr>
                        <a:picLocks noChangeAspect="1" noChangeArrowheads="1"/>
                      </p:cNvPicPr>
                      <p:nvPr/>
                    </p:nvPicPr>
                    <p:blipFill>
                      <a:blip r:embed="rId5"/>
                      <a:srcRect/>
                      <a:stretch>
                        <a:fillRect/>
                      </a:stretch>
                    </p:blipFill>
                    <p:spPr bwMode="auto">
                      <a:xfrm>
                        <a:off x="2047339" y="5321136"/>
                        <a:ext cx="546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49263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endParaRPr lang="en-US" sz="2800" dirty="0"/>
          </a:p>
          <a:p>
            <a:pPr>
              <a:spcAft>
                <a:spcPts val="1800"/>
              </a:spcAft>
            </a:pPr>
            <a:r>
              <a:rPr lang="en-US" sz="2800" dirty="0"/>
              <a:t>The system of equations</a:t>
            </a:r>
          </a:p>
          <a:p>
            <a:pPr>
              <a:spcBef>
                <a:spcPts val="1400"/>
              </a:spcBef>
            </a:pPr>
            <a:r>
              <a:rPr lang="en-US" sz="2800" dirty="0"/>
              <a:t>can be solved by substitution. </a:t>
            </a:r>
          </a:p>
          <a:p>
            <a:pPr>
              <a:spcBef>
                <a:spcPts val="1400"/>
              </a:spcBef>
            </a:pPr>
            <a:r>
              <a:rPr lang="en-US" sz="2800" dirty="0"/>
              <a:t>Solve for </a:t>
            </a:r>
            <a:r>
              <a:rPr lang="en-US" sz="2800" i="1" dirty="0"/>
              <a:t>x</a:t>
            </a:r>
            <a:r>
              <a:rPr lang="en-US" sz="2800" dirty="0"/>
              <a:t> in terms of </a:t>
            </a:r>
            <a:r>
              <a:rPr lang="en-US" sz="2800" i="1" dirty="0"/>
              <a:t>y</a:t>
            </a:r>
            <a:r>
              <a:rPr lang="en-US" sz="2800" dirty="0"/>
              <a:t>:</a:t>
            </a:r>
          </a:p>
          <a:p>
            <a:pPr>
              <a:spcBef>
                <a:spcPts val="1400"/>
              </a:spcBef>
            </a:pPr>
            <a:endParaRPr lang="en-US" sz="2800" dirty="0"/>
          </a:p>
          <a:p>
            <a:pPr>
              <a:spcBef>
                <a:spcPts val="1400"/>
              </a:spcBef>
            </a:pPr>
            <a:r>
              <a:rPr lang="en-US" sz="2800" dirty="0"/>
              <a:t>Substitute this value into the other equation.</a:t>
            </a:r>
          </a:p>
          <a:p>
            <a:pPr>
              <a:spcBef>
                <a:spcPts val="1400"/>
              </a:spcBef>
            </a:pPr>
            <a:r>
              <a:rPr lang="en-US" sz="2800" dirty="0"/>
              <a:t> </a:t>
            </a:r>
          </a:p>
        </p:txBody>
      </p:sp>
      <p:graphicFrame>
        <p:nvGraphicFramePr>
          <p:cNvPr id="4" name="Object 3"/>
          <p:cNvGraphicFramePr>
            <a:graphicFrameLocks noChangeAspect="1"/>
          </p:cNvGraphicFramePr>
          <p:nvPr/>
        </p:nvGraphicFramePr>
        <p:xfrm>
          <a:off x="4572000" y="1432560"/>
          <a:ext cx="2362200" cy="965200"/>
        </p:xfrm>
        <a:graphic>
          <a:graphicData uri="http://schemas.openxmlformats.org/presentationml/2006/ole">
            <mc:AlternateContent xmlns:mc="http://schemas.openxmlformats.org/markup-compatibility/2006">
              <mc:Choice xmlns:v="urn:schemas-microsoft-com:vml" Requires="v">
                <p:oleObj name="Equation" r:id="rId2" imgW="2361960" imgH="965160" progId="Equation.DSMT4">
                  <p:embed/>
                </p:oleObj>
              </mc:Choice>
              <mc:Fallback>
                <p:oleObj name="Equation" r:id="rId2" imgW="2361960" imgH="965160" progId="Equation.DSMT4">
                  <p:embed/>
                  <p:pic>
                    <p:nvPicPr>
                      <p:cNvPr id="4" name="Object 3"/>
                      <p:cNvPicPr>
                        <a:picLocks noChangeAspect="1" noChangeArrowheads="1"/>
                      </p:cNvPicPr>
                      <p:nvPr/>
                    </p:nvPicPr>
                    <p:blipFill>
                      <a:blip r:embed="rId3"/>
                      <a:srcRect/>
                      <a:stretch>
                        <a:fillRect/>
                      </a:stretch>
                    </p:blipFill>
                    <p:spPr bwMode="auto">
                      <a:xfrm>
                        <a:off x="4572000" y="1432560"/>
                        <a:ext cx="2362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4495800" y="3187700"/>
          <a:ext cx="3136900" cy="927100"/>
        </p:xfrm>
        <a:graphic>
          <a:graphicData uri="http://schemas.openxmlformats.org/presentationml/2006/ole">
            <mc:AlternateContent xmlns:mc="http://schemas.openxmlformats.org/markup-compatibility/2006">
              <mc:Choice xmlns:v="urn:schemas-microsoft-com:vml" Requires="v">
                <p:oleObj name="Equation" r:id="rId4" imgW="3136680" imgH="927000" progId="Equation.DSMT4">
                  <p:embed/>
                </p:oleObj>
              </mc:Choice>
              <mc:Fallback>
                <p:oleObj name="Equation" r:id="rId4" imgW="3136680" imgH="927000" progId="Equation.DSMT4">
                  <p:embed/>
                  <p:pic>
                    <p:nvPicPr>
                      <p:cNvPr id="5" name="Object 4"/>
                      <p:cNvPicPr>
                        <a:picLocks noChangeAspect="1" noChangeArrowheads="1"/>
                      </p:cNvPicPr>
                      <p:nvPr/>
                    </p:nvPicPr>
                    <p:blipFill>
                      <a:blip r:embed="rId5"/>
                      <a:srcRect/>
                      <a:stretch>
                        <a:fillRect/>
                      </a:stretch>
                    </p:blipFill>
                    <p:spPr bwMode="auto">
                      <a:xfrm>
                        <a:off x="4495800" y="3187700"/>
                        <a:ext cx="31369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509143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 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endParaRPr lang="en-US" sz="2800" dirty="0"/>
          </a:p>
          <a:p>
            <a:pPr>
              <a:spcBef>
                <a:spcPts val="1400"/>
              </a:spcBef>
            </a:pPr>
            <a:r>
              <a:rPr lang="en-US" sz="2800" dirty="0"/>
              <a:t> </a:t>
            </a:r>
          </a:p>
          <a:p>
            <a:pPr>
              <a:spcBef>
                <a:spcPts val="1400"/>
              </a:spcBef>
            </a:pPr>
            <a:endParaRPr lang="en-US" sz="2800" dirty="0"/>
          </a:p>
          <a:p>
            <a:pPr>
              <a:spcBef>
                <a:spcPts val="5400"/>
              </a:spcBef>
            </a:pPr>
            <a:r>
              <a:rPr lang="en-US" sz="2800" dirty="0"/>
              <a:t>Back-substitute to find </a:t>
            </a:r>
            <a:r>
              <a:rPr lang="en-US" sz="2800" i="1" dirty="0"/>
              <a:t>x</a:t>
            </a:r>
            <a:r>
              <a:rPr lang="en-US" sz="2800" dirty="0"/>
              <a:t>.</a:t>
            </a:r>
          </a:p>
          <a:p>
            <a:endParaRPr lang="en-US" sz="2800" dirty="0"/>
          </a:p>
          <a:p>
            <a:endParaRPr lang="en-US" sz="2800" dirty="0"/>
          </a:p>
          <a:p>
            <a:r>
              <a:rPr lang="en-US" sz="2800" dirty="0"/>
              <a:t>There are 1240 calories in hamburger and fries and 1500 calories in fettuccine Alfredo.</a:t>
            </a:r>
          </a:p>
          <a:p>
            <a:r>
              <a:rPr lang="en-US" sz="2800" dirty="0"/>
              <a:t> </a:t>
            </a:r>
          </a:p>
          <a:p>
            <a:pPr>
              <a:spcBef>
                <a:spcPts val="4200"/>
              </a:spcBef>
            </a:pPr>
            <a:endParaRPr lang="en-US" sz="2800" dirty="0"/>
          </a:p>
          <a:p>
            <a:pPr>
              <a:spcBef>
                <a:spcPts val="1400"/>
              </a:spcBef>
            </a:pPr>
            <a:endParaRPr lang="en-US" sz="2800" dirty="0"/>
          </a:p>
        </p:txBody>
      </p:sp>
      <p:graphicFrame>
        <p:nvGraphicFramePr>
          <p:cNvPr id="6" name="Object 5"/>
          <p:cNvGraphicFramePr>
            <a:graphicFrameLocks noChangeAspect="1"/>
          </p:cNvGraphicFramePr>
          <p:nvPr/>
        </p:nvGraphicFramePr>
        <p:xfrm>
          <a:off x="1066800" y="844550"/>
          <a:ext cx="4152900" cy="2565400"/>
        </p:xfrm>
        <a:graphic>
          <a:graphicData uri="http://schemas.openxmlformats.org/presentationml/2006/ole">
            <mc:AlternateContent xmlns:mc="http://schemas.openxmlformats.org/markup-compatibility/2006">
              <mc:Choice xmlns:v="urn:schemas-microsoft-com:vml" Requires="v">
                <p:oleObj name="Equation" r:id="rId2" imgW="4152600" imgH="2565360" progId="Equation.DSMT4">
                  <p:embed/>
                </p:oleObj>
              </mc:Choice>
              <mc:Fallback>
                <p:oleObj name="Equation" r:id="rId2" imgW="4152600" imgH="2565360" progId="Equation.DSMT4">
                  <p:embed/>
                  <p:pic>
                    <p:nvPicPr>
                      <p:cNvPr id="6" name="Object 5"/>
                      <p:cNvPicPr>
                        <a:picLocks noChangeAspect="1" noChangeArrowheads="1"/>
                      </p:cNvPicPr>
                      <p:nvPr/>
                    </p:nvPicPr>
                    <p:blipFill>
                      <a:blip r:embed="rId3"/>
                      <a:srcRect/>
                      <a:stretch>
                        <a:fillRect/>
                      </a:stretch>
                    </p:blipFill>
                    <p:spPr bwMode="auto">
                      <a:xfrm>
                        <a:off x="1066800" y="844550"/>
                        <a:ext cx="41529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4686300" y="3524250"/>
          <a:ext cx="3238500" cy="1219200"/>
        </p:xfrm>
        <a:graphic>
          <a:graphicData uri="http://schemas.openxmlformats.org/presentationml/2006/ole">
            <mc:AlternateContent xmlns:mc="http://schemas.openxmlformats.org/markup-compatibility/2006">
              <mc:Choice xmlns:v="urn:schemas-microsoft-com:vml" Requires="v">
                <p:oleObj name="Equation" r:id="rId4" imgW="3238200" imgH="1218960" progId="Equation.DSMT4">
                  <p:embed/>
                </p:oleObj>
              </mc:Choice>
              <mc:Fallback>
                <p:oleObj name="Equation" r:id="rId4" imgW="3238200" imgH="1218960" progId="Equation.DSMT4">
                  <p:embed/>
                  <p:pic>
                    <p:nvPicPr>
                      <p:cNvPr id="7" name="Object 6"/>
                      <p:cNvPicPr>
                        <a:picLocks noChangeAspect="1" noChangeArrowheads="1"/>
                      </p:cNvPicPr>
                      <p:nvPr/>
                    </p:nvPicPr>
                    <p:blipFill>
                      <a:blip r:embed="rId5"/>
                      <a:srcRect/>
                      <a:stretch>
                        <a:fillRect/>
                      </a:stretch>
                    </p:blipFill>
                    <p:spPr bwMode="auto">
                      <a:xfrm>
                        <a:off x="4686300" y="3524250"/>
                        <a:ext cx="3238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618091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1: Example</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b="1" dirty="0"/>
              <a:t>1b.	</a:t>
            </a:r>
            <a:r>
              <a:rPr lang="en-US" sz="2800" dirty="0"/>
              <a:t>You inherited $5000 with the stipulation that 	for the first year the money had to be 	invested in two funds paying 9% and 11% 	annual interest. How much did you invest at 	each rate if the total interest earned for the 	year was $487?</a:t>
            </a:r>
          </a:p>
          <a:p>
            <a:pPr marL="457200"/>
            <a:r>
              <a:rPr lang="en-US" sz="2800" dirty="0"/>
              <a:t>	Let </a:t>
            </a:r>
            <a:r>
              <a:rPr lang="en-US" sz="2800" i="1" dirty="0"/>
              <a:t>    </a:t>
            </a:r>
            <a:r>
              <a:rPr lang="en-US" sz="2800" dirty="0"/>
              <a:t> the amount invested at 9%.</a:t>
            </a:r>
          </a:p>
          <a:p>
            <a:pPr marL="457200"/>
            <a:r>
              <a:rPr lang="en-US" sz="2800" dirty="0"/>
              <a:t>	Let </a:t>
            </a:r>
            <a:r>
              <a:rPr lang="en-US" sz="2800" i="1" dirty="0"/>
              <a:t>    </a:t>
            </a:r>
            <a:r>
              <a:rPr lang="en-US" sz="2800" dirty="0"/>
              <a:t> the amount invested at 11%.</a:t>
            </a:r>
          </a:p>
          <a:p>
            <a:pPr>
              <a:spcBef>
                <a:spcPts val="1600"/>
              </a:spcBef>
              <a:spcAft>
                <a:spcPts val="1800"/>
              </a:spcAft>
            </a:pPr>
            <a:r>
              <a:rPr lang="en-US" sz="2800" dirty="0"/>
              <a:t>	The system of equations</a:t>
            </a:r>
          </a:p>
          <a:p>
            <a:r>
              <a:rPr lang="en-US" sz="2800" dirty="0"/>
              <a:t>	can be solved by substitution.</a:t>
            </a:r>
          </a:p>
          <a:p>
            <a:pPr algn="ctr"/>
            <a:endParaRPr lang="en-US" dirty="0"/>
          </a:p>
        </p:txBody>
      </p:sp>
      <p:graphicFrame>
        <p:nvGraphicFramePr>
          <p:cNvPr id="2" name="Object 1"/>
          <p:cNvGraphicFramePr>
            <a:graphicFrameLocks noChangeAspect="1"/>
          </p:cNvGraphicFramePr>
          <p:nvPr/>
        </p:nvGraphicFramePr>
        <p:xfrm>
          <a:off x="5453742" y="4724400"/>
          <a:ext cx="3505200" cy="965200"/>
        </p:xfrm>
        <a:graphic>
          <a:graphicData uri="http://schemas.openxmlformats.org/presentationml/2006/ole">
            <mc:AlternateContent xmlns:mc="http://schemas.openxmlformats.org/markup-compatibility/2006">
              <mc:Choice xmlns:v="urn:schemas-microsoft-com:vml" Requires="v">
                <p:oleObj name="Equation" r:id="rId2" imgW="3504960" imgH="965160" progId="Equation.DSMT4">
                  <p:embed/>
                </p:oleObj>
              </mc:Choice>
              <mc:Fallback>
                <p:oleObj name="Equation" r:id="rId2" imgW="3504960" imgH="965160" progId="Equation.DSMT4">
                  <p:embed/>
                  <p:pic>
                    <p:nvPicPr>
                      <p:cNvPr id="2" name="Object 1"/>
                      <p:cNvPicPr>
                        <a:picLocks noChangeAspect="1" noChangeArrowheads="1"/>
                      </p:cNvPicPr>
                      <p:nvPr/>
                    </p:nvPicPr>
                    <p:blipFill>
                      <a:blip r:embed="rId3"/>
                      <a:srcRect/>
                      <a:stretch>
                        <a:fillRect/>
                      </a:stretch>
                    </p:blipFill>
                    <p:spPr bwMode="auto">
                      <a:xfrm>
                        <a:off x="5453742" y="4724400"/>
                        <a:ext cx="350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2057400" y="3962400"/>
          <a:ext cx="533400" cy="241300"/>
        </p:xfrm>
        <a:graphic>
          <a:graphicData uri="http://schemas.openxmlformats.org/presentationml/2006/ole">
            <mc:AlternateContent xmlns:mc="http://schemas.openxmlformats.org/markup-compatibility/2006">
              <mc:Choice xmlns:v="urn:schemas-microsoft-com:vml" Requires="v">
                <p:oleObj name="Equation" r:id="rId4" imgW="533160" imgH="241200" progId="Equation.DSMT4">
                  <p:embed/>
                </p:oleObj>
              </mc:Choice>
              <mc:Fallback>
                <p:oleObj name="Equation" r:id="rId4" imgW="533160" imgH="24120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3962400"/>
                        <a:ext cx="533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058988" y="4452258"/>
          <a:ext cx="546100" cy="317500"/>
        </p:xfrm>
        <a:graphic>
          <a:graphicData uri="http://schemas.openxmlformats.org/presentationml/2006/ole">
            <mc:AlternateContent xmlns:mc="http://schemas.openxmlformats.org/markup-compatibility/2006">
              <mc:Choice xmlns:v="urn:schemas-microsoft-com:vml" Requires="v">
                <p:oleObj name="Equation" r:id="rId6" imgW="545760" imgH="317160" progId="Equation.DSMT4">
                  <p:embed/>
                </p:oleObj>
              </mc:Choice>
              <mc:Fallback>
                <p:oleObj name="Equation" r:id="rId6" imgW="545760" imgH="317160" progId="Equation.DSMT4">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8988" y="4452258"/>
                        <a:ext cx="546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577953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b="1" dirty="0">
              <a:latin typeface="Arial" pitchFamily="34" charset="0"/>
              <a:cs typeface="Arial" pitchFamily="34" charset="0"/>
            </a:endParaRPr>
          </a:p>
        </p:txBody>
      </p:sp>
      <p:sp>
        <p:nvSpPr>
          <p:cNvPr id="3" name="Text Placeholder 2"/>
          <p:cNvSpPr>
            <a:spLocks noGrp="1"/>
          </p:cNvSpPr>
          <p:nvPr>
            <p:ph type="body" sz="quarter" idx="10"/>
          </p:nvPr>
        </p:nvSpPr>
        <p:spPr/>
        <p:txBody>
          <a:bodyPr>
            <a:noAutofit/>
          </a:bodyPr>
          <a:lstStyle/>
          <a:p>
            <a:r>
              <a:rPr lang="en-US" sz="2800" dirty="0"/>
              <a:t>Solving for </a:t>
            </a:r>
            <a:r>
              <a:rPr lang="en-US" sz="2800" i="1" dirty="0"/>
              <a:t>y</a:t>
            </a:r>
            <a:r>
              <a:rPr lang="en-US" sz="2800" dirty="0"/>
              <a:t> in terms of </a:t>
            </a:r>
            <a:r>
              <a:rPr lang="en-US" sz="2800" i="1" dirty="0"/>
              <a:t>x</a:t>
            </a:r>
            <a:r>
              <a:rPr lang="en-US" sz="2800" dirty="0"/>
              <a:t> gives   		        which can be substituted into the other equation.</a:t>
            </a:r>
          </a:p>
          <a:p>
            <a:endParaRPr lang="en-US" sz="2800" dirty="0"/>
          </a:p>
          <a:p>
            <a:endParaRPr lang="en-US" sz="2800" dirty="0"/>
          </a:p>
          <a:p>
            <a:endParaRPr lang="en-US" sz="2800" dirty="0"/>
          </a:p>
          <a:p>
            <a:endParaRPr lang="en-US" sz="2800" dirty="0"/>
          </a:p>
          <a:p>
            <a:endParaRPr lang="en-US" sz="2800" dirty="0"/>
          </a:p>
          <a:p>
            <a:endParaRPr lang="en-US" sz="2800" dirty="0"/>
          </a:p>
          <a:p>
            <a:pPr marL="457200"/>
            <a:endParaRPr lang="en-US" sz="2800" dirty="0"/>
          </a:p>
          <a:p>
            <a:pPr marL="457200"/>
            <a:endParaRPr lang="en-US" sz="2800" dirty="0"/>
          </a:p>
          <a:p>
            <a:pPr marL="457200"/>
            <a:endParaRPr lang="en-US" sz="2800" dirty="0"/>
          </a:p>
          <a:p>
            <a:endParaRPr lang="en-US" sz="2800" dirty="0"/>
          </a:p>
          <a:p>
            <a:pPr algn="ctr"/>
            <a:endParaRPr lang="en-US" dirty="0"/>
          </a:p>
        </p:txBody>
      </p:sp>
      <p:graphicFrame>
        <p:nvGraphicFramePr>
          <p:cNvPr id="2" name="Object 1"/>
          <p:cNvGraphicFramePr>
            <a:graphicFrameLocks noChangeAspect="1"/>
          </p:cNvGraphicFramePr>
          <p:nvPr/>
        </p:nvGraphicFramePr>
        <p:xfrm>
          <a:off x="487680" y="2209800"/>
          <a:ext cx="4876800" cy="2971800"/>
        </p:xfrm>
        <a:graphic>
          <a:graphicData uri="http://schemas.openxmlformats.org/presentationml/2006/ole">
            <mc:AlternateContent xmlns:mc="http://schemas.openxmlformats.org/markup-compatibility/2006">
              <mc:Choice xmlns:v="urn:schemas-microsoft-com:vml" Requires="v">
                <p:oleObj name="Equation" r:id="rId2" imgW="4876560" imgH="2971800" progId="Equation.DSMT4">
                  <p:embed/>
                </p:oleObj>
              </mc:Choice>
              <mc:Fallback>
                <p:oleObj name="Equation" r:id="rId2" imgW="4876560" imgH="2971800" progId="Equation.DSMT4">
                  <p:embed/>
                  <p:pic>
                    <p:nvPicPr>
                      <p:cNvPr id="2" name="Object 1"/>
                      <p:cNvPicPr>
                        <a:picLocks noChangeAspect="1" noChangeArrowheads="1"/>
                      </p:cNvPicPr>
                      <p:nvPr/>
                    </p:nvPicPr>
                    <p:blipFill>
                      <a:blip r:embed="rId3"/>
                      <a:srcRect/>
                      <a:stretch>
                        <a:fillRect/>
                      </a:stretch>
                    </p:blipFill>
                    <p:spPr bwMode="auto">
                      <a:xfrm>
                        <a:off x="487680" y="2209800"/>
                        <a:ext cx="4876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5613400" y="1221740"/>
          <a:ext cx="2235200" cy="393700"/>
        </p:xfrm>
        <a:graphic>
          <a:graphicData uri="http://schemas.openxmlformats.org/presentationml/2006/ole">
            <mc:AlternateContent xmlns:mc="http://schemas.openxmlformats.org/markup-compatibility/2006">
              <mc:Choice xmlns:v="urn:schemas-microsoft-com:vml" Requires="v">
                <p:oleObj name="Equation" r:id="rId4" imgW="2234880" imgH="393480" progId="Equation.DSMT4">
                  <p:embed/>
                </p:oleObj>
              </mc:Choice>
              <mc:Fallback>
                <p:oleObj name="Equation" r:id="rId4" imgW="2234880" imgH="393480" progId="Equation.DSMT4">
                  <p:embed/>
                  <p:pic>
                    <p:nvPicPr>
                      <p:cNvPr id="5" name="Object 4"/>
                      <p:cNvPicPr>
                        <a:picLocks noChangeAspect="1" noChangeArrowheads="1"/>
                      </p:cNvPicPr>
                      <p:nvPr/>
                    </p:nvPicPr>
                    <p:blipFill>
                      <a:blip r:embed="rId5"/>
                      <a:srcRect/>
                      <a:stretch>
                        <a:fillRect/>
                      </a:stretch>
                    </p:blipFill>
                    <p:spPr bwMode="auto">
                      <a:xfrm>
                        <a:off x="5613400" y="1221740"/>
                        <a:ext cx="22352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215934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Text Placeholder 2"/>
          <p:cNvSpPr>
            <a:spLocks noGrp="1"/>
          </p:cNvSpPr>
          <p:nvPr>
            <p:ph type="body" sz="quarter" idx="10"/>
          </p:nvPr>
        </p:nvSpPr>
        <p:spPr/>
        <p:txBody>
          <a:bodyPr/>
          <a:lstStyle/>
          <a:p>
            <a:r>
              <a:rPr lang="en-US" sz="2800" dirty="0"/>
              <a:t> Back-substitute to find </a:t>
            </a:r>
            <a:r>
              <a:rPr lang="en-US" sz="2800" i="1" dirty="0"/>
              <a:t>y</a:t>
            </a:r>
            <a:r>
              <a:rPr lang="en-US" sz="2800" dirty="0"/>
              <a:t>.</a:t>
            </a:r>
          </a:p>
          <a:p>
            <a:endParaRPr lang="en-US" sz="2800" dirty="0"/>
          </a:p>
          <a:p>
            <a:endParaRPr lang="en-US" sz="2800" dirty="0"/>
          </a:p>
          <a:p>
            <a:endParaRPr lang="en-US" sz="2800" dirty="0"/>
          </a:p>
          <a:p>
            <a:r>
              <a:rPr lang="en-US" sz="2800" dirty="0"/>
              <a:t>There was $3150 invested at 9% and $1850 invested at 11%.</a:t>
            </a:r>
          </a:p>
          <a:p>
            <a:endParaRPr lang="en-US" dirty="0"/>
          </a:p>
        </p:txBody>
      </p:sp>
      <p:graphicFrame>
        <p:nvGraphicFramePr>
          <p:cNvPr id="4" name="Object 3"/>
          <p:cNvGraphicFramePr>
            <a:graphicFrameLocks noChangeAspect="1"/>
          </p:cNvGraphicFramePr>
          <p:nvPr/>
        </p:nvGraphicFramePr>
        <p:xfrm>
          <a:off x="1905000" y="1752600"/>
          <a:ext cx="3060700" cy="1295400"/>
        </p:xfrm>
        <a:graphic>
          <a:graphicData uri="http://schemas.openxmlformats.org/presentationml/2006/ole">
            <mc:AlternateContent xmlns:mc="http://schemas.openxmlformats.org/markup-compatibility/2006">
              <mc:Choice xmlns:v="urn:schemas-microsoft-com:vml" Requires="v">
                <p:oleObj name="Equation" r:id="rId2" imgW="3060360" imgH="1295280" progId="Equation.DSMT4">
                  <p:embed/>
                </p:oleObj>
              </mc:Choice>
              <mc:Fallback>
                <p:oleObj name="Equation" r:id="rId2" imgW="3060360" imgH="129528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752600"/>
                        <a:ext cx="3060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469696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1: Example</a:t>
            </a:r>
            <a:endParaRPr lang="en-US" sz="3200" dirty="0"/>
          </a:p>
        </p:txBody>
      </p:sp>
      <p:sp>
        <p:nvSpPr>
          <p:cNvPr id="4" name="Text Placeholder 3"/>
          <p:cNvSpPr>
            <a:spLocks noGrp="1"/>
          </p:cNvSpPr>
          <p:nvPr>
            <p:ph type="body" sz="quarter" idx="10"/>
          </p:nvPr>
        </p:nvSpPr>
        <p:spPr/>
        <p:txBody>
          <a:bodyPr>
            <a:noAutofit/>
          </a:bodyPr>
          <a:lstStyle/>
          <a:p>
            <a:pPr>
              <a:spcBef>
                <a:spcPts val="0"/>
              </a:spcBef>
              <a:spcAft>
                <a:spcPts val="1200"/>
              </a:spcAft>
            </a:pPr>
            <a:r>
              <a:rPr lang="en-US" sz="2800" b="1" dirty="0"/>
              <a:t>1c.</a:t>
            </a:r>
            <a:r>
              <a:rPr lang="en-US" sz="2800" dirty="0"/>
              <a:t>	With the current, a motorboat can travel 84 	miles in 2 hours. Against the current, the 	same trip takes 3 hours. Find the average 	rate of the boat in still water and the average 	rate of the current.</a:t>
            </a:r>
            <a:endParaRPr lang="en-US" sz="2800" b="1" dirty="0"/>
          </a:p>
          <a:p>
            <a:pPr defTabSz="548640">
              <a:spcBef>
                <a:spcPts val="0"/>
              </a:spcBef>
            </a:pPr>
            <a:r>
              <a:rPr lang="en-US" sz="2800" b="1" dirty="0"/>
              <a:t>	    </a:t>
            </a:r>
            <a:r>
              <a:rPr lang="en-US" sz="2800" dirty="0"/>
              <a:t>Let </a:t>
            </a:r>
            <a:r>
              <a:rPr lang="en-US" sz="2800" i="1" dirty="0"/>
              <a:t>   </a:t>
            </a:r>
            <a:r>
              <a:rPr lang="en-US" sz="2800" dirty="0"/>
              <a:t>   the rate of the motorboat in still 			    water.</a:t>
            </a:r>
          </a:p>
          <a:p>
            <a:pPr marL="457200"/>
            <a:r>
              <a:rPr lang="en-US" sz="2800" dirty="0"/>
              <a:t>     Let </a:t>
            </a:r>
            <a:r>
              <a:rPr lang="en-US" sz="2800" i="1" dirty="0"/>
              <a:t>     </a:t>
            </a:r>
            <a:r>
              <a:rPr lang="en-US" sz="2800" dirty="0"/>
              <a:t> the rate of the current.</a:t>
            </a:r>
          </a:p>
          <a:p>
            <a:endParaRPr lang="en-US" sz="2800" dirty="0"/>
          </a:p>
          <a:p>
            <a:endParaRPr lang="en-US" dirty="0"/>
          </a:p>
        </p:txBody>
      </p:sp>
      <p:graphicFrame>
        <p:nvGraphicFramePr>
          <p:cNvPr id="2" name="Object 1"/>
          <p:cNvGraphicFramePr>
            <a:graphicFrameLocks noChangeAspect="1"/>
          </p:cNvGraphicFramePr>
          <p:nvPr/>
        </p:nvGraphicFramePr>
        <p:xfrm>
          <a:off x="2131558" y="4571175"/>
          <a:ext cx="546100" cy="317500"/>
        </p:xfrm>
        <a:graphic>
          <a:graphicData uri="http://schemas.openxmlformats.org/presentationml/2006/ole">
            <mc:AlternateContent xmlns:mc="http://schemas.openxmlformats.org/markup-compatibility/2006">
              <mc:Choice xmlns:v="urn:schemas-microsoft-com:vml" Requires="v">
                <p:oleObj name="Equation" r:id="rId2" imgW="545760" imgH="317160" progId="Equation.DSMT4">
                  <p:embed/>
                </p:oleObj>
              </mc:Choice>
              <mc:Fallback>
                <p:oleObj name="Equation" r:id="rId2" imgW="545760" imgH="317160" progId="Equation.DSMT4">
                  <p:embed/>
                  <p:pic>
                    <p:nvPicPr>
                      <p:cNvPr id="2"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558" y="4571175"/>
                        <a:ext cx="546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133600" y="3607789"/>
          <a:ext cx="533400" cy="241300"/>
        </p:xfrm>
        <a:graphic>
          <a:graphicData uri="http://schemas.openxmlformats.org/presentationml/2006/ole">
            <mc:AlternateContent xmlns:mc="http://schemas.openxmlformats.org/markup-compatibility/2006">
              <mc:Choice xmlns:v="urn:schemas-microsoft-com:vml" Requires="v">
                <p:oleObj name="Equation" r:id="rId4" imgW="533160" imgH="241200" progId="Equation.DSMT4">
                  <p:embed/>
                </p:oleObj>
              </mc:Choice>
              <mc:Fallback>
                <p:oleObj name="Equation" r:id="rId4" imgW="533160" imgH="241200" progId="Equation.DSMT4">
                  <p:embed/>
                  <p:pic>
                    <p:nvPicPr>
                      <p:cNvPr id="6" name="Object 5"/>
                      <p:cNvPicPr>
                        <a:picLocks noChangeAspect="1" noChangeArrowheads="1"/>
                      </p:cNvPicPr>
                      <p:nvPr/>
                    </p:nvPicPr>
                    <p:blipFill>
                      <a:blip r:embed="rId5"/>
                      <a:srcRect/>
                      <a:stretch>
                        <a:fillRect/>
                      </a:stretch>
                    </p:blipFill>
                    <p:spPr bwMode="auto">
                      <a:xfrm>
                        <a:off x="2133600" y="3607789"/>
                        <a:ext cx="5334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56042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0" y="182880"/>
            <a:ext cx="0" cy="0"/>
          </a:xfrm>
        </p:spPr>
        <p:txBody>
          <a:bodyPr/>
          <a:lstStyle/>
          <a:p>
            <a:r>
              <a:rPr lang="en-US" sz="3200" b="1" i="1" dirty="0">
                <a:solidFill>
                  <a:srgbClr val="000000"/>
                </a:solidFill>
                <a:latin typeface="Arial" pitchFamily="34" charset="0"/>
                <a:cs typeface="Arial" pitchFamily="34" charset="0"/>
              </a:rPr>
              <a:t>Objective 2</a:t>
            </a:r>
            <a:endParaRPr lang="en-US" sz="3200" dirty="0">
              <a:latin typeface="Arial" pitchFamily="34" charset="0"/>
              <a:cs typeface="Arial" pitchFamily="34" charset="0"/>
            </a:endParaRPr>
          </a:p>
        </p:txBody>
      </p:sp>
      <p:sp>
        <p:nvSpPr>
          <p:cNvPr id="6" name="Text Placeholder 5"/>
          <p:cNvSpPr>
            <a:spLocks noGrp="1"/>
          </p:cNvSpPr>
          <p:nvPr>
            <p:ph type="body" sz="quarter" idx="10"/>
          </p:nvPr>
        </p:nvSpPr>
        <p:spPr/>
        <p:txBody>
          <a:bodyPr>
            <a:noAutofit/>
          </a:bodyPr>
          <a:lstStyle/>
          <a:p>
            <a:pPr algn="ctr"/>
            <a:r>
              <a:rPr lang="en-US" dirty="0"/>
              <a:t>Solve systems of linear equations by graphing.</a:t>
            </a:r>
          </a:p>
          <a:p>
            <a:endParaRPr lang="en-US" dirty="0"/>
          </a:p>
        </p:txBody>
      </p:sp>
    </p:spTree>
    <p:extLst>
      <p:ext uri="{BB962C8B-B14F-4D97-AF65-F5344CB8AC3E}">
        <p14:creationId xmlns:p14="http://schemas.microsoft.com/office/powerpoint/2010/main" val="9235410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endParaRPr lang="en-US" sz="2800" dirty="0"/>
          </a:p>
          <a:p>
            <a:endParaRPr lang="en-US" sz="2800" dirty="0"/>
          </a:p>
          <a:p>
            <a:endParaRPr lang="en-US" sz="2800" dirty="0"/>
          </a:p>
          <a:p>
            <a:endParaRPr lang="en-US" sz="2800" dirty="0"/>
          </a:p>
          <a:p>
            <a:endParaRPr lang="en-US" sz="2800" dirty="0"/>
          </a:p>
          <a:p>
            <a:pPr>
              <a:spcBef>
                <a:spcPts val="2400"/>
              </a:spcBef>
            </a:pPr>
            <a:r>
              <a:rPr lang="en-US" sz="2800" dirty="0"/>
              <a:t>   This gives, </a:t>
            </a:r>
          </a:p>
          <a:p>
            <a:endParaRPr lang="en-US" sz="2800" dirty="0"/>
          </a:p>
          <a:p>
            <a:r>
              <a:rPr lang="en-US" sz="2800" dirty="0"/>
              <a:t>   This system simplifies to: </a:t>
            </a:r>
          </a:p>
        </p:txBody>
      </p:sp>
      <p:graphicFrame>
        <p:nvGraphicFramePr>
          <p:cNvPr id="2" name="Object 1"/>
          <p:cNvGraphicFramePr>
            <a:graphicFrameLocks noChangeAspect="1"/>
          </p:cNvGraphicFramePr>
          <p:nvPr/>
        </p:nvGraphicFramePr>
        <p:xfrm>
          <a:off x="914400" y="1168400"/>
          <a:ext cx="7239000" cy="2717800"/>
        </p:xfrm>
        <a:graphic>
          <a:graphicData uri="http://schemas.openxmlformats.org/presentationml/2006/ole">
            <mc:AlternateContent xmlns:mc="http://schemas.openxmlformats.org/markup-compatibility/2006">
              <mc:Choice xmlns:v="urn:schemas-microsoft-com:vml" Requires="v">
                <p:oleObj name="Equation" r:id="rId2" imgW="7238880" imgH="2717640" progId="Equation.DSMT4">
                  <p:embed/>
                </p:oleObj>
              </mc:Choice>
              <mc:Fallback>
                <p:oleObj name="Equation" r:id="rId2" imgW="7238880" imgH="2717640" progId="Equation.DSMT4">
                  <p:embed/>
                  <p:pic>
                    <p:nvPicPr>
                      <p:cNvPr id="2" name="Object 1"/>
                      <p:cNvPicPr>
                        <a:picLocks noChangeAspect="1" noChangeArrowheads="1"/>
                      </p:cNvPicPr>
                      <p:nvPr/>
                    </p:nvPicPr>
                    <p:blipFill>
                      <a:blip r:embed="rId3"/>
                      <a:srcRect/>
                      <a:stretch>
                        <a:fillRect/>
                      </a:stretch>
                    </p:blipFill>
                    <p:spPr bwMode="auto">
                      <a:xfrm>
                        <a:off x="914400" y="1168400"/>
                        <a:ext cx="72390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2717800" y="3999675"/>
          <a:ext cx="2082800" cy="1041400"/>
        </p:xfrm>
        <a:graphic>
          <a:graphicData uri="http://schemas.openxmlformats.org/presentationml/2006/ole">
            <mc:AlternateContent xmlns:mc="http://schemas.openxmlformats.org/markup-compatibility/2006">
              <mc:Choice xmlns:v="urn:schemas-microsoft-com:vml" Requires="v">
                <p:oleObj name="Equation" r:id="rId4" imgW="2082600" imgH="1041120" progId="Equation.DSMT4">
                  <p:embed/>
                </p:oleObj>
              </mc:Choice>
              <mc:Fallback>
                <p:oleObj name="Equation" r:id="rId4" imgW="2082600" imgH="1041120" progId="Equation.DSMT4">
                  <p:embed/>
                  <p:pic>
                    <p:nvPicPr>
                      <p:cNvPr id="3" name="Object 2"/>
                      <p:cNvPicPr>
                        <a:picLocks noChangeAspect="1" noChangeArrowheads="1"/>
                      </p:cNvPicPr>
                      <p:nvPr/>
                    </p:nvPicPr>
                    <p:blipFill>
                      <a:blip r:embed="rId5"/>
                      <a:srcRect/>
                      <a:stretch>
                        <a:fillRect/>
                      </a:stretch>
                    </p:blipFill>
                    <p:spPr bwMode="auto">
                      <a:xfrm>
                        <a:off x="2717800" y="3999675"/>
                        <a:ext cx="20828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5000175" y="5040250"/>
          <a:ext cx="1574800" cy="927100"/>
        </p:xfrm>
        <a:graphic>
          <a:graphicData uri="http://schemas.openxmlformats.org/presentationml/2006/ole">
            <mc:AlternateContent xmlns:mc="http://schemas.openxmlformats.org/markup-compatibility/2006">
              <mc:Choice xmlns:v="urn:schemas-microsoft-com:vml" Requires="v">
                <p:oleObj name="Equation" r:id="rId6" imgW="1574640" imgH="927000" progId="Equation.DSMT4">
                  <p:embed/>
                </p:oleObj>
              </mc:Choice>
              <mc:Fallback>
                <p:oleObj name="Equation" r:id="rId6" imgW="1574640" imgH="927000" progId="Equation.DSMT4">
                  <p:embed/>
                  <p:pic>
                    <p:nvPicPr>
                      <p:cNvPr id="6" name="Object 5"/>
                      <p:cNvPicPr>
                        <a:picLocks noChangeAspect="1" noChangeArrowheads="1"/>
                      </p:cNvPicPr>
                      <p:nvPr/>
                    </p:nvPicPr>
                    <p:blipFill>
                      <a:blip r:embed="rId7"/>
                      <a:srcRect/>
                      <a:stretch>
                        <a:fillRect/>
                      </a:stretch>
                    </p:blipFill>
                    <p:spPr bwMode="auto">
                      <a:xfrm>
                        <a:off x="5000175" y="5040250"/>
                        <a:ext cx="15748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275540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1: Example </a:t>
            </a:r>
            <a:r>
              <a:rPr lang="en-US" sz="3200" dirty="0">
                <a:solidFill>
                  <a:srgbClr val="000000"/>
                </a:solidFill>
                <a:latin typeface="Arial" pitchFamily="34" charset="0"/>
                <a:cs typeface="Arial" pitchFamily="34" charset="0"/>
              </a:rPr>
              <a:t>(</a:t>
            </a:r>
            <a:r>
              <a:rPr lang="en-US" sz="3200" dirty="0" err="1">
                <a:solidFill>
                  <a:srgbClr val="000000"/>
                </a:solidFill>
                <a:latin typeface="Arial" pitchFamily="34" charset="0"/>
                <a:cs typeface="Arial" pitchFamily="34" charset="0"/>
              </a:rPr>
              <a:t>cont</a:t>
            </a:r>
            <a:r>
              <a:rPr lang="en-US" sz="3200" dirty="0">
                <a:solidFill>
                  <a:srgbClr val="000000"/>
                </a:solidFill>
                <a:latin typeface="Arial" pitchFamily="34" charset="0"/>
                <a:cs typeface="Arial" pitchFamily="34" charset="0"/>
              </a:rPr>
              <a:t>)</a:t>
            </a:r>
            <a:endParaRPr lang="en-US" sz="3200" dirty="0"/>
          </a:p>
        </p:txBody>
      </p:sp>
      <p:sp>
        <p:nvSpPr>
          <p:cNvPr id="4" name="Text Placeholder 3"/>
          <p:cNvSpPr>
            <a:spLocks noGrp="1"/>
          </p:cNvSpPr>
          <p:nvPr>
            <p:ph type="body" sz="quarter" idx="10"/>
          </p:nvPr>
        </p:nvSpPr>
        <p:spPr/>
        <p:txBody>
          <a:bodyPr>
            <a:noAutofit/>
          </a:bodyPr>
          <a:lstStyle/>
          <a:p>
            <a:r>
              <a:rPr lang="en-US" sz="2800" dirty="0"/>
              <a:t>This system can be solved by addition.</a:t>
            </a:r>
          </a:p>
          <a:p>
            <a:endParaRPr lang="en-US" sz="2800" dirty="0"/>
          </a:p>
          <a:p>
            <a:endParaRPr lang="en-US" sz="2800" dirty="0"/>
          </a:p>
          <a:p>
            <a:endParaRPr lang="en-US" sz="2800" dirty="0"/>
          </a:p>
          <a:p>
            <a:pPr>
              <a:spcAft>
                <a:spcPts val="5400"/>
              </a:spcAft>
            </a:pPr>
            <a:r>
              <a:rPr lang="en-US" sz="2800" dirty="0"/>
              <a:t>Back-substitute to find </a:t>
            </a:r>
            <a:r>
              <a:rPr lang="en-US" sz="2800" i="1" dirty="0"/>
              <a:t>y</a:t>
            </a:r>
            <a:r>
              <a:rPr lang="en-US" sz="2800" dirty="0"/>
              <a:t>.</a:t>
            </a:r>
          </a:p>
          <a:p>
            <a:endParaRPr lang="en-US" sz="2800" dirty="0"/>
          </a:p>
          <a:p>
            <a:r>
              <a:rPr lang="en-US" sz="2800" dirty="0"/>
              <a:t>The rate of the motorboat in still water is </a:t>
            </a:r>
            <a:br>
              <a:rPr lang="en-US" sz="2800" dirty="0"/>
            </a:br>
            <a:r>
              <a:rPr lang="en-US" sz="2800" dirty="0"/>
              <a:t>35 miles per hour and the rate of the current is </a:t>
            </a:r>
            <a:br>
              <a:rPr lang="en-US" sz="2800" dirty="0"/>
            </a:br>
            <a:r>
              <a:rPr lang="en-US" sz="2800" dirty="0"/>
              <a:t>7 miles per hour.</a:t>
            </a:r>
          </a:p>
          <a:p>
            <a:endParaRPr lang="en-US" sz="2800" dirty="0"/>
          </a:p>
          <a:p>
            <a:endParaRPr lang="en-US" sz="2800" dirty="0"/>
          </a:p>
          <a:p>
            <a:endParaRPr lang="en-US" sz="2800" dirty="0"/>
          </a:p>
          <a:p>
            <a:endParaRPr lang="en-US" sz="2800" dirty="0"/>
          </a:p>
          <a:p>
            <a:endParaRPr lang="en-US" sz="2800" dirty="0"/>
          </a:p>
          <a:p>
            <a:endParaRPr lang="en-US" sz="2800" dirty="0"/>
          </a:p>
        </p:txBody>
      </p:sp>
      <p:graphicFrame>
        <p:nvGraphicFramePr>
          <p:cNvPr id="3" name="Object 2"/>
          <p:cNvGraphicFramePr>
            <a:graphicFrameLocks noChangeAspect="1"/>
          </p:cNvGraphicFramePr>
          <p:nvPr/>
        </p:nvGraphicFramePr>
        <p:xfrm>
          <a:off x="2971800" y="1676400"/>
          <a:ext cx="1612900" cy="1536700"/>
        </p:xfrm>
        <a:graphic>
          <a:graphicData uri="http://schemas.openxmlformats.org/presentationml/2006/ole">
            <mc:AlternateContent xmlns:mc="http://schemas.openxmlformats.org/markup-compatibility/2006">
              <mc:Choice xmlns:v="urn:schemas-microsoft-com:vml" Requires="v">
                <p:oleObj name="Equation" r:id="rId2" imgW="1612800" imgH="1536480" progId="Equation.DSMT4">
                  <p:embed/>
                </p:oleObj>
              </mc:Choice>
              <mc:Fallback>
                <p:oleObj name="Equation" r:id="rId2" imgW="1612800" imgH="1536480" progId="Equation.DSMT4">
                  <p:embed/>
                  <p:pic>
                    <p:nvPicPr>
                      <p:cNvPr id="3" name="Object 2"/>
                      <p:cNvPicPr>
                        <a:picLocks noChangeAspect="1" noChangeArrowheads="1"/>
                      </p:cNvPicPr>
                      <p:nvPr/>
                    </p:nvPicPr>
                    <p:blipFill>
                      <a:blip r:embed="rId3"/>
                      <a:srcRect/>
                      <a:stretch>
                        <a:fillRect/>
                      </a:stretch>
                    </p:blipFill>
                    <p:spPr bwMode="auto">
                      <a:xfrm>
                        <a:off x="2971800" y="1676400"/>
                        <a:ext cx="16129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819400" y="3787140"/>
          <a:ext cx="1752600" cy="1104900"/>
        </p:xfrm>
        <a:graphic>
          <a:graphicData uri="http://schemas.openxmlformats.org/presentationml/2006/ole">
            <mc:AlternateContent xmlns:mc="http://schemas.openxmlformats.org/markup-compatibility/2006">
              <mc:Choice xmlns:v="urn:schemas-microsoft-com:vml" Requires="v">
                <p:oleObj name="Equation" r:id="rId4" imgW="1752480" imgH="1104840" progId="Equation.DSMT4">
                  <p:embed/>
                </p:oleObj>
              </mc:Choice>
              <mc:Fallback>
                <p:oleObj name="Equation" r:id="rId4" imgW="1752480" imgH="1104840" progId="Equation.DSMT4">
                  <p:embed/>
                  <p:pic>
                    <p:nvPicPr>
                      <p:cNvPr id="6" name="Object 5"/>
                      <p:cNvPicPr>
                        <a:picLocks noChangeAspect="1" noChangeArrowheads="1"/>
                      </p:cNvPicPr>
                      <p:nvPr/>
                    </p:nvPicPr>
                    <p:blipFill>
                      <a:blip r:embed="rId5"/>
                      <a:srcRect/>
                      <a:stretch>
                        <a:fillRect/>
                      </a:stretch>
                    </p:blipFill>
                    <p:spPr bwMode="auto">
                      <a:xfrm>
                        <a:off x="2819400" y="3787140"/>
                        <a:ext cx="17526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715819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2</a:t>
            </a:r>
            <a:endParaRPr lang="en-US" sz="3200" dirty="0"/>
          </a:p>
        </p:txBody>
      </p:sp>
      <p:sp>
        <p:nvSpPr>
          <p:cNvPr id="4" name="Text Placeholder 3"/>
          <p:cNvSpPr>
            <a:spLocks noGrp="1"/>
          </p:cNvSpPr>
          <p:nvPr>
            <p:ph type="body" sz="quarter" idx="10"/>
          </p:nvPr>
        </p:nvSpPr>
        <p:spPr/>
        <p:txBody>
          <a:bodyPr>
            <a:noAutofit/>
          </a:bodyPr>
          <a:lstStyle/>
          <a:p>
            <a:pPr algn="ctr"/>
            <a:r>
              <a:rPr lang="en-US" dirty="0"/>
              <a:t>Use functions to model revenue, cost, and profit, and perform a break-even analysis.</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11202527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Revenue, Cost and Profit</a:t>
            </a:r>
          </a:p>
        </p:txBody>
      </p:sp>
      <p:sp>
        <p:nvSpPr>
          <p:cNvPr id="4" name="Text Placeholder 3"/>
          <p:cNvSpPr>
            <a:spLocks noGrp="1"/>
          </p:cNvSpPr>
          <p:nvPr>
            <p:ph type="body" sz="quarter" idx="10"/>
          </p:nvPr>
        </p:nvSpPr>
        <p:spPr/>
        <p:txBody>
          <a:bodyPr>
            <a:noAutofit/>
          </a:bodyPr>
          <a:lstStyle/>
          <a:p>
            <a:endParaRPr lang="en-US" dirty="0"/>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p>
          <a:p>
            <a:endParaRPr lang="en-US" dirty="0"/>
          </a:p>
        </p:txBody>
      </p:sp>
      <p:graphicFrame>
        <p:nvGraphicFramePr>
          <p:cNvPr id="7" name="Table Placeholder 5"/>
          <p:cNvGraphicFramePr>
            <a:graphicFrameLocks/>
          </p:cNvGraphicFramePr>
          <p:nvPr/>
        </p:nvGraphicFramePr>
        <p:xfrm>
          <a:off x="533401" y="1143028"/>
          <a:ext cx="8229599" cy="3657572"/>
        </p:xfrm>
        <a:graphic>
          <a:graphicData uri="http://schemas.openxmlformats.org/drawingml/2006/table">
            <a:tbl>
              <a:tblPr firstRow="1" bandRow="1">
                <a:tableStyleId>{5C22544A-7EE6-4342-B048-85BDC9FD1C3A}</a:tableStyleId>
              </a:tblPr>
              <a:tblGrid>
                <a:gridCol w="3694466">
                  <a:extLst>
                    <a:ext uri="{9D8B030D-6E8A-4147-A177-3AD203B41FA5}">
                      <a16:colId xmlns:a16="http://schemas.microsoft.com/office/drawing/2014/main" val="20000"/>
                    </a:ext>
                  </a:extLst>
                </a:gridCol>
                <a:gridCol w="4535133">
                  <a:extLst>
                    <a:ext uri="{9D8B030D-6E8A-4147-A177-3AD203B41FA5}">
                      <a16:colId xmlns:a16="http://schemas.microsoft.com/office/drawing/2014/main" val="20001"/>
                    </a:ext>
                  </a:extLst>
                </a:gridCol>
              </a:tblGrid>
              <a:tr h="533414">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rgbClr val="0000A8"/>
                          </a:solidFill>
                          <a:effectLst/>
                          <a:latin typeface="Arial" pitchFamily="34" charset="0"/>
                          <a:cs typeface="Arial" pitchFamily="34" charset="0"/>
                        </a:rPr>
                        <a:t>Financial Functions</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rgbClr val="0000A8"/>
                        </a:solidFill>
                        <a:effectLst/>
                        <a:latin typeface="Arial" pitchFamily="34" charset="0"/>
                        <a:cs typeface="Arial" pitchFamily="34"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972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cs typeface="Arial" pitchFamily="34" charset="0"/>
                        </a:rPr>
                        <a:t>Revenue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cs typeface="Arial" pitchFamily="34" charset="0"/>
                        </a:rPr>
                        <a:t>           (price per unit </a:t>
                      </a:r>
                      <a:r>
                        <a:rPr kumimoji="0" lang="en-US" sz="3200" b="0" i="1" u="none" strike="noStrike" cap="none" normalizeH="0" baseline="0" dirty="0">
                          <a:ln>
                            <a:noFill/>
                          </a:ln>
                          <a:solidFill>
                            <a:schemeClr val="tx1"/>
                          </a:solidFill>
                          <a:effectLst/>
                          <a:latin typeface="Arial" pitchFamily="34" charset="0"/>
                          <a:cs typeface="Arial" pitchFamily="34" charset="0"/>
                        </a:rPr>
                        <a:t>sold</a:t>
                      </a:r>
                      <a:r>
                        <a:rPr kumimoji="0" lang="en-US" sz="3200" b="0" i="0" u="none" strike="noStrike" cap="none" normalizeH="0" baseline="0" dirty="0">
                          <a:ln>
                            <a:noFill/>
                          </a:ln>
                          <a:solidFill>
                            <a:schemeClr val="tx1"/>
                          </a:solidFill>
                          <a:effectLst/>
                          <a:latin typeface="Arial" pitchFamily="34" charset="0"/>
                          <a:cs typeface="Arial" pitchFamily="34" charset="0"/>
                        </a:rPr>
                        <a:t>) </a:t>
                      </a:r>
                      <a:r>
                        <a:rPr kumimoji="0" lang="en-US" sz="3200" b="0" i="1" u="none" strike="noStrike" cap="none" normalizeH="0" baseline="0" dirty="0">
                          <a:ln>
                            <a:noFill/>
                          </a:ln>
                          <a:solidFill>
                            <a:schemeClr val="tx1"/>
                          </a:solidFill>
                          <a:effectLst/>
                          <a:latin typeface="Arial" pitchFamily="34" charset="0"/>
                          <a:cs typeface="Arial" pitchFamily="34" charset="0"/>
                        </a:rPr>
                        <a:t>x</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cs typeface="Arial" pitchFamily="34" charset="0"/>
                        </a:rPr>
                        <a:t>Cost 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cs typeface="Arial" pitchFamily="34" charset="0"/>
                        </a:rPr>
                        <a:t>           fixed cost   (cost per unit </a:t>
                      </a:r>
                      <a:r>
                        <a:rPr kumimoji="0" lang="en-US" sz="3200" b="0" i="1" u="none" strike="noStrike" cap="none" normalizeH="0" baseline="0" dirty="0">
                          <a:ln>
                            <a:noFill/>
                          </a:ln>
                          <a:solidFill>
                            <a:schemeClr val="tx1"/>
                          </a:solidFill>
                          <a:effectLst/>
                          <a:latin typeface="Arial" pitchFamily="34" charset="0"/>
                          <a:cs typeface="Arial" pitchFamily="34" charset="0"/>
                        </a:rPr>
                        <a:t>produced</a:t>
                      </a:r>
                      <a:r>
                        <a:rPr kumimoji="0" lang="en-US" sz="3200" b="0" i="0" u="none" strike="noStrike" cap="none" normalizeH="0" baseline="0" dirty="0">
                          <a:ln>
                            <a:noFill/>
                          </a:ln>
                          <a:solidFill>
                            <a:schemeClr val="tx1"/>
                          </a:solidFill>
                          <a:effectLst/>
                          <a:latin typeface="Arial" pitchFamily="34" charset="0"/>
                          <a:cs typeface="Arial" pitchFamily="34" charset="0"/>
                        </a:rPr>
                        <a:t>) </a:t>
                      </a:r>
                      <a:r>
                        <a:rPr kumimoji="0" lang="en-US" sz="3200" b="0" i="1" u="none" strike="noStrike" cap="none" normalizeH="0" baseline="0" dirty="0">
                          <a:ln>
                            <a:noFill/>
                          </a:ln>
                          <a:solidFill>
                            <a:schemeClr val="tx1"/>
                          </a:solidFill>
                          <a:effectLst/>
                          <a:latin typeface="Arial" pitchFamily="34" charset="0"/>
                          <a:cs typeface="Arial" pitchFamily="34" charset="0"/>
                        </a:rPr>
                        <a:t>x</a:t>
                      </a: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Arial" pitchFamily="34" charset="0"/>
                          <a:cs typeface="Arial" pitchFamily="34" charset="0"/>
                        </a:rPr>
                        <a:t>Profit Function</a:t>
                      </a: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dirty="0">
                        <a:ln>
                          <a:noFill/>
                        </a:ln>
                        <a:solidFill>
                          <a:schemeClr val="tx1"/>
                        </a:solidFill>
                        <a:effectLst/>
                        <a:latin typeface="Arial" pitchFamily="34" charset="0"/>
                        <a:cs typeface="Arial" pitchFamily="34" charset="0"/>
                      </a:endParaRPr>
                    </a:p>
                  </a:txBody>
                  <a:tcPr marT="45701" marB="4570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3" name="Object 2"/>
          <p:cNvGraphicFramePr>
            <a:graphicFrameLocks noChangeAspect="1"/>
          </p:cNvGraphicFramePr>
          <p:nvPr/>
        </p:nvGraphicFramePr>
        <p:xfrm>
          <a:off x="4552950" y="4165600"/>
          <a:ext cx="3098800" cy="482600"/>
        </p:xfrm>
        <a:graphic>
          <a:graphicData uri="http://schemas.openxmlformats.org/presentationml/2006/ole">
            <mc:AlternateContent xmlns:mc="http://schemas.openxmlformats.org/markup-compatibility/2006">
              <mc:Choice xmlns:v="urn:schemas-microsoft-com:vml" Requires="v">
                <p:oleObj name="Equation" r:id="rId2" imgW="3098520" imgH="482400" progId="Equation.DSMT4">
                  <p:embed/>
                </p:oleObj>
              </mc:Choice>
              <mc:Fallback>
                <p:oleObj name="Equation" r:id="rId2" imgW="3098520" imgH="482400" progId="Equation.DSMT4">
                  <p:embed/>
                  <p:pic>
                    <p:nvPicPr>
                      <p:cNvPr id="3" name="Object 2"/>
                      <p:cNvPicPr>
                        <a:picLocks noChangeAspect="1" noChangeArrowheads="1"/>
                      </p:cNvPicPr>
                      <p:nvPr/>
                    </p:nvPicPr>
                    <p:blipFill>
                      <a:blip r:embed="rId3"/>
                      <a:srcRect/>
                      <a:stretch>
                        <a:fillRect/>
                      </a:stretch>
                    </p:blipFill>
                    <p:spPr bwMode="auto">
                      <a:xfrm>
                        <a:off x="4552950" y="4165600"/>
                        <a:ext cx="30988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4333875" y="1822450"/>
          <a:ext cx="1117600" cy="482600"/>
        </p:xfrm>
        <a:graphic>
          <a:graphicData uri="http://schemas.openxmlformats.org/presentationml/2006/ole">
            <mc:AlternateContent xmlns:mc="http://schemas.openxmlformats.org/markup-compatibility/2006">
              <mc:Choice xmlns:v="urn:schemas-microsoft-com:vml" Requires="v">
                <p:oleObj name="Equation" r:id="rId4" imgW="1117440" imgH="482400" progId="Equation.DSMT4">
                  <p:embed/>
                </p:oleObj>
              </mc:Choice>
              <mc:Fallback>
                <p:oleObj name="Equation" r:id="rId4" imgW="1117440" imgH="482400" progId="Equation.DSMT4">
                  <p:embed/>
                  <p:pic>
                    <p:nvPicPr>
                      <p:cNvPr id="6" name="Object 5"/>
                      <p:cNvPicPr>
                        <a:picLocks noChangeAspect="1" noChangeArrowheads="1"/>
                      </p:cNvPicPr>
                      <p:nvPr/>
                    </p:nvPicPr>
                    <p:blipFill>
                      <a:blip r:embed="rId5"/>
                      <a:srcRect/>
                      <a:stretch>
                        <a:fillRect/>
                      </a:stretch>
                    </p:blipFill>
                    <p:spPr bwMode="auto">
                      <a:xfrm>
                        <a:off x="4333875" y="1822450"/>
                        <a:ext cx="1117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4382325" y="2919350"/>
          <a:ext cx="1092200" cy="482600"/>
        </p:xfrm>
        <a:graphic>
          <a:graphicData uri="http://schemas.openxmlformats.org/presentationml/2006/ole">
            <mc:AlternateContent xmlns:mc="http://schemas.openxmlformats.org/markup-compatibility/2006">
              <mc:Choice xmlns:v="urn:schemas-microsoft-com:vml" Requires="v">
                <p:oleObj name="Equation" r:id="rId6" imgW="1091880" imgH="482400" progId="Equation.DSMT4">
                  <p:embed/>
                </p:oleObj>
              </mc:Choice>
              <mc:Fallback>
                <p:oleObj name="Equation" r:id="rId6" imgW="1091880" imgH="482400" progId="Equation.DSMT4">
                  <p:embed/>
                  <p:pic>
                    <p:nvPicPr>
                      <p:cNvPr id="8" name="Object 7"/>
                      <p:cNvPicPr>
                        <a:picLocks noChangeAspect="1" noChangeArrowheads="1"/>
                      </p:cNvPicPr>
                      <p:nvPr/>
                    </p:nvPicPr>
                    <p:blipFill>
                      <a:blip r:embed="rId7"/>
                      <a:srcRect/>
                      <a:stretch>
                        <a:fillRect/>
                      </a:stretch>
                    </p:blipFill>
                    <p:spPr bwMode="auto">
                      <a:xfrm>
                        <a:off x="4382325" y="2919350"/>
                        <a:ext cx="1092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7344145" y="3008250"/>
          <a:ext cx="241300" cy="241300"/>
        </p:xfrm>
        <a:graphic>
          <a:graphicData uri="http://schemas.openxmlformats.org/presentationml/2006/ole">
            <mc:AlternateContent xmlns:mc="http://schemas.openxmlformats.org/markup-compatibility/2006">
              <mc:Choice xmlns:v="urn:schemas-microsoft-com:vml" Requires="v">
                <p:oleObj name="Equation" r:id="rId8" imgW="241200" imgH="241200" progId="Equation.DSMT4">
                  <p:embed/>
                </p:oleObj>
              </mc:Choice>
              <mc:Fallback>
                <p:oleObj name="Equation" r:id="rId8" imgW="241200" imgH="241200" progId="Equation.DSMT4">
                  <p:embed/>
                  <p:pic>
                    <p:nvPicPr>
                      <p:cNvPr id="9" name="Object 8"/>
                      <p:cNvPicPr>
                        <a:picLocks noChangeAspect="1" noChangeArrowheads="1"/>
                      </p:cNvPicPr>
                      <p:nvPr/>
                    </p:nvPicPr>
                    <p:blipFill>
                      <a:blip r:embed="rId9"/>
                      <a:srcRect/>
                      <a:stretch>
                        <a:fillRect/>
                      </a:stretch>
                    </p:blipFill>
                    <p:spPr bwMode="auto">
                      <a:xfrm>
                        <a:off x="7344145" y="3008250"/>
                        <a:ext cx="241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479776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dirty="0">
                <a:latin typeface="Arial" pitchFamily="34" charset="0"/>
                <a:cs typeface="Arial" pitchFamily="34" charset="0"/>
              </a:rPr>
              <a:t>Revenue, Cost and Profit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r>
              <a:rPr lang="en-US" dirty="0"/>
              <a:t>The point of intersection of the revenue and cost functions is called the break-even point. The </a:t>
            </a:r>
            <a:r>
              <a:rPr lang="en-US" i="1" dirty="0"/>
              <a:t>x-</a:t>
            </a:r>
            <a:r>
              <a:rPr lang="en-US" dirty="0"/>
              <a:t>coordinate of the point reveals the number of units that a company must produce and sell so that the money coming in is equal to the money going out. That is, the break-even point is where </a:t>
            </a:r>
            <a:br>
              <a:rPr lang="en-US" dirty="0"/>
            </a:br>
            <a:r>
              <a:rPr lang="en-US" dirty="0"/>
              <a:t>revenue    cost.</a:t>
            </a:r>
          </a:p>
          <a:p>
            <a:endParaRPr lang="en-US" sz="2800" dirty="0"/>
          </a:p>
          <a:p>
            <a:endParaRPr lang="en-US" dirty="0"/>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p>
          <a:p>
            <a:endParaRPr lang="en-US" dirty="0"/>
          </a:p>
        </p:txBody>
      </p:sp>
      <p:graphicFrame>
        <p:nvGraphicFramePr>
          <p:cNvPr id="3" name="Object 2"/>
          <p:cNvGraphicFramePr>
            <a:graphicFrameLocks noChangeAspect="1"/>
          </p:cNvGraphicFramePr>
          <p:nvPr/>
        </p:nvGraphicFramePr>
        <p:xfrm>
          <a:off x="2197100" y="4832350"/>
          <a:ext cx="254000" cy="203200"/>
        </p:xfrm>
        <a:graphic>
          <a:graphicData uri="http://schemas.openxmlformats.org/presentationml/2006/ole">
            <mc:AlternateContent xmlns:mc="http://schemas.openxmlformats.org/markup-compatibility/2006">
              <mc:Choice xmlns:v="urn:schemas-microsoft-com:vml" Requires="v">
                <p:oleObj name="Equation" r:id="rId2" imgW="253800" imgH="203040" progId="Equation.DSMT4">
                  <p:embed/>
                </p:oleObj>
              </mc:Choice>
              <mc:Fallback>
                <p:oleObj name="Equation" r:id="rId2" imgW="253800" imgH="203040" progId="Equation.DSMT4">
                  <p:embed/>
                  <p:pic>
                    <p:nvPicPr>
                      <p:cNvPr id="3" name="Object 2"/>
                      <p:cNvPicPr>
                        <a:picLocks noChangeAspect="1" noChangeArrowheads="1"/>
                      </p:cNvPicPr>
                      <p:nvPr/>
                    </p:nvPicPr>
                    <p:blipFill>
                      <a:blip r:embed="rId3"/>
                      <a:srcRect/>
                      <a:stretch>
                        <a:fillRect/>
                      </a:stretch>
                    </p:blipFill>
                    <p:spPr bwMode="auto">
                      <a:xfrm>
                        <a:off x="2197100" y="4832350"/>
                        <a:ext cx="254000" cy="2032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021340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a:t>
            </a:r>
          </a:p>
        </p:txBody>
      </p:sp>
      <p:sp>
        <p:nvSpPr>
          <p:cNvPr id="4" name="Text Placeholder 3"/>
          <p:cNvSpPr>
            <a:spLocks noGrp="1"/>
          </p:cNvSpPr>
          <p:nvPr>
            <p:ph type="body" sz="quarter" idx="10"/>
          </p:nvPr>
        </p:nvSpPr>
        <p:spPr/>
        <p:txBody>
          <a:bodyPr>
            <a:noAutofit/>
          </a:bodyPr>
          <a:lstStyle/>
          <a:p>
            <a:pPr>
              <a:spcBef>
                <a:spcPct val="50000"/>
              </a:spcBef>
              <a:spcAft>
                <a:spcPts val="2400"/>
              </a:spcAft>
            </a:pPr>
            <a:r>
              <a:rPr lang="en-US" sz="2800" dirty="0"/>
              <a:t>You invested $30,000 and started a business writing greeting cards.  Supplies cost 2 cents per card and you are selling each card for 50 cents.  (In solving this exercise, let </a:t>
            </a:r>
            <a:r>
              <a:rPr lang="en-US" sz="2800" i="1" dirty="0"/>
              <a:t>x</a:t>
            </a:r>
            <a:r>
              <a:rPr lang="en-US" sz="2800" dirty="0"/>
              <a:t> represent the number of cards produced and sold.)</a:t>
            </a:r>
          </a:p>
          <a:p>
            <a:pPr marL="514350" indent="-514350">
              <a:spcAft>
                <a:spcPts val="1200"/>
              </a:spcAft>
              <a:buFont typeface="+mj-lt"/>
              <a:buAutoNum type="alphaLcPeriod"/>
            </a:pPr>
            <a:r>
              <a:rPr lang="en-US" sz="2800" dirty="0"/>
              <a:t>Write the cost function, </a:t>
            </a:r>
            <a:r>
              <a:rPr lang="en-US" sz="2800" i="1" dirty="0"/>
              <a:t>C</a:t>
            </a:r>
            <a:r>
              <a:rPr lang="en-US" sz="2800" dirty="0"/>
              <a:t>.</a:t>
            </a:r>
          </a:p>
          <a:p>
            <a:pPr marL="514350" indent="-514350">
              <a:spcAft>
                <a:spcPts val="1200"/>
              </a:spcAft>
              <a:buFont typeface="+mj-lt"/>
              <a:buAutoNum type="alphaLcPeriod" startAt="2"/>
            </a:pPr>
            <a:r>
              <a:rPr lang="en-US" sz="2800" dirty="0"/>
              <a:t>Write the revenue function, </a:t>
            </a:r>
            <a:r>
              <a:rPr lang="en-US" sz="2800" i="1" dirty="0"/>
              <a:t>R</a:t>
            </a:r>
            <a:r>
              <a:rPr lang="en-US" sz="2800" dirty="0"/>
              <a:t>.</a:t>
            </a:r>
          </a:p>
          <a:p>
            <a:pPr marL="514350" indent="-514350">
              <a:buFont typeface="+mj-lt"/>
              <a:buAutoNum type="alphaLcPeriod" startAt="3"/>
            </a:pPr>
            <a:r>
              <a:rPr lang="en-US" sz="2800" dirty="0"/>
              <a:t>Determine the break-even point. Describe what this means.</a:t>
            </a:r>
          </a:p>
          <a:p>
            <a:endParaRPr lang="en-US" sz="2800" dirty="0"/>
          </a:p>
          <a:p>
            <a:endParaRPr lang="en-US" sz="2800" dirty="0">
              <a:latin typeface="Times New Roman" pitchFamily="18" charset="0"/>
            </a:endParaRPr>
          </a:p>
          <a:p>
            <a:endParaRPr lang="en-US" sz="2800" dirty="0"/>
          </a:p>
          <a:p>
            <a:endParaRPr lang="en-US" dirty="0"/>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p>
          <a:p>
            <a:endParaRPr lang="en-US" dirty="0"/>
          </a:p>
        </p:txBody>
      </p:sp>
    </p:spTree>
    <p:extLst>
      <p:ext uri="{BB962C8B-B14F-4D97-AF65-F5344CB8AC3E}">
        <p14:creationId xmlns:p14="http://schemas.microsoft.com/office/powerpoint/2010/main" val="8052644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a:t>
            </a:r>
            <a:r>
              <a:rPr lang="en-US" sz="3200" dirty="0">
                <a:latin typeface="Arial" pitchFamily="34" charset="0"/>
                <a:cs typeface="Arial" pitchFamily="34" charset="0"/>
              </a:rPr>
              <a:t>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514350" indent="-514350">
              <a:spcAft>
                <a:spcPts val="1800"/>
              </a:spcAft>
              <a:buFont typeface="+mj-lt"/>
              <a:buAutoNum type="alphaLcPeriod"/>
            </a:pPr>
            <a:r>
              <a:rPr lang="en-US" sz="2800" dirty="0"/>
              <a:t>Write the cost function, </a:t>
            </a:r>
            <a:r>
              <a:rPr lang="en-US" sz="2800" i="1" dirty="0"/>
              <a:t>C</a:t>
            </a:r>
            <a:r>
              <a:rPr lang="en-US" sz="2800" dirty="0"/>
              <a:t>.</a:t>
            </a:r>
          </a:p>
          <a:p>
            <a:pPr>
              <a:spcAft>
                <a:spcPts val="1800"/>
              </a:spcAft>
            </a:pPr>
            <a:endParaRPr lang="en-US" sz="2800" dirty="0"/>
          </a:p>
          <a:p>
            <a:pPr marL="514350" indent="-514350">
              <a:spcAft>
                <a:spcPts val="1800"/>
              </a:spcAft>
              <a:buFont typeface="+mj-lt"/>
              <a:buAutoNum type="alphaLcPeriod" startAt="2"/>
            </a:pPr>
            <a:r>
              <a:rPr lang="en-US" sz="2800" dirty="0"/>
              <a:t>Write the revenue function, </a:t>
            </a:r>
            <a:r>
              <a:rPr lang="en-US" sz="2800" i="1" dirty="0"/>
              <a:t>R</a:t>
            </a:r>
            <a:r>
              <a:rPr lang="en-US" sz="2800" dirty="0"/>
              <a:t>.</a:t>
            </a:r>
          </a:p>
          <a:p>
            <a:pPr marL="514350" indent="-514350">
              <a:buFont typeface="+mj-lt"/>
              <a:buAutoNum type="alphaLcPeriod" startAt="3"/>
            </a:pPr>
            <a:endParaRPr lang="en-US" sz="2800" dirty="0"/>
          </a:p>
          <a:p>
            <a:pPr marL="514350" indent="-514350">
              <a:spcBef>
                <a:spcPts val="1800"/>
              </a:spcBef>
              <a:buFont typeface="+mj-lt"/>
              <a:buAutoNum type="alphaLcPeriod" startAt="3"/>
            </a:pPr>
            <a:r>
              <a:rPr lang="en-US" sz="2800" dirty="0"/>
              <a:t>Determine the break-even point.  Describe what this means.</a:t>
            </a:r>
          </a:p>
          <a:p>
            <a:pPr marL="457200">
              <a:spcBef>
                <a:spcPts val="1800"/>
              </a:spcBef>
            </a:pPr>
            <a:r>
              <a:rPr lang="en-US" sz="2800" dirty="0"/>
              <a:t>The break-even point occurs when revenue and cost are equal.</a:t>
            </a:r>
          </a:p>
          <a:p>
            <a:pPr marL="457200">
              <a:spcBef>
                <a:spcPts val="1800"/>
              </a:spcBef>
            </a:pPr>
            <a:r>
              <a:rPr lang="en-US" sz="2800" dirty="0"/>
              <a:t>						</a:t>
            </a:r>
          </a:p>
          <a:p>
            <a:pPr marL="457200"/>
            <a:r>
              <a:rPr lang="en-US" sz="2800" dirty="0"/>
              <a:t>					</a:t>
            </a:r>
          </a:p>
          <a:p>
            <a:pPr marL="457200">
              <a:spcBef>
                <a:spcPts val="200"/>
              </a:spcBef>
            </a:pPr>
            <a:r>
              <a:rPr lang="en-US" sz="2800" dirty="0"/>
              <a:t>				</a:t>
            </a:r>
          </a:p>
          <a:p>
            <a:endParaRPr lang="en-US" sz="2800" dirty="0"/>
          </a:p>
          <a:p>
            <a:endParaRPr lang="en-US" sz="2800" dirty="0">
              <a:latin typeface="Times New Roman" pitchFamily="18" charset="0"/>
            </a:endParaRPr>
          </a:p>
          <a:p>
            <a:endParaRPr lang="en-US" sz="2800" dirty="0"/>
          </a:p>
          <a:p>
            <a:endParaRPr lang="en-US" dirty="0"/>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p>
          <a:p>
            <a:endParaRPr lang="en-US" dirty="0"/>
          </a:p>
        </p:txBody>
      </p:sp>
      <p:graphicFrame>
        <p:nvGraphicFramePr>
          <p:cNvPr id="2" name="Object 1"/>
          <p:cNvGraphicFramePr>
            <a:graphicFrameLocks noChangeAspect="1"/>
          </p:cNvGraphicFramePr>
          <p:nvPr/>
        </p:nvGraphicFramePr>
        <p:xfrm>
          <a:off x="2070100" y="3327400"/>
          <a:ext cx="2120900" cy="482600"/>
        </p:xfrm>
        <a:graphic>
          <a:graphicData uri="http://schemas.openxmlformats.org/presentationml/2006/ole">
            <mc:AlternateContent xmlns:mc="http://schemas.openxmlformats.org/markup-compatibility/2006">
              <mc:Choice xmlns:v="urn:schemas-microsoft-com:vml" Requires="v">
                <p:oleObj name="Equation" r:id="rId2" imgW="2120760" imgH="482400" progId="Equation.DSMT4">
                  <p:embed/>
                </p:oleObj>
              </mc:Choice>
              <mc:Fallback>
                <p:oleObj name="Equation" r:id="rId2" imgW="2120760" imgH="482400" progId="Equation.DSMT4">
                  <p:embed/>
                  <p:pic>
                    <p:nvPicPr>
                      <p:cNvPr id="2" name="Object 1"/>
                      <p:cNvPicPr>
                        <a:picLocks noChangeAspect="1" noChangeArrowheads="1"/>
                      </p:cNvPicPr>
                      <p:nvPr/>
                    </p:nvPicPr>
                    <p:blipFill>
                      <a:blip r:embed="rId3"/>
                      <a:srcRect/>
                      <a:stretch>
                        <a:fillRect/>
                      </a:stretch>
                    </p:blipFill>
                    <p:spPr bwMode="auto">
                      <a:xfrm>
                        <a:off x="2070100" y="3327400"/>
                        <a:ext cx="21209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032000" y="1905000"/>
          <a:ext cx="3530600" cy="482600"/>
        </p:xfrm>
        <a:graphic>
          <a:graphicData uri="http://schemas.openxmlformats.org/presentationml/2006/ole">
            <mc:AlternateContent xmlns:mc="http://schemas.openxmlformats.org/markup-compatibility/2006">
              <mc:Choice xmlns:v="urn:schemas-microsoft-com:vml" Requires="v">
                <p:oleObj name="Equation" r:id="rId4" imgW="3530520" imgH="482400" progId="Equation.DSMT4">
                  <p:embed/>
                </p:oleObj>
              </mc:Choice>
              <mc:Fallback>
                <p:oleObj name="Equation" r:id="rId4" imgW="3530520" imgH="48240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1905000"/>
                        <a:ext cx="35306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01559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dirty="0">
                <a:latin typeface="Arial" pitchFamily="34" charset="0"/>
                <a:cs typeface="Arial" pitchFamily="34" charset="0"/>
              </a:rPr>
              <a:t>Example</a:t>
            </a:r>
            <a:r>
              <a:rPr lang="en-US" sz="3200" dirty="0">
                <a:latin typeface="Arial" pitchFamily="34" charset="0"/>
                <a:cs typeface="Arial" pitchFamily="34" charset="0"/>
              </a:rPr>
              <a:t>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marL="457200"/>
            <a:r>
              <a:rPr lang="en-US" sz="2800" dirty="0"/>
              <a:t>That is,</a:t>
            </a:r>
          </a:p>
          <a:p>
            <a:pPr marL="457200"/>
            <a:r>
              <a:rPr lang="en-US" sz="2800" dirty="0"/>
              <a:t>				</a:t>
            </a:r>
          </a:p>
          <a:p>
            <a:pPr marL="457200"/>
            <a:endParaRPr lang="en-US" sz="2800" dirty="0"/>
          </a:p>
          <a:p>
            <a:pPr marL="457200"/>
            <a:r>
              <a:rPr lang="en-US" sz="2800" dirty="0"/>
              <a:t>					Subtract 0.02</a:t>
            </a:r>
            <a:r>
              <a:rPr lang="en-US" sz="2800" i="1" dirty="0"/>
              <a:t>x</a:t>
            </a:r>
            <a:r>
              <a:rPr lang="en-US" sz="2800" dirty="0"/>
              <a:t> from 					both sides</a:t>
            </a:r>
          </a:p>
          <a:p>
            <a:pPr marL="457200"/>
            <a:r>
              <a:rPr lang="en-US" sz="2800" dirty="0"/>
              <a:t>					Divide both sides by 					0.48</a:t>
            </a:r>
          </a:p>
          <a:p>
            <a:pPr>
              <a:spcBef>
                <a:spcPts val="0"/>
              </a:spcBef>
            </a:pPr>
            <a:r>
              <a:rPr lang="en-US" sz="2800" spc="-50" dirty="0"/>
              <a:t>Therefore, the break-even point will occur when 62,500 cards are sold. When this happens, revenue and cost will be equal. For any number of units over 62,500 sold, the company will make a profit.</a:t>
            </a:r>
          </a:p>
          <a:p>
            <a:endParaRPr lang="en-US" sz="2800" dirty="0"/>
          </a:p>
          <a:p>
            <a:endParaRPr lang="en-US" sz="2800" dirty="0"/>
          </a:p>
          <a:p>
            <a:pPr marL="457200"/>
            <a:endParaRPr lang="en-US" sz="2800" dirty="0"/>
          </a:p>
          <a:p>
            <a:pPr marL="457200"/>
            <a:r>
              <a:rPr lang="en-US" sz="2800" dirty="0"/>
              <a:t>						</a:t>
            </a:r>
          </a:p>
          <a:p>
            <a:pPr marL="457200"/>
            <a:r>
              <a:rPr lang="en-US" sz="2800" dirty="0"/>
              <a:t>					</a:t>
            </a:r>
          </a:p>
          <a:p>
            <a:pPr marL="457200">
              <a:spcBef>
                <a:spcPts val="0"/>
              </a:spcBef>
            </a:pPr>
            <a:r>
              <a:rPr lang="en-US" sz="2800" dirty="0"/>
              <a:t>				</a:t>
            </a:r>
          </a:p>
          <a:p>
            <a:endParaRPr lang="en-US" sz="2800" dirty="0"/>
          </a:p>
          <a:p>
            <a:endParaRPr lang="en-US" sz="2800" dirty="0">
              <a:latin typeface="Times New Roman" pitchFamily="18" charset="0"/>
            </a:endParaRPr>
          </a:p>
          <a:p>
            <a:endParaRPr lang="en-US" dirty="0"/>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p>
          <a:p>
            <a:endParaRPr lang="en-US" dirty="0"/>
          </a:p>
        </p:txBody>
      </p:sp>
      <p:graphicFrame>
        <p:nvGraphicFramePr>
          <p:cNvPr id="8" name="Object 7"/>
          <p:cNvGraphicFramePr>
            <a:graphicFrameLocks noChangeAspect="1"/>
          </p:cNvGraphicFramePr>
          <p:nvPr/>
        </p:nvGraphicFramePr>
        <p:xfrm>
          <a:off x="2692400" y="3670300"/>
          <a:ext cx="1727200" cy="368300"/>
        </p:xfrm>
        <a:graphic>
          <a:graphicData uri="http://schemas.openxmlformats.org/presentationml/2006/ole">
            <mc:AlternateContent xmlns:mc="http://schemas.openxmlformats.org/markup-compatibility/2006">
              <mc:Choice xmlns:v="urn:schemas-microsoft-com:vml" Requires="v">
                <p:oleObj name="Equation" r:id="rId2" imgW="1726920" imgH="368280" progId="Equation.DSMT4">
                  <p:embed/>
                </p:oleObj>
              </mc:Choice>
              <mc:Fallback>
                <p:oleObj name="Equation" r:id="rId2" imgW="1726920" imgH="368280" progId="Equation.DSMT4">
                  <p:embed/>
                  <p:pic>
                    <p:nvPicPr>
                      <p:cNvPr id="8" name="Object 7"/>
                      <p:cNvPicPr>
                        <a:picLocks noChangeAspect="1" noChangeArrowheads="1"/>
                      </p:cNvPicPr>
                      <p:nvPr/>
                    </p:nvPicPr>
                    <p:blipFill>
                      <a:blip r:embed="rId3"/>
                      <a:srcRect/>
                      <a:stretch>
                        <a:fillRect/>
                      </a:stretch>
                    </p:blipFill>
                    <p:spPr bwMode="auto">
                      <a:xfrm>
                        <a:off x="2692400" y="3670300"/>
                        <a:ext cx="172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nvGraphicFramePr>
        <p:xfrm>
          <a:off x="2190750" y="1543050"/>
          <a:ext cx="1981200" cy="482600"/>
        </p:xfrm>
        <a:graphic>
          <a:graphicData uri="http://schemas.openxmlformats.org/presentationml/2006/ole">
            <mc:AlternateContent xmlns:mc="http://schemas.openxmlformats.org/markup-compatibility/2006">
              <mc:Choice xmlns:v="urn:schemas-microsoft-com:vml" Requires="v">
                <p:oleObj name="Equation" r:id="rId4" imgW="1981080" imgH="482400" progId="Equation.DSMT4">
                  <p:embed/>
                </p:oleObj>
              </mc:Choice>
              <mc:Fallback>
                <p:oleObj name="Equation" r:id="rId4" imgW="1981080" imgH="482400" progId="Equation.DSMT4">
                  <p:embed/>
                  <p:pic>
                    <p:nvPicPr>
                      <p:cNvPr id="2" name="Object 1"/>
                      <p:cNvPicPr>
                        <a:picLocks noChangeAspect="1" noChangeArrowheads="1"/>
                      </p:cNvPicPr>
                      <p:nvPr/>
                    </p:nvPicPr>
                    <p:blipFill>
                      <a:blip r:embed="rId5"/>
                      <a:srcRect/>
                      <a:stretch>
                        <a:fillRect/>
                      </a:stretch>
                    </p:blipFill>
                    <p:spPr bwMode="auto">
                      <a:xfrm>
                        <a:off x="2190750" y="1543050"/>
                        <a:ext cx="19812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nvGraphicFramePr>
        <p:xfrm>
          <a:off x="2184400" y="2070100"/>
          <a:ext cx="3454400" cy="368300"/>
        </p:xfrm>
        <a:graphic>
          <a:graphicData uri="http://schemas.openxmlformats.org/presentationml/2006/ole">
            <mc:AlternateContent xmlns:mc="http://schemas.openxmlformats.org/markup-compatibility/2006">
              <mc:Choice xmlns:v="urn:schemas-microsoft-com:vml" Requires="v">
                <p:oleObj name="Equation" r:id="rId6" imgW="3454200" imgH="368280" progId="Equation.DSMT4">
                  <p:embed/>
                </p:oleObj>
              </mc:Choice>
              <mc:Fallback>
                <p:oleObj name="Equation" r:id="rId6" imgW="3454200" imgH="368280" progId="Equation.DSMT4">
                  <p:embed/>
                  <p:pic>
                    <p:nvPicPr>
                      <p:cNvPr id="3" name="Object 2"/>
                      <p:cNvPicPr>
                        <a:picLocks noChangeAspect="1" noChangeArrowheads="1"/>
                      </p:cNvPicPr>
                      <p:nvPr/>
                    </p:nvPicPr>
                    <p:blipFill>
                      <a:blip r:embed="rId7"/>
                      <a:srcRect/>
                      <a:stretch>
                        <a:fillRect/>
                      </a:stretch>
                    </p:blipFill>
                    <p:spPr bwMode="auto">
                      <a:xfrm>
                        <a:off x="2184400" y="2070100"/>
                        <a:ext cx="3454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006600" y="2743200"/>
          <a:ext cx="2413000" cy="368300"/>
        </p:xfrm>
        <a:graphic>
          <a:graphicData uri="http://schemas.openxmlformats.org/presentationml/2006/ole">
            <mc:AlternateContent xmlns:mc="http://schemas.openxmlformats.org/markup-compatibility/2006">
              <mc:Choice xmlns:v="urn:schemas-microsoft-com:vml" Requires="v">
                <p:oleObj name="Equation" r:id="rId8" imgW="2412720" imgH="368280" progId="Equation.DSMT4">
                  <p:embed/>
                </p:oleObj>
              </mc:Choice>
              <mc:Fallback>
                <p:oleObj name="Equation" r:id="rId8" imgW="2412720" imgH="368280" progId="Equation.DSMT4">
                  <p:embed/>
                  <p:pic>
                    <p:nvPicPr>
                      <p:cNvPr id="6" name="Object 5"/>
                      <p:cNvPicPr>
                        <a:picLocks noChangeAspect="1" noChangeArrowheads="1"/>
                      </p:cNvPicPr>
                      <p:nvPr/>
                    </p:nvPicPr>
                    <p:blipFill>
                      <a:blip r:embed="rId9"/>
                      <a:srcRect/>
                      <a:stretch>
                        <a:fillRect/>
                      </a:stretch>
                    </p:blipFill>
                    <p:spPr bwMode="auto">
                      <a:xfrm>
                        <a:off x="2006600" y="2743200"/>
                        <a:ext cx="241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531221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492250" y="4152900"/>
          <a:ext cx="4851400" cy="889000"/>
        </p:xfrm>
        <a:graphic>
          <a:graphicData uri="http://schemas.openxmlformats.org/presentationml/2006/ole">
            <mc:AlternateContent xmlns:mc="http://schemas.openxmlformats.org/markup-compatibility/2006">
              <mc:Choice xmlns:v="urn:schemas-microsoft-com:vml" Requires="v">
                <p:oleObj name="Equation" r:id="rId2" imgW="4851360" imgH="888840" progId="Equation.DSMT4">
                  <p:embed/>
                </p:oleObj>
              </mc:Choice>
              <mc:Fallback>
                <p:oleObj name="Equation" r:id="rId2" imgW="4851360" imgH="888840" progId="Equation.DSMT4">
                  <p:embed/>
                  <p:pic>
                    <p:nvPicPr>
                      <p:cNvPr id="2" name="Object 1"/>
                      <p:cNvPicPr>
                        <a:picLocks noChangeAspect="1" noChangeArrowheads="1"/>
                      </p:cNvPicPr>
                      <p:nvPr/>
                    </p:nvPicPr>
                    <p:blipFill>
                      <a:blip r:embed="rId3"/>
                      <a:srcRect/>
                      <a:stretch>
                        <a:fillRect/>
                      </a:stretch>
                    </p:blipFill>
                    <p:spPr bwMode="auto">
                      <a:xfrm>
                        <a:off x="1492250" y="4152900"/>
                        <a:ext cx="48514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2: </a:t>
            </a:r>
            <a:r>
              <a:rPr lang="en-US" sz="3200" b="1" dirty="0">
                <a:latin typeface="Arial" pitchFamily="34" charset="0"/>
                <a:cs typeface="Arial" pitchFamily="34" charset="0"/>
              </a:rPr>
              <a:t>Example</a:t>
            </a:r>
            <a:endParaRPr lang="en-US" sz="3200" dirty="0">
              <a:latin typeface="Arial" pitchFamily="34" charset="0"/>
              <a:cs typeface="Arial" pitchFamily="34" charset="0"/>
            </a:endParaRPr>
          </a:p>
        </p:txBody>
      </p:sp>
      <p:sp>
        <p:nvSpPr>
          <p:cNvPr id="4" name="Text Placeholder 3"/>
          <p:cNvSpPr>
            <a:spLocks noGrp="1"/>
          </p:cNvSpPr>
          <p:nvPr>
            <p:ph type="body" sz="quarter" idx="10"/>
          </p:nvPr>
        </p:nvSpPr>
        <p:spPr/>
        <p:txBody>
          <a:bodyPr>
            <a:noAutofit/>
          </a:bodyPr>
          <a:lstStyle/>
          <a:p>
            <a:pPr>
              <a:spcAft>
                <a:spcPts val="1200"/>
              </a:spcAft>
            </a:pPr>
            <a:r>
              <a:rPr lang="en-US" sz="2800" b="1" dirty="0"/>
              <a:t>2.	</a:t>
            </a:r>
            <a:r>
              <a:rPr lang="en-US" sz="2800" dirty="0"/>
              <a:t>A company that manufactures running shoes 	has a fixed cost of $300,000. Additionally, it 	costs $30 to produce each pair of shoes. The 	shoes are sold at $80 per pair.</a:t>
            </a:r>
          </a:p>
          <a:p>
            <a:r>
              <a:rPr lang="en-US" sz="2800" b="1" dirty="0"/>
              <a:t>2a.</a:t>
            </a:r>
            <a:r>
              <a:rPr lang="en-US" sz="2800" dirty="0"/>
              <a:t> 	Write the cost function, </a:t>
            </a:r>
            <a:r>
              <a:rPr lang="en-US" sz="2800" i="1" dirty="0"/>
              <a:t>C</a:t>
            </a:r>
            <a:r>
              <a:rPr lang="en-US" sz="2800" dirty="0"/>
              <a:t>, of producing </a:t>
            </a:r>
            <a:r>
              <a:rPr lang="en-US" sz="2800" i="1" dirty="0"/>
              <a:t>x        	 </a:t>
            </a:r>
            <a:r>
              <a:rPr lang="en-US" sz="2800" dirty="0"/>
              <a:t>pairs of running shoes.</a:t>
            </a:r>
          </a:p>
          <a:p>
            <a:r>
              <a:rPr lang="en-US" sz="2800" b="1" dirty="0"/>
              <a:t>		 </a:t>
            </a:r>
            <a:r>
              <a:rPr lang="en-US" sz="2800" dirty="0"/>
              <a:t>fixed cost		$30 per pair</a:t>
            </a:r>
            <a:endParaRPr lang="en-US" sz="2800" b="1" dirty="0"/>
          </a:p>
          <a:p>
            <a:endParaRPr lang="en-US" sz="2800" b="1" dirty="0"/>
          </a:p>
          <a:p>
            <a:pPr marL="457200"/>
            <a:endParaRPr lang="en-US" sz="2800" dirty="0"/>
          </a:p>
          <a:p>
            <a:pPr marL="457200"/>
            <a:r>
              <a:rPr lang="en-US" sz="2800" dirty="0"/>
              <a:t>						</a:t>
            </a:r>
          </a:p>
          <a:p>
            <a:pPr marL="457200"/>
            <a:r>
              <a:rPr lang="en-US" sz="2800" dirty="0"/>
              <a:t>					</a:t>
            </a:r>
          </a:p>
          <a:p>
            <a:pPr marL="457200">
              <a:spcBef>
                <a:spcPts val="0"/>
              </a:spcBef>
            </a:pPr>
            <a:r>
              <a:rPr lang="en-US" sz="2800" dirty="0"/>
              <a:t>				</a:t>
            </a:r>
          </a:p>
          <a:p>
            <a:endParaRPr lang="en-US" sz="2800" dirty="0"/>
          </a:p>
          <a:p>
            <a:endParaRPr lang="en-US" sz="2800" dirty="0">
              <a:latin typeface="Times New Roman" pitchFamily="18" charset="0"/>
            </a:endParaRPr>
          </a:p>
          <a:p>
            <a:endParaRPr lang="en-US" dirty="0"/>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p>
          <a:p>
            <a:endParaRPr lang="en-US" dirty="0"/>
          </a:p>
        </p:txBody>
      </p:sp>
    </p:spTree>
    <p:extLst>
      <p:ext uri="{BB962C8B-B14F-4D97-AF65-F5344CB8AC3E}">
        <p14:creationId xmlns:p14="http://schemas.microsoft.com/office/powerpoint/2010/main" val="31807554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2: </a:t>
            </a:r>
            <a:r>
              <a:rPr lang="en-US" sz="3200" b="1" dirty="0">
                <a:latin typeface="Arial" pitchFamily="34" charset="0"/>
                <a:cs typeface="Arial" pitchFamily="34" charset="0"/>
              </a:rPr>
              <a:t>Example</a:t>
            </a:r>
            <a:r>
              <a:rPr lang="en-US" sz="3200" dirty="0">
                <a:latin typeface="Arial" pitchFamily="34" charset="0"/>
                <a:cs typeface="Arial" pitchFamily="34" charset="0"/>
              </a:rPr>
              <a:t>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r>
              <a:rPr lang="en-US" sz="2800" b="1" dirty="0"/>
              <a:t>2b. 	</a:t>
            </a:r>
            <a:r>
              <a:rPr lang="en-US" sz="2800" dirty="0"/>
              <a:t>Write the revenue function, </a:t>
            </a:r>
            <a:r>
              <a:rPr lang="en-US" sz="2800" i="1" dirty="0"/>
              <a:t>R</a:t>
            </a:r>
            <a:r>
              <a:rPr lang="en-US" sz="2800" dirty="0"/>
              <a:t>, from the sale 	 of </a:t>
            </a:r>
            <a:r>
              <a:rPr lang="en-US" sz="2800" i="1" dirty="0"/>
              <a:t>x </a:t>
            </a:r>
            <a:r>
              <a:rPr lang="en-US" sz="2800" dirty="0"/>
              <a:t>pairs of running shoes.</a:t>
            </a:r>
          </a:p>
          <a:p>
            <a:endParaRPr lang="en-US" sz="2800" b="1" dirty="0"/>
          </a:p>
          <a:p>
            <a:pPr marL="457200">
              <a:spcBef>
                <a:spcPts val="800"/>
              </a:spcBef>
            </a:pPr>
            <a:r>
              <a:rPr lang="en-US" sz="2800" dirty="0"/>
              <a:t> </a:t>
            </a:r>
            <a:r>
              <a:rPr lang="en-US" sz="2800" b="1" dirty="0"/>
              <a:t> 		</a:t>
            </a:r>
            <a:r>
              <a:rPr lang="en-US" sz="2800" dirty="0"/>
              <a:t>$80 per pair</a:t>
            </a:r>
          </a:p>
          <a:p>
            <a:endParaRPr lang="en-US" sz="2800" dirty="0"/>
          </a:p>
          <a:p>
            <a:endParaRPr lang="en-US" sz="2800" dirty="0"/>
          </a:p>
          <a:p>
            <a:pPr marL="457200"/>
            <a:endParaRPr lang="en-US" sz="2800" dirty="0"/>
          </a:p>
          <a:p>
            <a:pPr marL="457200"/>
            <a:r>
              <a:rPr lang="en-US" sz="2800" dirty="0"/>
              <a:t>						</a:t>
            </a:r>
          </a:p>
          <a:p>
            <a:pPr marL="457200"/>
            <a:r>
              <a:rPr lang="en-US" sz="2800" dirty="0"/>
              <a:t>					</a:t>
            </a:r>
          </a:p>
          <a:p>
            <a:pPr marL="457200">
              <a:spcBef>
                <a:spcPts val="0"/>
              </a:spcBef>
            </a:pPr>
            <a:r>
              <a:rPr lang="en-US" sz="2800" dirty="0"/>
              <a:t>				</a:t>
            </a:r>
          </a:p>
          <a:p>
            <a:endParaRPr lang="en-US" sz="2800" dirty="0"/>
          </a:p>
          <a:p>
            <a:endParaRPr lang="en-US" sz="2800" dirty="0">
              <a:latin typeface="Times New Roman" pitchFamily="18" charset="0"/>
            </a:endParaRPr>
          </a:p>
          <a:p>
            <a:endParaRPr lang="en-US" dirty="0"/>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p>
          <a:p>
            <a:endParaRPr lang="en-US" dirty="0"/>
          </a:p>
        </p:txBody>
      </p:sp>
      <p:graphicFrame>
        <p:nvGraphicFramePr>
          <p:cNvPr id="2" name="Object 1"/>
          <p:cNvGraphicFramePr>
            <a:graphicFrameLocks noChangeAspect="1"/>
          </p:cNvGraphicFramePr>
          <p:nvPr/>
        </p:nvGraphicFramePr>
        <p:xfrm>
          <a:off x="1905000" y="2882900"/>
          <a:ext cx="1803400" cy="850900"/>
        </p:xfrm>
        <a:graphic>
          <a:graphicData uri="http://schemas.openxmlformats.org/presentationml/2006/ole">
            <mc:AlternateContent xmlns:mc="http://schemas.openxmlformats.org/markup-compatibility/2006">
              <mc:Choice xmlns:v="urn:schemas-microsoft-com:vml" Requires="v">
                <p:oleObj name="Equation" r:id="rId2" imgW="1803240" imgH="850680" progId="Equation.DSMT4">
                  <p:embed/>
                </p:oleObj>
              </mc:Choice>
              <mc:Fallback>
                <p:oleObj name="Equation" r:id="rId2" imgW="1803240" imgH="850680" progId="Equation.DSMT4">
                  <p:embed/>
                  <p:pic>
                    <p:nvPicPr>
                      <p:cNvPr id="2" name="Object 1"/>
                      <p:cNvPicPr>
                        <a:picLocks noChangeAspect="1" noChangeArrowheads="1"/>
                      </p:cNvPicPr>
                      <p:nvPr/>
                    </p:nvPicPr>
                    <p:blipFill>
                      <a:blip r:embed="rId3"/>
                      <a:srcRect/>
                      <a:stretch>
                        <a:fillRect/>
                      </a:stretch>
                    </p:blipFill>
                    <p:spPr bwMode="auto">
                      <a:xfrm>
                        <a:off x="1905000" y="2882900"/>
                        <a:ext cx="18034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52495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p:spPr>
        <p:txBody>
          <a:bodyPr/>
          <a:lstStyle/>
          <a:p>
            <a:r>
              <a:rPr lang="en-US" sz="3200" dirty="0">
                <a:latin typeface="Arial" pitchFamily="34" charset="0"/>
                <a:cs typeface="Arial" pitchFamily="34" charset="0"/>
              </a:rPr>
              <a:t>Systems of Equations</a:t>
            </a:r>
          </a:p>
        </p:txBody>
      </p:sp>
      <p:sp>
        <p:nvSpPr>
          <p:cNvPr id="4" name="Text Placeholder 3"/>
          <p:cNvSpPr>
            <a:spLocks noGrp="1"/>
          </p:cNvSpPr>
          <p:nvPr>
            <p:ph type="body" sz="quarter" idx="10"/>
          </p:nvPr>
        </p:nvSpPr>
        <p:spPr/>
        <p:txBody>
          <a:bodyPr>
            <a:noAutofit/>
          </a:bodyPr>
          <a:lstStyle/>
          <a:p>
            <a:pPr>
              <a:spcAft>
                <a:spcPts val="1200"/>
              </a:spcAft>
            </a:pPr>
            <a:endParaRPr lang="en-US" sz="2800" dirty="0"/>
          </a:p>
          <a:p>
            <a:pPr>
              <a:spcAft>
                <a:spcPts val="1200"/>
              </a:spcAft>
            </a:pPr>
            <a:endParaRPr lang="en-US" sz="2800" dirty="0"/>
          </a:p>
          <a:p>
            <a:pPr>
              <a:spcAft>
                <a:spcPts val="1200"/>
              </a:spcAft>
            </a:pPr>
            <a:endParaRPr lang="en-US" sz="2800" dirty="0"/>
          </a:p>
          <a:p>
            <a:pPr>
              <a:spcAft>
                <a:spcPts val="1200"/>
              </a:spcAft>
            </a:pPr>
            <a:endParaRPr lang="en-US" sz="2800" dirty="0"/>
          </a:p>
          <a:p>
            <a:pPr>
              <a:spcAft>
                <a:spcPts val="1200"/>
              </a:spcAft>
            </a:pPr>
            <a:endParaRPr lang="en-US" sz="2800" dirty="0"/>
          </a:p>
          <a:p>
            <a:pPr>
              <a:spcAft>
                <a:spcPts val="1200"/>
              </a:spcAft>
            </a:pPr>
            <a:endParaRPr lang="en-US" sz="2800" dirty="0"/>
          </a:p>
          <a:p>
            <a:pPr>
              <a:spcBef>
                <a:spcPts val="1200"/>
              </a:spcBef>
              <a:spcAft>
                <a:spcPts val="1200"/>
              </a:spcAft>
            </a:pPr>
            <a:r>
              <a:rPr lang="en-US" sz="2800" dirty="0"/>
              <a:t>NOTE: In order for this method to be useful, you must graph the lines </a:t>
            </a:r>
            <a:r>
              <a:rPr lang="en-US" sz="2800" i="1" dirty="0"/>
              <a:t>very</a:t>
            </a:r>
            <a:r>
              <a:rPr lang="en-US" sz="2800" dirty="0"/>
              <a:t> </a:t>
            </a:r>
            <a:r>
              <a:rPr lang="en-US" sz="2800" i="1" dirty="0"/>
              <a:t>accurately</a:t>
            </a:r>
            <a:r>
              <a:rPr lang="en-US" sz="2800" dirty="0"/>
              <a:t>.</a:t>
            </a:r>
          </a:p>
          <a:p>
            <a:pPr>
              <a:spcAft>
                <a:spcPts val="1200"/>
              </a:spcAft>
            </a:pPr>
            <a:r>
              <a:rPr lang="en-US" dirty="0"/>
              <a:t>			</a:t>
            </a:r>
          </a:p>
        </p:txBody>
      </p:sp>
      <p:graphicFrame>
        <p:nvGraphicFramePr>
          <p:cNvPr id="6" name="Table Placeholder 5"/>
          <p:cNvGraphicFramePr>
            <a:graphicFrameLocks/>
          </p:cNvGraphicFramePr>
          <p:nvPr>
            <p:extLst>
              <p:ext uri="{D42A27DB-BD31-4B8C-83A1-F6EECF244321}">
                <p14:modId xmlns:p14="http://schemas.microsoft.com/office/powerpoint/2010/main" val="37236514"/>
              </p:ext>
            </p:extLst>
          </p:nvPr>
        </p:nvGraphicFramePr>
        <p:xfrm>
          <a:off x="516575" y="1166750"/>
          <a:ext cx="8243888" cy="3916680"/>
        </p:xfrm>
        <a:graphic>
          <a:graphicData uri="http://schemas.openxmlformats.org/drawingml/2006/table">
            <a:tbl>
              <a:tblPr firstRow="1" bandRow="1">
                <a:tableStyleId>{5C22544A-7EE6-4342-B048-85BDC9FD1C3A}</a:tableStyleId>
              </a:tblPr>
              <a:tblGrid>
                <a:gridCol w="8243888">
                  <a:extLst>
                    <a:ext uri="{9D8B030D-6E8A-4147-A177-3AD203B41FA5}">
                      <a16:colId xmlns:a16="http://schemas.microsoft.com/office/drawing/2014/main" val="20000"/>
                    </a:ext>
                  </a:extLst>
                </a:gridCol>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rgbClr val="0000A8"/>
                          </a:solidFill>
                          <a:effectLst/>
                          <a:latin typeface="Arial" pitchFamily="34" charset="0"/>
                          <a:cs typeface="Arial" pitchFamily="34" charset="0"/>
                        </a:rPr>
                        <a:t>Solve Systems of Two Linear Equations in </a:t>
                      </a:r>
                      <a:br>
                        <a:rPr kumimoji="0" lang="en-US" sz="2800" b="1" i="0" u="none" strike="noStrike" cap="none" normalizeH="0" baseline="0" dirty="0">
                          <a:ln>
                            <a:noFill/>
                          </a:ln>
                          <a:solidFill>
                            <a:srgbClr val="0000A8"/>
                          </a:solidFill>
                          <a:effectLst/>
                          <a:latin typeface="Arial" pitchFamily="34" charset="0"/>
                          <a:cs typeface="Arial" pitchFamily="34" charset="0"/>
                        </a:rPr>
                      </a:br>
                      <a:r>
                        <a:rPr kumimoji="0" lang="en-US" sz="2800" b="1" i="0" u="none" strike="noStrike" cap="none" normalizeH="0" baseline="0" dirty="0">
                          <a:ln>
                            <a:noFill/>
                          </a:ln>
                          <a:solidFill>
                            <a:srgbClr val="0000A8"/>
                          </a:solidFill>
                          <a:effectLst/>
                          <a:latin typeface="Arial" pitchFamily="34" charset="0"/>
                          <a:cs typeface="Arial" pitchFamily="34" charset="0"/>
                        </a:rPr>
                        <a:t>Two Variables, </a:t>
                      </a:r>
                      <a:r>
                        <a:rPr kumimoji="0" lang="en-US" sz="2800" b="1" i="1" u="none" strike="noStrike" cap="none" normalizeH="0" baseline="0" dirty="0">
                          <a:ln>
                            <a:noFill/>
                          </a:ln>
                          <a:solidFill>
                            <a:srgbClr val="0000A8"/>
                          </a:solidFill>
                          <a:effectLst/>
                          <a:latin typeface="Arial" pitchFamily="34" charset="0"/>
                          <a:cs typeface="Arial" pitchFamily="34" charset="0"/>
                        </a:rPr>
                        <a:t>x</a:t>
                      </a:r>
                      <a:r>
                        <a:rPr kumimoji="0" lang="en-US" sz="2800" b="1" i="0" u="none" strike="noStrike" cap="none" normalizeH="0" baseline="0" dirty="0">
                          <a:ln>
                            <a:noFill/>
                          </a:ln>
                          <a:solidFill>
                            <a:srgbClr val="0000A8"/>
                          </a:solidFill>
                          <a:effectLst/>
                          <a:latin typeface="Arial" pitchFamily="34" charset="0"/>
                          <a:cs typeface="Arial" pitchFamily="34" charset="0"/>
                        </a:rPr>
                        <a:t> and </a:t>
                      </a:r>
                      <a:r>
                        <a:rPr kumimoji="0" lang="en-US" sz="2800" b="1" i="1" u="none" strike="noStrike" cap="none" normalizeH="0" baseline="0" dirty="0">
                          <a:ln>
                            <a:noFill/>
                          </a:ln>
                          <a:solidFill>
                            <a:srgbClr val="0000A8"/>
                          </a:solidFill>
                          <a:effectLst/>
                          <a:latin typeface="Arial" pitchFamily="34" charset="0"/>
                          <a:cs typeface="Arial" pitchFamily="34" charset="0"/>
                        </a:rPr>
                        <a:t>y</a:t>
                      </a:r>
                      <a:r>
                        <a:rPr kumimoji="0" lang="en-US" sz="2800" b="1" i="0" u="none" strike="noStrike" cap="none" normalizeH="0" baseline="0" dirty="0">
                          <a:ln>
                            <a:noFill/>
                          </a:ln>
                          <a:solidFill>
                            <a:srgbClr val="0000A8"/>
                          </a:solidFill>
                          <a:effectLst/>
                          <a:latin typeface="Arial" pitchFamily="34" charset="0"/>
                          <a:cs typeface="Arial" pitchFamily="34" charset="0"/>
                        </a:rPr>
                        <a:t>, by Graphing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340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a:tabLst/>
                      </a:pPr>
                      <a:r>
                        <a:rPr kumimoji="0" lang="en-US" sz="2800" b="0" i="0" u="none" strike="noStrike" cap="none" normalizeH="0" baseline="0" dirty="0">
                          <a:ln>
                            <a:noFill/>
                          </a:ln>
                          <a:solidFill>
                            <a:schemeClr val="tx1"/>
                          </a:solidFill>
                          <a:effectLst/>
                          <a:latin typeface="Arial" pitchFamily="34" charset="0"/>
                          <a:cs typeface="Arial" pitchFamily="34" charset="0"/>
                        </a:rPr>
                        <a:t>Graph the first equation.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1513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2"/>
                        <a:tabLst/>
                      </a:pPr>
                      <a:r>
                        <a:rPr kumimoji="0" lang="en-US" sz="2800" b="0" i="0" u="none" strike="noStrike" cap="none" spc="-120" normalizeH="0" baseline="0" dirty="0">
                          <a:ln>
                            <a:noFill/>
                          </a:ln>
                          <a:solidFill>
                            <a:schemeClr val="tx1"/>
                          </a:solidFill>
                          <a:effectLst/>
                          <a:latin typeface="Arial" pitchFamily="34" charset="0"/>
                          <a:cs typeface="Arial" pitchFamily="34" charset="0"/>
                        </a:rPr>
                        <a:t>Graph the second equation on the </a:t>
                      </a:r>
                      <a:r>
                        <a:rPr kumimoji="0" lang="en-US" sz="2800" b="0" i="1" u="none" strike="noStrike" cap="none" spc="-120" normalizeH="0" baseline="0" dirty="0">
                          <a:ln>
                            <a:noFill/>
                          </a:ln>
                          <a:solidFill>
                            <a:schemeClr val="tx1"/>
                          </a:solidFill>
                          <a:effectLst/>
                          <a:latin typeface="Arial" pitchFamily="34" charset="0"/>
                          <a:cs typeface="Arial" pitchFamily="34" charset="0"/>
                        </a:rPr>
                        <a:t>same set of axes</a:t>
                      </a:r>
                      <a:r>
                        <a:rPr kumimoji="0" lang="en-US" sz="2800" b="0" i="0" u="none" strike="noStrike" cap="none" spc="-120" normalizeH="0" baseline="0" dirty="0">
                          <a:ln>
                            <a:noFill/>
                          </a:ln>
                          <a:solidFill>
                            <a:schemeClr val="tx1"/>
                          </a:solidFill>
                          <a:effectLst/>
                          <a:latin typeface="Arial" pitchFamily="34" charset="0"/>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939354">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3"/>
                        <a:tabLst/>
                      </a:pPr>
                      <a:r>
                        <a:rPr kumimoji="0" lang="en-US" sz="2800" b="0" i="0" u="none" strike="noStrike" cap="none" normalizeH="0" baseline="0" dirty="0">
                          <a:ln>
                            <a:noFill/>
                          </a:ln>
                          <a:solidFill>
                            <a:schemeClr val="tx1"/>
                          </a:solidFill>
                          <a:effectLst/>
                          <a:latin typeface="Arial" pitchFamily="34" charset="0"/>
                          <a:cs typeface="Arial" pitchFamily="34" charset="0"/>
                        </a:rPr>
                        <a:t>If the lines intersect at a point, determine the coordinates of this point of intersection. The ordered pair is the solution to the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48640">
                <a:tc>
                  <a:txBody>
                    <a:bodyPr/>
                    <a:lstStyle/>
                    <a:p>
                      <a:pPr marL="514350" marR="0" lvl="0" indent="-514350" algn="l" defTabSz="914400" rtl="0" eaLnBrk="1" fontAlgn="base" latinLnBrk="0" hangingPunct="1">
                        <a:lnSpc>
                          <a:spcPct val="100000"/>
                        </a:lnSpc>
                        <a:spcBef>
                          <a:spcPct val="20000"/>
                        </a:spcBef>
                        <a:spcAft>
                          <a:spcPct val="0"/>
                        </a:spcAft>
                        <a:buClrTx/>
                        <a:buSzTx/>
                        <a:buFont typeface="+mj-lt"/>
                        <a:buAutoNum type="arabicPeriod" startAt="4"/>
                        <a:tabLst/>
                      </a:pPr>
                      <a:r>
                        <a:rPr kumimoji="0" lang="en-US" sz="2800" b="0" i="0" u="none" strike="noStrike" cap="none" normalizeH="0" baseline="0" dirty="0">
                          <a:ln>
                            <a:noFill/>
                          </a:ln>
                          <a:solidFill>
                            <a:schemeClr val="tx1"/>
                          </a:solidFill>
                          <a:effectLst/>
                          <a:latin typeface="Arial" pitchFamily="34" charset="0"/>
                          <a:cs typeface="Arial" pitchFamily="34" charset="0"/>
                        </a:rPr>
                        <a:t>Check the solution in </a:t>
                      </a:r>
                      <a:r>
                        <a:rPr kumimoji="0" lang="en-US" sz="2800" b="0" i="1" u="none" strike="noStrike" cap="none" normalizeH="0" baseline="0" dirty="0">
                          <a:ln>
                            <a:noFill/>
                          </a:ln>
                          <a:solidFill>
                            <a:schemeClr val="tx1"/>
                          </a:solidFill>
                          <a:effectLst/>
                          <a:latin typeface="Arial" pitchFamily="34" charset="0"/>
                          <a:cs typeface="Arial" pitchFamily="34" charset="0"/>
                        </a:rPr>
                        <a:t>both</a:t>
                      </a:r>
                      <a:r>
                        <a:rPr kumimoji="0" lang="en-US" sz="2800" b="0" i="0" u="none" strike="noStrike" cap="none" normalizeH="0" baseline="0" dirty="0">
                          <a:ln>
                            <a:noFill/>
                          </a:ln>
                          <a:solidFill>
                            <a:schemeClr val="tx1"/>
                          </a:solidFill>
                          <a:effectLst/>
                          <a:latin typeface="Arial" pitchFamily="34" charset="0"/>
                          <a:cs typeface="Arial" pitchFamily="34" charset="0"/>
                        </a:rPr>
                        <a:t> equations.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416652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2: </a:t>
            </a:r>
            <a:r>
              <a:rPr lang="en-US" sz="3200" b="1" dirty="0">
                <a:latin typeface="Arial" pitchFamily="34" charset="0"/>
                <a:cs typeface="Arial" pitchFamily="34" charset="0"/>
              </a:rPr>
              <a:t>Example</a:t>
            </a:r>
            <a:r>
              <a:rPr lang="en-US" sz="3200" dirty="0">
                <a:latin typeface="Arial" pitchFamily="34" charset="0"/>
                <a:cs typeface="Arial" pitchFamily="34" charset="0"/>
              </a:rPr>
              <a:t>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r>
              <a:rPr lang="en-US" sz="2800" b="1" dirty="0"/>
              <a:t>2c.</a:t>
            </a:r>
            <a:r>
              <a:rPr lang="en-US" sz="2800" dirty="0"/>
              <a:t>	Determine the break-even point. Describe 	what this means.</a:t>
            </a:r>
          </a:p>
          <a:p>
            <a:pPr marL="457200">
              <a:spcBef>
                <a:spcPts val="800"/>
              </a:spcBef>
              <a:spcAft>
                <a:spcPts val="2400"/>
              </a:spcAft>
            </a:pPr>
            <a:r>
              <a:rPr lang="en-US" sz="2800" dirty="0"/>
              <a:t>	The system is	</a:t>
            </a:r>
          </a:p>
          <a:p>
            <a:pPr marL="457200">
              <a:spcBef>
                <a:spcPts val="0"/>
              </a:spcBef>
            </a:pPr>
            <a:r>
              <a:rPr lang="en-US" sz="2800" dirty="0"/>
              <a:t>	The break-even point  is where</a:t>
            </a:r>
          </a:p>
          <a:p>
            <a:pPr marL="457200">
              <a:spcBef>
                <a:spcPts val="800"/>
              </a:spcBef>
            </a:pPr>
            <a:r>
              <a:rPr lang="en-US" sz="2800" dirty="0"/>
              <a:t> </a:t>
            </a:r>
          </a:p>
          <a:p>
            <a:endParaRPr lang="en-US" sz="2800" dirty="0"/>
          </a:p>
          <a:p>
            <a:endParaRPr lang="en-US" sz="2800" dirty="0"/>
          </a:p>
          <a:p>
            <a:pPr marL="457200"/>
            <a:endParaRPr lang="en-US" sz="2800" dirty="0"/>
          </a:p>
          <a:p>
            <a:pPr marL="457200"/>
            <a:r>
              <a:rPr lang="en-US" sz="2800" dirty="0"/>
              <a:t>						</a:t>
            </a:r>
          </a:p>
          <a:p>
            <a:pPr marL="457200"/>
            <a:r>
              <a:rPr lang="en-US" sz="2800" dirty="0"/>
              <a:t>					</a:t>
            </a:r>
          </a:p>
          <a:p>
            <a:pPr marL="457200">
              <a:spcBef>
                <a:spcPts val="0"/>
              </a:spcBef>
            </a:pPr>
            <a:r>
              <a:rPr lang="en-US" sz="2800" dirty="0"/>
              <a:t>				</a:t>
            </a:r>
          </a:p>
          <a:p>
            <a:endParaRPr lang="en-US" sz="2800" dirty="0"/>
          </a:p>
          <a:p>
            <a:endParaRPr lang="en-US" sz="2800" dirty="0">
              <a:latin typeface="Times New Roman" pitchFamily="18" charset="0"/>
            </a:endParaRPr>
          </a:p>
          <a:p>
            <a:endParaRPr lang="en-US" dirty="0"/>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p>
          <a:p>
            <a:endParaRPr lang="en-US" dirty="0"/>
          </a:p>
        </p:txBody>
      </p:sp>
      <p:graphicFrame>
        <p:nvGraphicFramePr>
          <p:cNvPr id="3" name="Object 2"/>
          <p:cNvGraphicFramePr>
            <a:graphicFrameLocks noChangeAspect="1"/>
          </p:cNvGraphicFramePr>
          <p:nvPr/>
        </p:nvGraphicFramePr>
        <p:xfrm>
          <a:off x="3831265" y="1981200"/>
          <a:ext cx="3048000" cy="965200"/>
        </p:xfrm>
        <a:graphic>
          <a:graphicData uri="http://schemas.openxmlformats.org/presentationml/2006/ole">
            <mc:AlternateContent xmlns:mc="http://schemas.openxmlformats.org/markup-compatibility/2006">
              <mc:Choice xmlns:v="urn:schemas-microsoft-com:vml" Requires="v">
                <p:oleObj name="Equation" r:id="rId2" imgW="3047760" imgH="965160" progId="Equation.DSMT4">
                  <p:embed/>
                </p:oleObj>
              </mc:Choice>
              <mc:Fallback>
                <p:oleObj name="Equation" r:id="rId2" imgW="3047760" imgH="965160" progId="Equation.DSMT4">
                  <p:embed/>
                  <p:pic>
                    <p:nvPicPr>
                      <p:cNvPr id="3" name="Object 2"/>
                      <p:cNvPicPr>
                        <a:picLocks noChangeAspect="1" noChangeArrowheads="1"/>
                      </p:cNvPicPr>
                      <p:nvPr/>
                    </p:nvPicPr>
                    <p:blipFill>
                      <a:blip r:embed="rId3"/>
                      <a:srcRect/>
                      <a:stretch>
                        <a:fillRect/>
                      </a:stretch>
                    </p:blipFill>
                    <p:spPr bwMode="auto">
                      <a:xfrm>
                        <a:off x="3831265" y="1981200"/>
                        <a:ext cx="30480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6494130" y="2895600"/>
          <a:ext cx="2082800" cy="457200"/>
        </p:xfrm>
        <a:graphic>
          <a:graphicData uri="http://schemas.openxmlformats.org/presentationml/2006/ole">
            <mc:AlternateContent xmlns:mc="http://schemas.openxmlformats.org/markup-compatibility/2006">
              <mc:Choice xmlns:v="urn:schemas-microsoft-com:vml" Requires="v">
                <p:oleObj name="Equation" r:id="rId4" imgW="2082600" imgH="457200" progId="Equation.DSMT4">
                  <p:embed/>
                </p:oleObj>
              </mc:Choice>
              <mc:Fallback>
                <p:oleObj name="Equation" r:id="rId4" imgW="2082600" imgH="457200" progId="Equation.DSMT4">
                  <p:embed/>
                  <p:pic>
                    <p:nvPicPr>
                      <p:cNvPr id="6" name="Object 5"/>
                      <p:cNvPicPr>
                        <a:picLocks noChangeAspect="1" noChangeArrowheads="1"/>
                      </p:cNvPicPr>
                      <p:nvPr/>
                    </p:nvPicPr>
                    <p:blipFill>
                      <a:blip r:embed="rId5"/>
                      <a:srcRect/>
                      <a:stretch>
                        <a:fillRect/>
                      </a:stretch>
                    </p:blipFill>
                    <p:spPr bwMode="auto">
                      <a:xfrm>
                        <a:off x="6494130" y="2895600"/>
                        <a:ext cx="208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600200" y="3533900"/>
          <a:ext cx="1981200" cy="457200"/>
        </p:xfrm>
        <a:graphic>
          <a:graphicData uri="http://schemas.openxmlformats.org/presentationml/2006/ole">
            <mc:AlternateContent xmlns:mc="http://schemas.openxmlformats.org/markup-compatibility/2006">
              <mc:Choice xmlns:v="urn:schemas-microsoft-com:vml" Requires="v">
                <p:oleObj name="Equation" r:id="rId6" imgW="1981080" imgH="457200" progId="Equation.DSMT4">
                  <p:embed/>
                </p:oleObj>
              </mc:Choice>
              <mc:Fallback>
                <p:oleObj name="Equation" r:id="rId6" imgW="1981080" imgH="457200" progId="Equation.DSMT4">
                  <p:embed/>
                  <p:pic>
                    <p:nvPicPr>
                      <p:cNvPr id="7" name="Object 6"/>
                      <p:cNvPicPr>
                        <a:picLocks noChangeAspect="1" noChangeArrowheads="1"/>
                      </p:cNvPicPr>
                      <p:nvPr/>
                    </p:nvPicPr>
                    <p:blipFill>
                      <a:blip r:embed="rId7"/>
                      <a:srcRect/>
                      <a:stretch>
                        <a:fillRect/>
                      </a:stretch>
                    </p:blipFill>
                    <p:spPr bwMode="auto">
                      <a:xfrm>
                        <a:off x="1600200" y="35339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806700" y="4032000"/>
          <a:ext cx="3251200" cy="1397000"/>
        </p:xfrm>
        <a:graphic>
          <a:graphicData uri="http://schemas.openxmlformats.org/presentationml/2006/ole">
            <mc:AlternateContent xmlns:mc="http://schemas.openxmlformats.org/markup-compatibility/2006">
              <mc:Choice xmlns:v="urn:schemas-microsoft-com:vml" Requires="v">
                <p:oleObj name="Equation" r:id="rId8" imgW="3251160" imgH="1396800" progId="Equation.DSMT4">
                  <p:embed/>
                </p:oleObj>
              </mc:Choice>
              <mc:Fallback>
                <p:oleObj name="Equation" r:id="rId8" imgW="3251160" imgH="1396800" progId="Equation.DSMT4">
                  <p:embed/>
                  <p:pic>
                    <p:nvPicPr>
                      <p:cNvPr id="8" name="Object 7"/>
                      <p:cNvPicPr>
                        <a:picLocks noChangeAspect="1" noChangeArrowheads="1"/>
                      </p:cNvPicPr>
                      <p:nvPr/>
                    </p:nvPicPr>
                    <p:blipFill>
                      <a:blip r:embed="rId9"/>
                      <a:srcRect/>
                      <a:stretch>
                        <a:fillRect/>
                      </a:stretch>
                    </p:blipFill>
                    <p:spPr bwMode="auto">
                      <a:xfrm>
                        <a:off x="1806700" y="4032000"/>
                        <a:ext cx="32512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090623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0" y="182880"/>
            <a:ext cx="0" cy="0"/>
          </a:xfrm>
          <a:prstGeom prst="rect">
            <a:avLst/>
          </a:prstGeom>
        </p:spPr>
        <p:txBody>
          <a:bodyPr wrap="none"/>
          <a:lstStyle/>
          <a:p>
            <a:r>
              <a:rPr lang="en-US" sz="3200" b="1" i="1" dirty="0">
                <a:solidFill>
                  <a:srgbClr val="000000"/>
                </a:solidFill>
                <a:latin typeface="Arial" pitchFamily="34" charset="0"/>
                <a:cs typeface="Arial" pitchFamily="34" charset="0"/>
              </a:rPr>
              <a:t>Objective 2: </a:t>
            </a:r>
            <a:r>
              <a:rPr lang="en-US" sz="3200" b="1" dirty="0">
                <a:latin typeface="Arial" pitchFamily="34" charset="0"/>
                <a:cs typeface="Arial" pitchFamily="34" charset="0"/>
              </a:rPr>
              <a:t>Example</a:t>
            </a:r>
            <a:r>
              <a:rPr lang="en-US" sz="3200" dirty="0">
                <a:latin typeface="Arial" pitchFamily="34" charset="0"/>
                <a:cs typeface="Arial" pitchFamily="34" charset="0"/>
              </a:rPr>
              <a:t> (</a:t>
            </a:r>
            <a:r>
              <a:rPr lang="en-US" sz="3200" dirty="0" err="1">
                <a:latin typeface="Arial" pitchFamily="34" charset="0"/>
                <a:cs typeface="Arial" pitchFamily="34" charset="0"/>
              </a:rPr>
              <a:t>cont</a:t>
            </a:r>
            <a:r>
              <a:rPr lang="en-US" sz="3200" dirty="0">
                <a:latin typeface="Arial" pitchFamily="34" charset="0"/>
                <a:cs typeface="Arial" pitchFamily="34" charset="0"/>
              </a:rPr>
              <a:t>)</a:t>
            </a:r>
          </a:p>
        </p:txBody>
      </p:sp>
      <p:sp>
        <p:nvSpPr>
          <p:cNvPr id="4" name="Text Placeholder 3"/>
          <p:cNvSpPr>
            <a:spLocks noGrp="1"/>
          </p:cNvSpPr>
          <p:nvPr>
            <p:ph type="body" sz="quarter" idx="10"/>
          </p:nvPr>
        </p:nvSpPr>
        <p:spPr/>
        <p:txBody>
          <a:bodyPr>
            <a:noAutofit/>
          </a:bodyPr>
          <a:lstStyle/>
          <a:p>
            <a:pPr>
              <a:spcAft>
                <a:spcPts val="1800"/>
              </a:spcAft>
            </a:pPr>
            <a:r>
              <a:rPr lang="en-US" sz="2800" dirty="0"/>
              <a:t>Back-substitute to find </a:t>
            </a:r>
            <a:r>
              <a:rPr lang="en-US" sz="2800" i="1" dirty="0"/>
              <a:t>y:</a:t>
            </a:r>
            <a:r>
              <a:rPr lang="en-US" sz="2800" dirty="0"/>
              <a:t> </a:t>
            </a:r>
          </a:p>
          <a:p>
            <a:endParaRPr lang="en-US" sz="2800" b="1" dirty="0"/>
          </a:p>
          <a:p>
            <a:endParaRPr lang="en-US" sz="2800" b="1" dirty="0"/>
          </a:p>
          <a:p>
            <a:endParaRPr lang="en-US" sz="2800" b="1" dirty="0"/>
          </a:p>
          <a:p>
            <a:pPr>
              <a:spcAft>
                <a:spcPts val="3000"/>
              </a:spcAft>
            </a:pPr>
            <a:r>
              <a:rPr lang="en-US" sz="2800" dirty="0"/>
              <a:t>The break-even point is </a:t>
            </a:r>
          </a:p>
          <a:p>
            <a:r>
              <a:rPr lang="en-US" sz="2800" dirty="0"/>
              <a:t>This means the company will break even when it produces and sells 6000 pairs of shoes. At this level, both revenue and costs are $480,000.</a:t>
            </a:r>
          </a:p>
          <a:p>
            <a:endParaRPr lang="en-US" sz="2800" dirty="0"/>
          </a:p>
          <a:p>
            <a:r>
              <a:rPr lang="en-US" sz="2800" b="1" dirty="0"/>
              <a:t> </a:t>
            </a:r>
          </a:p>
          <a:p>
            <a:endParaRPr lang="en-US" sz="2800" b="1" dirty="0"/>
          </a:p>
          <a:p>
            <a:endParaRPr lang="en-US" sz="2800" dirty="0"/>
          </a:p>
          <a:p>
            <a:endParaRPr lang="en-US" sz="2800" dirty="0"/>
          </a:p>
          <a:p>
            <a:endParaRPr lang="en-US" sz="2800" dirty="0"/>
          </a:p>
          <a:p>
            <a:endParaRPr lang="en-US" sz="2800" dirty="0"/>
          </a:p>
          <a:p>
            <a:pPr marL="457200"/>
            <a:endParaRPr lang="en-US" sz="2800" dirty="0"/>
          </a:p>
          <a:p>
            <a:pPr marL="457200"/>
            <a:r>
              <a:rPr lang="en-US" sz="2800" dirty="0"/>
              <a:t>						</a:t>
            </a:r>
          </a:p>
          <a:p>
            <a:pPr marL="457200"/>
            <a:r>
              <a:rPr lang="en-US" sz="2800" dirty="0"/>
              <a:t>					</a:t>
            </a:r>
          </a:p>
          <a:p>
            <a:pPr marL="457200">
              <a:spcBef>
                <a:spcPts val="0"/>
              </a:spcBef>
            </a:pPr>
            <a:r>
              <a:rPr lang="en-US" sz="2800" dirty="0"/>
              <a:t>				</a:t>
            </a:r>
          </a:p>
          <a:p>
            <a:endParaRPr lang="en-US" sz="2800" dirty="0"/>
          </a:p>
          <a:p>
            <a:endParaRPr lang="en-US" sz="2800" dirty="0">
              <a:latin typeface="Times New Roman" pitchFamily="18" charset="0"/>
            </a:endParaRPr>
          </a:p>
          <a:p>
            <a:endParaRPr lang="en-US" dirty="0"/>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p>
          <a:p>
            <a:endParaRPr lang="en-US" dirty="0"/>
          </a:p>
        </p:txBody>
      </p:sp>
      <p:graphicFrame>
        <p:nvGraphicFramePr>
          <p:cNvPr id="3" name="Object 2"/>
          <p:cNvGraphicFramePr>
            <a:graphicFrameLocks noChangeAspect="1"/>
          </p:cNvGraphicFramePr>
          <p:nvPr/>
        </p:nvGraphicFramePr>
        <p:xfrm>
          <a:off x="2362200" y="1689100"/>
          <a:ext cx="2133600" cy="1511300"/>
        </p:xfrm>
        <a:graphic>
          <a:graphicData uri="http://schemas.openxmlformats.org/presentationml/2006/ole">
            <mc:AlternateContent xmlns:mc="http://schemas.openxmlformats.org/markup-compatibility/2006">
              <mc:Choice xmlns:v="urn:schemas-microsoft-com:vml" Requires="v">
                <p:oleObj name="Equation" r:id="rId2" imgW="2133360" imgH="1511280" progId="Equation.DSMT4">
                  <p:embed/>
                </p:oleObj>
              </mc:Choice>
              <mc:Fallback>
                <p:oleObj name="Equation" r:id="rId2" imgW="2133360" imgH="1511280" progId="Equation.DSMT4">
                  <p:embed/>
                  <p:pic>
                    <p:nvPicPr>
                      <p:cNvPr id="3" name="Object 2"/>
                      <p:cNvPicPr>
                        <a:picLocks noChangeAspect="1" noChangeArrowheads="1"/>
                      </p:cNvPicPr>
                      <p:nvPr/>
                    </p:nvPicPr>
                    <p:blipFill>
                      <a:blip r:embed="rId3"/>
                      <a:srcRect/>
                      <a:stretch>
                        <a:fillRect/>
                      </a:stretch>
                    </p:blipFill>
                    <p:spPr bwMode="auto">
                      <a:xfrm>
                        <a:off x="2362200" y="1689100"/>
                        <a:ext cx="21336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4451288" y="3490913"/>
          <a:ext cx="2692400" cy="457200"/>
        </p:xfrm>
        <a:graphic>
          <a:graphicData uri="http://schemas.openxmlformats.org/presentationml/2006/ole">
            <mc:AlternateContent xmlns:mc="http://schemas.openxmlformats.org/markup-compatibility/2006">
              <mc:Choice xmlns:v="urn:schemas-microsoft-com:vml" Requires="v">
                <p:oleObj name="Equation" r:id="rId4" imgW="2692080" imgH="457200" progId="Equation.DSMT4">
                  <p:embed/>
                </p:oleObj>
              </mc:Choice>
              <mc:Fallback>
                <p:oleObj name="Equation" r:id="rId4" imgW="2692080" imgH="457200" progId="Equation.DSMT4">
                  <p:embed/>
                  <p:pic>
                    <p:nvPicPr>
                      <p:cNvPr id="6" name="Object 5"/>
                      <p:cNvPicPr>
                        <a:picLocks noChangeAspect="1" noChangeArrowheads="1"/>
                      </p:cNvPicPr>
                      <p:nvPr/>
                    </p:nvPicPr>
                    <p:blipFill>
                      <a:blip r:embed="rId5"/>
                      <a:srcRect/>
                      <a:stretch>
                        <a:fillRect/>
                      </a:stretch>
                    </p:blipFill>
                    <p:spPr bwMode="auto">
                      <a:xfrm>
                        <a:off x="4451288" y="3490913"/>
                        <a:ext cx="269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15082571"/>
      </p:ext>
    </p:extLst>
  </p:cSld>
  <p:clrMapOvr>
    <a:masterClrMapping/>
  </p:clrMapOvr>
</p:sld>
</file>

<file path=ppt/theme/theme1.xml><?xml version="1.0" encoding="utf-8"?>
<a:theme xmlns:a="http://schemas.openxmlformats.org/drawingml/2006/main" name="Top With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2731</TotalTime>
  <Words>4828</Words>
  <Application>Microsoft Office PowerPoint</Application>
  <PresentationFormat>On-screen Show (4:3)</PresentationFormat>
  <Paragraphs>964</Paragraphs>
  <Slides>91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7" baseType="lpstr">
      <vt:lpstr>Arial</vt:lpstr>
      <vt:lpstr>Calibri</vt:lpstr>
      <vt:lpstr>Symbol</vt:lpstr>
      <vt:lpstr>Times New Roman</vt:lpstr>
      <vt:lpstr>Top With Footer</vt:lpstr>
      <vt:lpstr>Equation</vt:lpstr>
      <vt:lpstr>PowerPoint Presentation</vt:lpstr>
      <vt:lpstr>Objective 1</vt:lpstr>
      <vt:lpstr>Systems of Equations</vt:lpstr>
      <vt:lpstr>Systems of Equations</vt:lpstr>
      <vt:lpstr>Example</vt:lpstr>
      <vt:lpstr>Objective 1: Example</vt:lpstr>
      <vt:lpstr>Objective 1: Example (cont)</vt:lpstr>
      <vt:lpstr>Objective 2</vt:lpstr>
      <vt:lpstr>Systems of Equations</vt:lpstr>
      <vt:lpstr>Example</vt:lpstr>
      <vt:lpstr>Example (cont)</vt:lpstr>
      <vt:lpstr>Example (cont)</vt:lpstr>
      <vt:lpstr>Example (cont)</vt:lpstr>
      <vt:lpstr> Objective 2: Example</vt:lpstr>
      <vt:lpstr>Objective 3</vt:lpstr>
      <vt:lpstr>Substitution Method</vt:lpstr>
      <vt:lpstr>Substitution Method (cont)</vt:lpstr>
      <vt:lpstr>Example</vt:lpstr>
      <vt:lpstr>Example (cont)</vt:lpstr>
      <vt:lpstr>Example (cont)</vt:lpstr>
      <vt:lpstr>Example (cont)</vt:lpstr>
      <vt:lpstr>Example (cont)</vt:lpstr>
      <vt:lpstr>Objective 3: Example</vt:lpstr>
      <vt:lpstr> Objective 3: Example (cont)</vt:lpstr>
      <vt:lpstr> Objective 4</vt:lpstr>
      <vt:lpstr>Addition Method</vt:lpstr>
      <vt:lpstr>Addition Method (cont)</vt:lpstr>
      <vt:lpstr>Example</vt:lpstr>
      <vt:lpstr>Example (cont)</vt:lpstr>
      <vt:lpstr>Example (cont)</vt:lpstr>
      <vt:lpstr>Example (cont)</vt:lpstr>
      <vt:lpstr>Example (cont)</vt:lpstr>
      <vt:lpstr> Objective 4: Example</vt:lpstr>
      <vt:lpstr> Objective 4: Example (cont)</vt:lpstr>
      <vt:lpstr> Objective 5</vt:lpstr>
      <vt:lpstr>Solving Systems of Equations</vt:lpstr>
      <vt:lpstr>Solving Systems of Equations (cont)</vt:lpstr>
      <vt:lpstr>Solving Systems of Equations (cont)</vt:lpstr>
      <vt:lpstr> Objective 5: Example</vt:lpstr>
      <vt:lpstr> Objective 6</vt:lpstr>
      <vt:lpstr>Solving Systems of Equations</vt:lpstr>
      <vt:lpstr> Solving Systems of Equations (cont)</vt:lpstr>
      <vt:lpstr> Solving Systems of Equations (cont)</vt:lpstr>
      <vt:lpstr> Example</vt:lpstr>
      <vt:lpstr> Example (cont)</vt:lpstr>
      <vt:lpstr> Example (cont)</vt:lpstr>
      <vt:lpstr> Example (cont)</vt:lpstr>
      <vt:lpstr> Example (cont)</vt:lpstr>
      <vt:lpstr> Example (cont)</vt:lpstr>
      <vt:lpstr> Objective 6: Example</vt:lpstr>
      <vt:lpstr> Objective 6: Example</vt:lpstr>
      <vt:lpstr>  Objective 6: Example (cont)</vt:lpstr>
      <vt:lpstr>PowerPoint Presentation</vt:lpstr>
      <vt:lpstr>Objective 1</vt:lpstr>
      <vt:lpstr>Systems of Equations in Application</vt:lpstr>
      <vt:lpstr>Example</vt:lpstr>
      <vt:lpstr>Example (cont)</vt:lpstr>
      <vt:lpstr>Example (cont)</vt:lpstr>
      <vt:lpstr>Example (cont)</vt:lpstr>
      <vt:lpstr>Example (cont)</vt:lpstr>
      <vt:lpstr>Example (cont)</vt:lpstr>
      <vt:lpstr>Example (cont)</vt:lpstr>
      <vt:lpstr>Example (cont)</vt:lpstr>
      <vt:lpstr>Example</vt:lpstr>
      <vt:lpstr>Example (cont)</vt:lpstr>
      <vt:lpstr>Example (cont)</vt:lpstr>
      <vt:lpstr>Example (cont)</vt:lpstr>
      <vt:lpstr>Example (cont)</vt:lpstr>
      <vt:lpstr>Example (cont)</vt:lpstr>
      <vt:lpstr>Example (cont)</vt:lpstr>
      <vt:lpstr>Example (cont)</vt:lpstr>
      <vt:lpstr>Example (cont)</vt:lpstr>
      <vt:lpstr> Objective 1: Example</vt:lpstr>
      <vt:lpstr> Objective 1: Example (cont)</vt:lpstr>
      <vt:lpstr> Objective 1: Example (cont)</vt:lpstr>
      <vt:lpstr>Objective 1: Example</vt:lpstr>
      <vt:lpstr>Objective 1: Example (cont)</vt:lpstr>
      <vt:lpstr>Objective 1: Example (cont)</vt:lpstr>
      <vt:lpstr>Objective 1: Example</vt:lpstr>
      <vt:lpstr>Objective 1: Example (cont)</vt:lpstr>
      <vt:lpstr>Objective 1: Example (cont)</vt:lpstr>
      <vt:lpstr>Objective 2</vt:lpstr>
      <vt:lpstr>Revenue, Cost and Profit</vt:lpstr>
      <vt:lpstr>Revenue, Cost and Profit (cont)</vt:lpstr>
      <vt:lpstr>Example</vt:lpstr>
      <vt:lpstr>Example (cont)</vt:lpstr>
      <vt:lpstr>Example (cont)</vt:lpstr>
      <vt:lpstr>Objective 2: Example</vt:lpstr>
      <vt:lpstr>Objective 2: Example (cont)</vt:lpstr>
      <vt:lpstr>Objective 2: Example (cont)</vt:lpstr>
      <vt:lpstr>Objective 2: Example (cont)</vt:lpstr>
    </vt:vector>
  </TitlesOfParts>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FTPUSER;Bob Blitzer</dc:creator>
  <cp:lastModifiedBy>Calise, Anthony J.</cp:lastModifiedBy>
  <cp:revision>2174</cp:revision>
  <dcterms:created xsi:type="dcterms:W3CDTF">2015-11-17T05:26:05Z</dcterms:created>
  <dcterms:modified xsi:type="dcterms:W3CDTF">2022-07-07T21:44:48Z</dcterms:modified>
</cp:coreProperties>
</file>