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62" r:id="rId2"/>
  </p:sldMasterIdLst>
  <p:notesMasterIdLst>
    <p:notesMasterId r:id="rId19"/>
  </p:notesMasterIdLst>
  <p:handoutMasterIdLst>
    <p:handoutMasterId r:id="rId20"/>
  </p:handoutMasterIdLst>
  <p:sldIdLst>
    <p:sldId id="291" r:id="rId3"/>
    <p:sldId id="294" r:id="rId4"/>
    <p:sldId id="302" r:id="rId5"/>
    <p:sldId id="345" r:id="rId6"/>
    <p:sldId id="346" r:id="rId7"/>
    <p:sldId id="309" r:id="rId8"/>
    <p:sldId id="311" r:id="rId9"/>
    <p:sldId id="347" r:id="rId10"/>
    <p:sldId id="348" r:id="rId11"/>
    <p:sldId id="323" r:id="rId12"/>
    <p:sldId id="327" r:id="rId13"/>
    <p:sldId id="329" r:id="rId14"/>
    <p:sldId id="349" r:id="rId15"/>
    <p:sldId id="350" r:id="rId16"/>
    <p:sldId id="351" r:id="rId17"/>
    <p:sldId id="352" r:id="rId18"/>
  </p:sldIdLst>
  <p:sldSz cx="9144000" cy="6858000" type="letter"/>
  <p:notesSz cx="6858000" cy="9144000"/>
  <p:defaultTextStyle>
    <a:defPPr>
      <a:defRPr lang="en-CA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160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FF"/>
    <a:srgbClr val="FF6600"/>
    <a:srgbClr val="F9E28F"/>
    <a:srgbClr val="F9E497"/>
    <a:srgbClr val="FCF094"/>
    <a:srgbClr val="FCED80"/>
    <a:srgbClr val="FDE27F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7973" autoAdjust="0"/>
  </p:normalViewPr>
  <p:slideViewPr>
    <p:cSldViewPr snapToObjects="1">
      <p:cViewPr varScale="1">
        <p:scale>
          <a:sx n="70" d="100"/>
          <a:sy n="70" d="100"/>
        </p:scale>
        <p:origin x="516" y="72"/>
      </p:cViewPr>
      <p:guideLst>
        <p:guide orient="horz" pos="3120"/>
        <p:guide pos="16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948"/>
    </p:cViewPr>
  </p:sorterViewPr>
  <p:notesViewPr>
    <p:cSldViewPr snapToObjects="1">
      <p:cViewPr>
        <p:scale>
          <a:sx n="100" d="100"/>
          <a:sy n="100" d="100"/>
        </p:scale>
        <p:origin x="-780" y="21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itchFamily="34" charset="0"/>
              </a:defRPr>
            </a:lvl1pPr>
          </a:lstStyle>
          <a:p>
            <a:endParaRPr lang="en-CA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</a:defRPr>
            </a:lvl1pPr>
          </a:lstStyle>
          <a:p>
            <a:endParaRPr lang="en-CA"/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itchFamily="34" charset="0"/>
              </a:defRPr>
            </a:lvl1pPr>
          </a:lstStyle>
          <a:p>
            <a:endParaRPr lang="en-CA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</a:defRPr>
            </a:lvl1pPr>
          </a:lstStyle>
          <a:p>
            <a:fld id="{0F103E8E-FC40-4552-8ABF-567A0432D9E7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368653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itchFamily="34" charset="0"/>
              </a:defRPr>
            </a:lvl1pPr>
          </a:lstStyle>
          <a:p>
            <a:endParaRPr lang="en-CA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</a:defRPr>
            </a:lvl1pPr>
          </a:lstStyle>
          <a:p>
            <a:endParaRPr lang="en-CA"/>
          </a:p>
        </p:txBody>
      </p:sp>
      <p:sp>
        <p:nvSpPr>
          <p:cNvPr id="614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itchFamily="34" charset="0"/>
              </a:defRPr>
            </a:lvl1pPr>
          </a:lstStyle>
          <a:p>
            <a:endParaRPr lang="en-CA"/>
          </a:p>
        </p:txBody>
      </p:sp>
      <p:sp>
        <p:nvSpPr>
          <p:cNvPr id="614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</a:defRPr>
            </a:lvl1pPr>
          </a:lstStyle>
          <a:p>
            <a:fld id="{CE3E11E8-128F-49C6-BE9D-C6431E266000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415583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F7DD71-0BE5-4A60-B92A-6717DE98BCEE}" type="slidenum">
              <a:rPr lang="en-CA"/>
              <a:pPr/>
              <a:t>1</a:t>
            </a:fld>
            <a:endParaRPr lang="en-CA"/>
          </a:p>
        </p:txBody>
      </p:sp>
      <p:sp>
        <p:nvSpPr>
          <p:cNvPr id="512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6304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0E8EA14-5D7B-43C3-8AD8-4A4F37AF6331}" type="slidenum">
              <a:rPr lang="en-CA" altLang="en-US">
                <a:solidFill>
                  <a:srgbClr val="000000"/>
                </a:solidFill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15</a:t>
            </a:fld>
            <a:endParaRPr lang="en-CA" altLang="en-US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2335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0E8EA14-5D7B-43C3-8AD8-4A4F37AF6331}" type="slidenum">
              <a:rPr lang="en-CA" altLang="en-US">
                <a:solidFill>
                  <a:srgbClr val="000000"/>
                </a:solidFill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16</a:t>
            </a:fld>
            <a:endParaRPr lang="en-CA" altLang="en-US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1576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402C73-92D3-4348-96CB-2500A5320729}" type="slidenum">
              <a:rPr lang="en-CA"/>
              <a:pPr/>
              <a:t>2</a:t>
            </a:fld>
            <a:endParaRPr lang="en-CA"/>
          </a:p>
        </p:txBody>
      </p:sp>
      <p:sp>
        <p:nvSpPr>
          <p:cNvPr id="513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3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2647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90AC49-D5F1-4F8F-B769-A30BF38608BF}" type="slidenum">
              <a:rPr lang="en-CA"/>
              <a:pPr/>
              <a:t>3</a:t>
            </a:fld>
            <a:endParaRPr lang="en-CA"/>
          </a:p>
        </p:txBody>
      </p:sp>
      <p:sp>
        <p:nvSpPr>
          <p:cNvPr id="523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3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2727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CCCB9F-0ABF-4849-B2C0-64E55988833C}" type="slidenum">
              <a:rPr lang="en-CA"/>
              <a:pPr/>
              <a:t>6</a:t>
            </a:fld>
            <a:endParaRPr lang="en-CA"/>
          </a:p>
        </p:txBody>
      </p:sp>
      <p:sp>
        <p:nvSpPr>
          <p:cNvPr id="537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7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6992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12C7F9-54FC-4CDF-AA8C-13352DC7FE44}" type="slidenum">
              <a:rPr lang="en-CA"/>
              <a:pPr/>
              <a:t>7</a:t>
            </a:fld>
            <a:endParaRPr lang="en-CA"/>
          </a:p>
        </p:txBody>
      </p:sp>
      <p:sp>
        <p:nvSpPr>
          <p:cNvPr id="541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1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9638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1262CE-91BB-4E00-A8CA-C1DDD025E5CF}" type="slidenum">
              <a:rPr lang="en-CA"/>
              <a:pPr/>
              <a:t>10</a:t>
            </a:fld>
            <a:endParaRPr lang="en-CA"/>
          </a:p>
        </p:txBody>
      </p:sp>
      <p:sp>
        <p:nvSpPr>
          <p:cNvPr id="566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6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0820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BFE340-4049-4002-AA02-0AC3E8768CA3}" type="slidenum">
              <a:rPr lang="en-CA"/>
              <a:pPr/>
              <a:t>11</a:t>
            </a:fld>
            <a:endParaRPr lang="en-CA"/>
          </a:p>
        </p:txBody>
      </p:sp>
      <p:sp>
        <p:nvSpPr>
          <p:cNvPr id="574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4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5709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2A74E8-3A7D-4EFB-9372-01C43FC2C037}" type="slidenum">
              <a:rPr lang="en-CA"/>
              <a:pPr/>
              <a:t>12</a:t>
            </a:fld>
            <a:endParaRPr lang="en-CA"/>
          </a:p>
        </p:txBody>
      </p:sp>
      <p:sp>
        <p:nvSpPr>
          <p:cNvPr id="578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8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99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93EDF88-E51A-4A26-96F5-22DB5E149D90}" type="slidenum">
              <a:rPr lang="en-CA" altLang="en-US">
                <a:solidFill>
                  <a:srgbClr val="000000"/>
                </a:solidFill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14</a:t>
            </a:fld>
            <a:endParaRPr lang="en-CA" altLang="en-US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9113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5" name="Rectangle 39"/>
          <p:cNvSpPr>
            <a:spLocks noChangeArrowheads="1"/>
          </p:cNvSpPr>
          <p:nvPr/>
        </p:nvSpPr>
        <p:spPr bwMode="gray">
          <a:xfrm rot="5400000">
            <a:off x="2133600" y="-2133600"/>
            <a:ext cx="4876800" cy="9144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99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pPr algn="ctr"/>
            <a:endParaRPr kumimoji="1" lang="en-US" sz="3200">
              <a:latin typeface="Tahoma" pitchFamily="34" charset="0"/>
            </a:endParaRPr>
          </a:p>
        </p:txBody>
      </p:sp>
      <p:sp>
        <p:nvSpPr>
          <p:cNvPr id="4125" name="Rectangle 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38200" y="6397625"/>
            <a:ext cx="4495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900"/>
            </a:lvl1pPr>
          </a:lstStyle>
          <a:p>
            <a:r>
              <a:rPr lang="en-US"/>
              <a:t>Copyright © 2009 Pearson Education, Inc. </a:t>
            </a:r>
          </a:p>
        </p:txBody>
      </p:sp>
      <p:sp>
        <p:nvSpPr>
          <p:cNvPr id="4126" name="Rectangle 30" descr="Pink tissue paper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52400"/>
            <a:ext cx="5486400" cy="2286000"/>
          </a:xfrm>
          <a:extLst>
            <a:ext uri="{909E8E84-426E-40DD-AFC4-6F175D3DCCD1}">
              <a14:hiddenFill xmlns:a14="http://schemas.microsoft.com/office/drawing/2010/main">
                <a:blipFill dpi="0" rotWithShape="0">
                  <a:blip r:embed="rId2"/>
                  <a:srcRect/>
                  <a:tile tx="0" ty="0" sx="100000" sy="100000" flip="none" algn="tl"/>
                </a:blipFill>
              </a14:hiddenFill>
            </a:ext>
          </a:extLst>
        </p:spPr>
        <p:txBody>
          <a:bodyPr wrap="none" anchor="ctr"/>
          <a:lstStyle>
            <a:lvl1pPr>
              <a:defRPr sz="6600">
                <a:solidFill>
                  <a:schemeClr val="folHlink"/>
                </a:solidFill>
              </a:defRPr>
            </a:lvl1pPr>
          </a:lstStyle>
          <a:p>
            <a:pPr lvl="0"/>
            <a:r>
              <a:rPr lang="en-US" noProof="0" smtClean="0"/>
              <a:t>Click to edit </a:t>
            </a:r>
            <a:br>
              <a:rPr lang="en-US" noProof="0" smtClean="0"/>
            </a:br>
            <a:r>
              <a:rPr lang="en-US" noProof="0" smtClean="0"/>
              <a:t>Master title style</a:t>
            </a:r>
          </a:p>
        </p:txBody>
      </p:sp>
      <p:pic>
        <p:nvPicPr>
          <p:cNvPr id="4131" name="Picture 35" descr="awtri_4c UPDATE_col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949950"/>
            <a:ext cx="684213" cy="83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34" name="Rectangle 38" descr="Pink tissue paper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14400" y="2590800"/>
            <a:ext cx="5410200" cy="1905000"/>
          </a:xfrm>
          <a:extLst>
            <a:ext uri="{909E8E84-426E-40DD-AFC4-6F175D3DCCD1}">
              <a14:hiddenFill xmlns:a14="http://schemas.microsoft.com/office/drawing/2010/main">
                <a:blipFill dpi="0" rotWithShape="0">
                  <a:blip r:embed="rId2"/>
                  <a:srcRect/>
                  <a:tile tx="0" ty="0" sx="100000" sy="100000" flip="none" algn="tl"/>
                </a:blipFill>
              </a14:hiddenFill>
            </a:ext>
          </a:extLst>
        </p:spPr>
        <p:txBody>
          <a:bodyPr/>
          <a:lstStyle>
            <a:lvl1pPr marL="0" indent="0">
              <a:buFont typeface="Wingdings" pitchFamily="2" charset="2"/>
              <a:buNone/>
              <a:defRPr sz="32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1- </a:t>
            </a:r>
            <a:fld id="{7C2161E4-7C43-4239-9A39-73A629E5CDA5}" type="slidenum">
              <a:rPr lang="en-US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27875527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303213"/>
            <a:ext cx="2076450" cy="58689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303213"/>
            <a:ext cx="6076950" cy="58689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1- </a:t>
            </a:r>
            <a:fld id="{F047A5D8-0715-4564-AC25-E4EB83477946}" type="slidenum">
              <a:rPr lang="en-US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86177109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33400" y="303213"/>
            <a:ext cx="8305800" cy="58689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050088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Slide 1- </a:t>
            </a:r>
            <a:fld id="{7BA6E02B-9760-442D-8CEA-22E50FA009CF}" type="slidenum">
              <a:rPr lang="en-US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49079122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9"/>
          <p:cNvSpPr>
            <a:spLocks noChangeArrowheads="1"/>
          </p:cNvSpPr>
          <p:nvPr/>
        </p:nvSpPr>
        <p:spPr bwMode="gray">
          <a:xfrm rot="5400000">
            <a:off x="2133600" y="-2133600"/>
            <a:ext cx="4876800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vert="eaVert"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kumimoji="1" lang="en-US" altLang="en-US" sz="3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pic>
        <p:nvPicPr>
          <p:cNvPr id="5" name="Picture 35" descr="awtri_4c UPDATE_col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949950"/>
            <a:ext cx="68421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26" name="Rectangle 30" descr="Pink tissue paper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52400"/>
            <a:ext cx="5486400" cy="2286000"/>
          </a:xfrm>
        </p:spPr>
        <p:txBody>
          <a:bodyPr wrap="none" anchor="ctr"/>
          <a:lstStyle>
            <a:lvl1pPr>
              <a:defRPr sz="6600">
                <a:solidFill>
                  <a:schemeClr val="folHlink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34" name="Rectangle 38" descr="Pink tissue paper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14400" y="2590800"/>
            <a:ext cx="5410200" cy="19050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2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29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838200" y="6397625"/>
            <a:ext cx="44958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latin typeface="Arial" charset="0"/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Copyright © 2009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99074302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4- </a:t>
            </a:r>
            <a:fld id="{B019EA55-0EA9-400B-8D64-2048F47CB253}" type="slidenum">
              <a:rPr lang="en-US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585255852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4- </a:t>
            </a:r>
            <a:fld id="{14E4F6DA-2A6E-433C-95BA-51F05A18EDBB}" type="slidenum">
              <a:rPr lang="en-US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414761027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4513" y="1600200"/>
            <a:ext cx="407035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7263" y="1600200"/>
            <a:ext cx="4071937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4- </a:t>
            </a:r>
            <a:fld id="{3E025259-1193-4CF1-9F65-41757E02F601}" type="slidenum">
              <a:rPr lang="en-US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76539623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4- </a:t>
            </a:r>
            <a:fld id="{C9565110-E1B2-4077-BA47-D9A73CB332A1}" type="slidenum">
              <a:rPr lang="en-US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94620739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4- </a:t>
            </a:r>
            <a:fld id="{85F2D3D1-D13E-45A9-AE16-EB410ACDCCD0}" type="slidenum">
              <a:rPr lang="en-US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658370192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4- </a:t>
            </a:r>
            <a:fld id="{B6F507B8-D198-4CBC-9992-63F42B8F8D6E}" type="slidenum">
              <a:rPr lang="en-US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841147074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1- </a:t>
            </a:r>
            <a:fld id="{84CA5C99-55D5-4343-B128-0A24B1D3DCA4}" type="slidenum">
              <a:rPr lang="en-US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69031302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4- </a:t>
            </a:r>
            <a:fld id="{02C7B352-C8C3-4730-934A-901B653FE0A5}" type="slidenum">
              <a:rPr lang="en-US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4157364813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4- </a:t>
            </a:r>
            <a:fld id="{53C5A1AD-7956-4259-8A26-896A09BA91F3}" type="slidenum">
              <a:rPr lang="en-US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517626280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4- </a:t>
            </a:r>
            <a:fld id="{9BF78A97-538A-4F13-9B33-0160134FB9DA}" type="slidenum">
              <a:rPr lang="en-US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155368337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303213"/>
            <a:ext cx="2076450" cy="58689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303213"/>
            <a:ext cx="6076950" cy="58689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4- </a:t>
            </a:r>
            <a:fld id="{8BB749C6-840A-417E-BDB0-C69904551B87}" type="slidenum">
              <a:rPr lang="en-US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717889586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33400" y="303213"/>
            <a:ext cx="8305800" cy="58689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4- </a:t>
            </a:r>
            <a:fld id="{D5F3F2D4-AA30-4C16-9648-9E47D14230F9}" type="slidenum">
              <a:rPr lang="en-US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315403963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3213"/>
            <a:ext cx="8305800" cy="9921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44513" y="1600200"/>
            <a:ext cx="407035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7263" y="1600200"/>
            <a:ext cx="4071937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4- </a:t>
            </a:r>
            <a:fld id="{D0A14601-D669-4F3C-A248-797D5B2396CF}" type="slidenum">
              <a:rPr lang="en-US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947516050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3213"/>
            <a:ext cx="8305800" cy="9921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44513" y="1600200"/>
            <a:ext cx="407035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67263" y="1600200"/>
            <a:ext cx="4071937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67263" y="3962400"/>
            <a:ext cx="4071937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4- </a:t>
            </a:r>
            <a:fld id="{E743F0F1-C1AF-409A-931B-93230CFD8110}" type="slidenum">
              <a:rPr lang="en-US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145264732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1- </a:t>
            </a:r>
            <a:fld id="{F30A1753-1C01-44A8-BF0F-7E3EC39361AD}" type="slidenum">
              <a:rPr lang="en-US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26156818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4513" y="1600200"/>
            <a:ext cx="407035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7263" y="1600200"/>
            <a:ext cx="4071937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1- </a:t>
            </a:r>
            <a:fld id="{70071E99-B723-48C2-8AA1-034F33BEC446}" type="slidenum">
              <a:rPr lang="en-US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6103906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1- </a:t>
            </a:r>
            <a:fld id="{1E22DA92-D721-4CB7-A900-41A702A7FD77}" type="slidenum">
              <a:rPr lang="en-US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52871500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1- </a:t>
            </a:r>
            <a:fld id="{CCCF5D42-BBE6-442D-AE0C-C735534D1961}" type="slidenum">
              <a:rPr lang="en-US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51502122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1- </a:t>
            </a:r>
            <a:fld id="{39C5ABA4-56A4-44D2-AF3D-0FDE7A5DB51F}" type="slidenum">
              <a:rPr lang="en-US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89334223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1- </a:t>
            </a:r>
            <a:fld id="{5C545F8E-8C9D-44BC-8FCA-D5AC2155C76D}" type="slidenum">
              <a:rPr lang="en-US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58938421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1- </a:t>
            </a:r>
            <a:fld id="{2BAA4128-44A3-4CA4-85C0-5FB475025D73}" type="slidenum">
              <a:rPr lang="en-US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77207952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303213"/>
            <a:ext cx="8305800" cy="992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8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50088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CC3300"/>
                </a:solidFill>
              </a:defRPr>
            </a:lvl1pPr>
          </a:lstStyle>
          <a:p>
            <a:r>
              <a:rPr lang="en-US"/>
              <a:t>Slide 1- </a:t>
            </a:r>
            <a:fld id="{7C2F938E-ACA0-4878-8A61-B27EA009CA28}" type="slidenum">
              <a:rPr lang="en-US"/>
              <a:pPr/>
              <a:t>‹#›</a:t>
            </a:fld>
            <a:endParaRPr lang="en-CA"/>
          </a:p>
        </p:txBody>
      </p:sp>
      <p:sp>
        <p:nvSpPr>
          <p:cNvPr id="3093" name="Rectangle 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4513" y="1600200"/>
            <a:ext cx="8294687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102" name="Rectangle 30"/>
          <p:cNvSpPr>
            <a:spLocks noChangeArrowheads="1"/>
          </p:cNvSpPr>
          <p:nvPr/>
        </p:nvSpPr>
        <p:spPr bwMode="auto">
          <a:xfrm>
            <a:off x="838200" y="6397625"/>
            <a:ext cx="449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r>
              <a:rPr lang="en-US" sz="900"/>
              <a:t>Copyright © 2009Pearson Education, Inc.</a:t>
            </a:r>
          </a:p>
        </p:txBody>
      </p:sp>
      <p:sp>
        <p:nvSpPr>
          <p:cNvPr id="3108" name="Rectangle 36"/>
          <p:cNvSpPr>
            <a:spLocks noChangeArrowheads="1"/>
          </p:cNvSpPr>
          <p:nvPr/>
        </p:nvSpPr>
        <p:spPr bwMode="auto">
          <a:xfrm>
            <a:off x="0" y="0"/>
            <a:ext cx="9144000" cy="1524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ransition spd="med"/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rgbClr val="CC330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rgbClr val="CC3300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rgbClr val="CC3300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rgbClr val="CC3300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rgbClr val="CC3300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CC330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CC330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CC330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CC3300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FF9933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FF9933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303213"/>
            <a:ext cx="8305800" cy="99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8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50088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b="1" smtClean="0">
                <a:solidFill>
                  <a:srgbClr val="CC3300"/>
                </a:solidFill>
              </a:defRPr>
            </a:lvl1pPr>
          </a:lstStyle>
          <a:p>
            <a:pPr>
              <a:defRPr/>
            </a:pPr>
            <a:r>
              <a:rPr lang="en-US" altLang="en-US">
                <a:latin typeface="Arial" panose="020B0604020202020204" pitchFamily="34" charset="0"/>
              </a:rPr>
              <a:t>Slide 4- </a:t>
            </a:r>
            <a:fld id="{1E0D39E2-2ECA-4940-9830-75E738340CD3}" type="slidenum">
              <a:rPr lang="en-US" altLang="en-US">
                <a:latin typeface="Arial" panose="020B0604020202020204" pitchFamily="34" charset="0"/>
              </a:rPr>
              <a:pPr>
                <a:defRPr/>
              </a:pPr>
              <a:t>‹#›</a:t>
            </a:fld>
            <a:endParaRPr lang="en-CA" altLang="en-US">
              <a:latin typeface="Arial" panose="020B0604020202020204" pitchFamily="34" charset="0"/>
            </a:endParaRPr>
          </a:p>
        </p:txBody>
      </p:sp>
      <p:sp>
        <p:nvSpPr>
          <p:cNvPr id="1028" name="Rectangle 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4513" y="1600200"/>
            <a:ext cx="8294687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9" name="Rectangle 30"/>
          <p:cNvSpPr>
            <a:spLocks noChangeArrowheads="1"/>
          </p:cNvSpPr>
          <p:nvPr/>
        </p:nvSpPr>
        <p:spPr bwMode="auto">
          <a:xfrm>
            <a:off x="838200" y="6397625"/>
            <a:ext cx="449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900">
                <a:solidFill>
                  <a:srgbClr val="000000"/>
                </a:solidFill>
              </a:rPr>
              <a:t>Copyright © 2009 Pearson Education, Inc. </a:t>
            </a:r>
          </a:p>
        </p:txBody>
      </p:sp>
      <p:sp>
        <p:nvSpPr>
          <p:cNvPr id="1030" name="Rectangle 36"/>
          <p:cNvSpPr>
            <a:spLocks noChangeArrowheads="1"/>
          </p:cNvSpPr>
          <p:nvPr userDrawn="1"/>
        </p:nvSpPr>
        <p:spPr bwMode="auto">
          <a:xfrm>
            <a:off x="0" y="0"/>
            <a:ext cx="9144000" cy="1524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124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</p:sldLayoutIdLst>
  <p:transition spd="med"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CC33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CC330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CC330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CC330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CC3300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CC330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CC330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CC330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CC33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9933"/>
        </a:buClr>
        <a:buSzPct val="55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0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9933"/>
        </a:buClr>
        <a:buSzPct val="55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wmf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0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9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Copyright © 2009 Pearson Education, Inc. </a:t>
            </a:r>
          </a:p>
        </p:txBody>
      </p:sp>
      <p:sp>
        <p:nvSpPr>
          <p:cNvPr id="489475" name="Rectangle 3" descr="Pink tissue paper"/>
          <p:cNvSpPr>
            <a:spLocks noGrp="1" noChangeArrowheads="1"/>
          </p:cNvSpPr>
          <p:nvPr>
            <p:ph type="subTitle" idx="1"/>
          </p:nvPr>
        </p:nvSpPr>
        <p:spPr>
          <a:xfrm>
            <a:off x="1409700" y="2352738"/>
            <a:ext cx="5410200" cy="1905000"/>
          </a:xfrm>
        </p:spPr>
        <p:txBody>
          <a:bodyPr/>
          <a:lstStyle/>
          <a:p>
            <a:r>
              <a:rPr 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Math 125</a:t>
            </a:r>
          </a:p>
          <a:p>
            <a:r>
              <a:rPr 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Stats </a:t>
            </a:r>
            <a:r>
              <a:rPr 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Starts Here </a:t>
            </a:r>
          </a:p>
        </p:txBody>
      </p:sp>
      <p:pic>
        <p:nvPicPr>
          <p:cNvPr id="489483" name="Picture 11" descr="C:\Documents and Settings\acalise\Local Settings\Temporary Internet Files\Content.IE5\AMPJ8KV4\MP900382700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2743200" cy="1959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9484" name="Picture 12" descr="C:\Documents and Settings\acalise\Local Settings\Temporary Internet Files\Content.IE5\H1JK1DHY\MP900390096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657600"/>
            <a:ext cx="2971800" cy="2119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9485" name="Picture 13" descr="C:\Documents and Settings\acalise\Local Settings\Temporary Internet Files\Content.IE5\9G7R3XJ4\MC900199839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419474"/>
            <a:ext cx="2133600" cy="2223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9486" name="Picture 14" descr="C:\Documents and Settings\acalise\Local Settings\Temporary Internet Files\Content.IE5\PNSYT0OR\MC900441705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2008" y="3106996"/>
            <a:ext cx="2536371" cy="2536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Numb3rs - Intro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114800" y="47852"/>
            <a:ext cx="4953000" cy="272415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3181" y="6172200"/>
            <a:ext cx="1905000" cy="457200"/>
          </a:xfrm>
        </p:spPr>
        <p:txBody>
          <a:bodyPr/>
          <a:lstStyle/>
          <a:p>
            <a:r>
              <a:rPr lang="en-US"/>
              <a:t>Slide 1- </a:t>
            </a:r>
            <a:fld id="{8C1870FD-1162-4C14-8DBC-C22A667920E8}" type="slidenum">
              <a:rPr lang="en-US"/>
              <a:pPr/>
              <a:t>10</a:t>
            </a:fld>
            <a:endParaRPr lang="en-CA"/>
          </a:p>
        </p:txBody>
      </p:sp>
      <p:sp>
        <p:nvSpPr>
          <p:cNvPr id="565250" name="Rectangle 2"/>
          <p:cNvSpPr>
            <a:spLocks noGrp="1" noChangeArrowheads="1"/>
          </p:cNvSpPr>
          <p:nvPr>
            <p:ph type="title"/>
          </p:nvPr>
        </p:nvSpPr>
        <p:spPr>
          <a:xfrm>
            <a:off x="377443" y="-228600"/>
            <a:ext cx="8305800" cy="992187"/>
          </a:xfrm>
        </p:spPr>
        <p:txBody>
          <a:bodyPr/>
          <a:lstStyle/>
          <a:p>
            <a:r>
              <a:rPr lang="en-US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Frequency Tables: Making Piles</a:t>
            </a:r>
          </a:p>
        </p:txBody>
      </p:sp>
      <p:sp>
        <p:nvSpPr>
          <p:cNvPr id="565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7443" y="838200"/>
            <a:ext cx="8294687" cy="4572000"/>
          </a:xfrm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We can “pile” the data by counting the number of data values in each category of interest.</a:t>
            </a:r>
          </a:p>
          <a:p>
            <a:pPr>
              <a:lnSpc>
                <a:spcPct val="90000"/>
              </a:lnSpc>
            </a:pPr>
            <a:r>
              <a:rPr lang="en-US" dirty="0"/>
              <a:t>We can organize these </a:t>
            </a:r>
            <a:r>
              <a:rPr lang="en-US" dirty="0">
                <a:solidFill>
                  <a:schemeClr val="hlink"/>
                </a:solidFill>
              </a:rPr>
              <a:t>counts</a:t>
            </a:r>
            <a:r>
              <a:rPr lang="en-US" dirty="0"/>
              <a:t> into a </a:t>
            </a:r>
            <a:r>
              <a:rPr lang="en-US" dirty="0">
                <a:solidFill>
                  <a:schemeClr val="hlink"/>
                </a:solidFill>
              </a:rPr>
              <a:t>frequency table</a:t>
            </a:r>
            <a:r>
              <a:rPr lang="en-US" dirty="0"/>
              <a:t>, which records the totals and the category names.</a:t>
            </a:r>
          </a:p>
        </p:txBody>
      </p:sp>
      <p:pic>
        <p:nvPicPr>
          <p:cNvPr id="565252" name="Picture 4" descr="ta03-02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3893" y="2743200"/>
            <a:ext cx="5135179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1- </a:t>
            </a:r>
            <a:fld id="{13BFB7AB-DD00-4FA5-AAA4-EA6C1CF0371A}" type="slidenum">
              <a:rPr lang="en-US"/>
              <a:pPr/>
              <a:t>11</a:t>
            </a:fld>
            <a:endParaRPr lang="en-CA"/>
          </a:p>
        </p:txBody>
      </p:sp>
      <p:sp>
        <p:nvSpPr>
          <p:cNvPr id="57344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-58737"/>
            <a:ext cx="8305800" cy="992187"/>
          </a:xfrm>
        </p:spPr>
        <p:txBody>
          <a:bodyPr/>
          <a:lstStyle/>
          <a:p>
            <a:r>
              <a:rPr lang="en-US" u="sng" dirty="0">
                <a:solidFill>
                  <a:srgbClr val="FF0000"/>
                </a:solidFill>
              </a:rPr>
              <a:t>Bar Charts</a:t>
            </a:r>
          </a:p>
        </p:txBody>
      </p:sp>
      <p:sp>
        <p:nvSpPr>
          <p:cNvPr id="573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33450"/>
            <a:ext cx="8294687" cy="4572000"/>
          </a:xfrm>
          <a:ln/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2400" dirty="0"/>
              <a:t>A </a:t>
            </a:r>
            <a:r>
              <a:rPr lang="en-US" sz="2400" u="sng" dirty="0">
                <a:solidFill>
                  <a:srgbClr val="0000FF"/>
                </a:solidFill>
              </a:rPr>
              <a:t>bar chart </a:t>
            </a:r>
            <a:r>
              <a:rPr lang="en-US" sz="2400" dirty="0"/>
              <a:t>displays the distribution of a categorical variable, showing the counts for each category next to each other for easy comparison.</a:t>
            </a:r>
          </a:p>
          <a:p>
            <a:pPr>
              <a:lnSpc>
                <a:spcPct val="110000"/>
              </a:lnSpc>
            </a:pPr>
            <a:r>
              <a:rPr lang="en-US" sz="2400" dirty="0"/>
              <a:t>A bar chart stays true                                                                            to the area principle. </a:t>
            </a:r>
          </a:p>
          <a:p>
            <a:pPr>
              <a:lnSpc>
                <a:spcPct val="110000"/>
              </a:lnSpc>
            </a:pPr>
            <a:r>
              <a:rPr lang="en-US" sz="2400" dirty="0"/>
              <a:t>Thus, a better display                                                                           for the ship data is:</a:t>
            </a:r>
          </a:p>
          <a:p>
            <a:pPr>
              <a:lnSpc>
                <a:spcPct val="110000"/>
              </a:lnSpc>
              <a:buFont typeface="Wingdings" pitchFamily="2" charset="2"/>
              <a:buNone/>
            </a:pPr>
            <a:endParaRPr lang="en-US" sz="2200" dirty="0"/>
          </a:p>
        </p:txBody>
      </p:sp>
      <p:pic>
        <p:nvPicPr>
          <p:cNvPr id="573444" name="Picture 4" descr="03-03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599" y="2133600"/>
            <a:ext cx="5307573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1- </a:t>
            </a:r>
            <a:fld id="{117AE722-3902-427F-8151-CB57E4169DDC}" type="slidenum">
              <a:rPr lang="en-US"/>
              <a:pPr/>
              <a:t>12</a:t>
            </a:fld>
            <a:endParaRPr lang="en-CA"/>
          </a:p>
        </p:txBody>
      </p:sp>
      <p:sp>
        <p:nvSpPr>
          <p:cNvPr id="5775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992187"/>
            <a:ext cx="8294687" cy="4572000"/>
          </a:xfrm>
          <a:ln/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2400" dirty="0"/>
              <a:t>When you are interested in parts of the whole, a </a:t>
            </a:r>
            <a:r>
              <a:rPr lang="en-US" sz="2400" u="sng" dirty="0">
                <a:solidFill>
                  <a:srgbClr val="0000FF"/>
                </a:solidFill>
              </a:rPr>
              <a:t>pie chart </a:t>
            </a:r>
            <a:r>
              <a:rPr lang="en-US" sz="2400" dirty="0"/>
              <a:t>might be your display of choice.  </a:t>
            </a:r>
          </a:p>
          <a:p>
            <a:pPr>
              <a:lnSpc>
                <a:spcPct val="110000"/>
              </a:lnSpc>
            </a:pPr>
            <a:r>
              <a:rPr lang="en-US" sz="2400" dirty="0"/>
              <a:t>Pie charts show the whole                                                        group of cases as a circle. </a:t>
            </a:r>
          </a:p>
          <a:p>
            <a:pPr>
              <a:lnSpc>
                <a:spcPct val="110000"/>
              </a:lnSpc>
            </a:pPr>
            <a:r>
              <a:rPr lang="en-US" sz="2400" dirty="0"/>
              <a:t>They slice the circle into                                                        pieces whose size is                                                          proportional to the                                                              fraction of the whole                                                                      in each category.</a:t>
            </a:r>
          </a:p>
          <a:p>
            <a:pPr>
              <a:lnSpc>
                <a:spcPct val="110000"/>
              </a:lnSpc>
              <a:buFont typeface="Wingdings" pitchFamily="2" charset="2"/>
              <a:buNone/>
            </a:pPr>
            <a:endParaRPr lang="en-US" sz="2400" dirty="0"/>
          </a:p>
        </p:txBody>
      </p:sp>
      <p:sp>
        <p:nvSpPr>
          <p:cNvPr id="577539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1"/>
            <a:ext cx="8305800" cy="838200"/>
          </a:xfrm>
        </p:spPr>
        <p:txBody>
          <a:bodyPr/>
          <a:lstStyle/>
          <a:p>
            <a:r>
              <a:rPr lang="en-US" u="sng" dirty="0">
                <a:solidFill>
                  <a:srgbClr val="FF0000"/>
                </a:solidFill>
              </a:rPr>
              <a:t>Pie Charts</a:t>
            </a:r>
          </a:p>
        </p:txBody>
      </p:sp>
      <p:pic>
        <p:nvPicPr>
          <p:cNvPr id="577540" name="Picture 4" descr="03-05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888" y="1933575"/>
            <a:ext cx="4267200" cy="3630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29477"/>
            <a:ext cx="8305800" cy="675195"/>
          </a:xfrm>
        </p:spPr>
        <p:txBody>
          <a:bodyPr/>
          <a:lstStyle/>
          <a:p>
            <a:r>
              <a:rPr 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Types of Graphs (Quantitative Data)</a:t>
            </a:r>
            <a:endParaRPr lang="en-US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921" y="1042416"/>
            <a:ext cx="8294687" cy="4572000"/>
          </a:xfrm>
        </p:spPr>
        <p:txBody>
          <a:bodyPr/>
          <a:lstStyle/>
          <a:p>
            <a:r>
              <a:rPr lang="en-US" dirty="0" smtClean="0"/>
              <a:t>Histograms</a:t>
            </a:r>
          </a:p>
          <a:p>
            <a:r>
              <a:rPr lang="en-US" dirty="0" smtClean="0"/>
              <a:t>Class Intervals</a:t>
            </a:r>
          </a:p>
          <a:p>
            <a:r>
              <a:rPr lang="en-US" dirty="0" smtClean="0"/>
              <a:t>Frequency Polygon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Slide 4- </a:t>
            </a:r>
            <a:fld id="{B019EA55-0EA9-400B-8D64-2048F47CB253}" type="slidenum">
              <a:rPr lang="en-US" altLang="en-US" smtClean="0"/>
              <a:pPr>
                <a:defRPr/>
              </a:pPr>
              <a:t>13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22758108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1" descr="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75694" y="607244"/>
            <a:ext cx="4863056" cy="4190999"/>
          </a:xfrm>
          <a:noFill/>
        </p:spPr>
      </p:pic>
      <p:sp>
        <p:nvSpPr>
          <p:cNvPr id="11267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33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33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rgbClr val="CC3300"/>
                </a:solidFill>
              </a:rPr>
              <a:t>Slide 4- </a:t>
            </a:r>
            <a:fld id="{77ED8B2E-F8CA-4818-81F6-E7B8A164E794}" type="slidenum">
              <a:rPr lang="en-US" altLang="en-US" sz="1400">
                <a:solidFill>
                  <a:srgbClr val="CC33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en-CA" altLang="en-US" sz="1400">
              <a:solidFill>
                <a:srgbClr val="CC3300"/>
              </a:solidFill>
            </a:endParaRPr>
          </a:p>
        </p:txBody>
      </p:sp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>
          <a:xfrm>
            <a:off x="105167" y="-269851"/>
            <a:ext cx="8305800" cy="992188"/>
          </a:xfrm>
        </p:spPr>
        <p:txBody>
          <a:bodyPr/>
          <a:lstStyle/>
          <a:p>
            <a:pPr eaLnBrk="1" hangingPunct="1"/>
            <a:r>
              <a:rPr lang="en-US" altLang="en-US" sz="3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Histograms: Earthquake Magnitudes </a:t>
            </a:r>
          </a:p>
        </p:txBody>
      </p:sp>
      <p:sp>
        <p:nvSpPr>
          <p:cNvPr id="1126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-94269" y="847725"/>
            <a:ext cx="4769963" cy="4572000"/>
          </a:xfrm>
        </p:spPr>
        <p:txBody>
          <a:bodyPr/>
          <a:lstStyle/>
          <a:p>
            <a:pPr lvl="0" eaLnBrk="1" hangingPunct="1">
              <a:buClr>
                <a:srgbClr val="FF0000"/>
              </a:buClr>
            </a:pPr>
            <a:r>
              <a:rPr lang="en-US" altLang="en-US" dirty="0">
                <a:solidFill>
                  <a:srgbClr val="000000"/>
                </a:solidFill>
              </a:rPr>
              <a:t>A histogram breaks up the entire span of values covered by the quantitative variable into equal-width piles called </a:t>
            </a:r>
            <a:r>
              <a:rPr lang="en-US" altLang="en-US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bins</a:t>
            </a:r>
            <a:r>
              <a:rPr lang="en-US" altLang="en-US" dirty="0" smtClean="0">
                <a:solidFill>
                  <a:srgbClr val="000000"/>
                </a:solidFill>
              </a:rPr>
              <a:t>.</a:t>
            </a:r>
            <a:endParaRPr lang="en-US" altLang="en-US" sz="2600" dirty="0" smtClean="0"/>
          </a:p>
          <a:p>
            <a:pPr eaLnBrk="1" hangingPunct="1"/>
            <a:r>
              <a:rPr lang="en-US" altLang="en-US" sz="2600" dirty="0" smtClean="0"/>
              <a:t>A </a:t>
            </a:r>
            <a:r>
              <a:rPr lang="en-US" altLang="en-US" sz="26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histogram</a:t>
            </a:r>
            <a:r>
              <a:rPr lang="en-US" altLang="en-US" sz="2600" dirty="0" smtClean="0">
                <a:solidFill>
                  <a:srgbClr val="FF0066"/>
                </a:solidFill>
              </a:rPr>
              <a:t> </a:t>
            </a:r>
            <a:r>
              <a:rPr lang="en-US" altLang="en-US" sz="2600" dirty="0" smtClean="0"/>
              <a:t>plots the bin counts as the heights of bars. (like a bar chart) </a:t>
            </a:r>
          </a:p>
          <a:p>
            <a:pPr marL="0" indent="0" eaLnBrk="1" hangingPunct="1">
              <a:buNone/>
            </a:pPr>
            <a:endParaRPr lang="en-US" altLang="en-US" sz="2600" dirty="0" smtClean="0"/>
          </a:p>
          <a:p>
            <a:pPr eaLnBrk="1" hangingPunct="1"/>
            <a:r>
              <a:rPr lang="en-US" altLang="en-US" sz="2600" dirty="0" smtClean="0"/>
              <a:t>Here is a histogram of earthquake magnitudes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81040130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33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33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rgbClr val="CC3300"/>
                </a:solidFill>
              </a:rPr>
              <a:t>Slide 4- </a:t>
            </a:r>
            <a:fld id="{37399A40-EC6A-4466-95FB-E8D4D51139E2}" type="slidenum">
              <a:rPr lang="en-US" altLang="en-US" sz="1400">
                <a:solidFill>
                  <a:srgbClr val="CC33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en-CA" altLang="en-US" sz="1400">
              <a:solidFill>
                <a:srgbClr val="CC3300"/>
              </a:solidFill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7252"/>
            <a:ext cx="8305800" cy="763571"/>
          </a:xfrm>
        </p:spPr>
        <p:txBody>
          <a:bodyPr/>
          <a:lstStyle/>
          <a:p>
            <a:pPr eaLnBrk="1" hangingPunct="1"/>
            <a:r>
              <a:rPr lang="en-US" alt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 </a:t>
            </a:r>
            <a:br>
              <a:rPr lang="en-US" alt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Intervals</a:t>
            </a:r>
            <a:endParaRPr lang="en-US" altLang="en-US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6336" y="-27522"/>
            <a:ext cx="6293014" cy="36652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7662" y="3500514"/>
            <a:ext cx="9181662" cy="3357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50916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33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33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rgbClr val="CC3300"/>
                </a:solidFill>
              </a:rPr>
              <a:t>Slide 4- </a:t>
            </a:r>
            <a:fld id="{37399A40-EC6A-4466-95FB-E8D4D51139E2}" type="slidenum">
              <a:rPr lang="en-US" altLang="en-US" sz="1400">
                <a:solidFill>
                  <a:srgbClr val="CC33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en-CA" altLang="en-US" sz="1400">
              <a:solidFill>
                <a:srgbClr val="CC3300"/>
              </a:solidFill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123825" y="0"/>
            <a:ext cx="8305800" cy="763571"/>
          </a:xfrm>
        </p:spPr>
        <p:txBody>
          <a:bodyPr/>
          <a:lstStyle/>
          <a:p>
            <a:pPr eaLnBrk="1" hangingPunct="1"/>
            <a:r>
              <a:rPr lang="en-US" alt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Frequency Polygon</a:t>
            </a:r>
            <a:endParaRPr lang="en-US" altLang="en-US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4938" y="870113"/>
            <a:ext cx="8294687" cy="4572000"/>
          </a:xfrm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295459"/>
            <a:ext cx="9213083" cy="3413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41257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1- </a:t>
            </a:r>
            <a:fld id="{33D31273-75A5-4356-8F65-12CCA2C22BD5}" type="slidenum">
              <a:rPr lang="en-US"/>
              <a:pPr/>
              <a:t>2</a:t>
            </a:fld>
            <a:endParaRPr lang="en-CA"/>
          </a:p>
        </p:txBody>
      </p:sp>
      <p:sp>
        <p:nvSpPr>
          <p:cNvPr id="50073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8305800" cy="992187"/>
          </a:xfrm>
        </p:spPr>
        <p:txBody>
          <a:bodyPr/>
          <a:lstStyle/>
          <a:p>
            <a:r>
              <a:rPr lang="en-US" dirty="0"/>
              <a:t>Stats Starts Here</a:t>
            </a:r>
          </a:p>
        </p:txBody>
      </p:sp>
      <p:sp>
        <p:nvSpPr>
          <p:cNvPr id="500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068387"/>
            <a:ext cx="8294687" cy="4572000"/>
          </a:xfrm>
          <a:ln/>
        </p:spPr>
        <p:txBody>
          <a:bodyPr/>
          <a:lstStyle/>
          <a:p>
            <a:r>
              <a:rPr lang="en-US" dirty="0" smtClean="0"/>
              <a:t>According to 100% of people surveyed, this is the greatest class ever offered in college.</a:t>
            </a:r>
          </a:p>
          <a:p>
            <a:r>
              <a:rPr lang="en-US" dirty="0" smtClean="0"/>
              <a:t>List of people surveyed: ME</a:t>
            </a:r>
          </a:p>
          <a:p>
            <a:endParaRPr lang="en-US" dirty="0"/>
          </a:p>
        </p:txBody>
      </p:sp>
      <p:pic>
        <p:nvPicPr>
          <p:cNvPr id="500740" name="Picture 4" descr="Pink tissue pap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590800"/>
            <a:ext cx="3672917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4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0741" name="Picture 5" descr="Pink tissue pape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90800"/>
            <a:ext cx="5352327" cy="3211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4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007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007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007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00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073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1- </a:t>
            </a:r>
            <a:fld id="{20D30298-C52E-4B3B-9AB0-4E3F92EEE27B}" type="slidenum">
              <a:rPr lang="en-US"/>
              <a:pPr/>
              <a:t>3</a:t>
            </a:fld>
            <a:endParaRPr lang="en-CA"/>
          </a:p>
        </p:txBody>
      </p:sp>
      <p:sp>
        <p:nvSpPr>
          <p:cNvPr id="52224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3213"/>
            <a:ext cx="8305800" cy="687387"/>
          </a:xfrm>
        </p:spPr>
        <p:txBody>
          <a:bodyPr/>
          <a:lstStyle/>
          <a:p>
            <a:r>
              <a:rPr lang="en-US" u="sng" dirty="0">
                <a:solidFill>
                  <a:srgbClr val="FF0000"/>
                </a:solidFill>
              </a:rPr>
              <a:t>What Are Data?</a:t>
            </a:r>
          </a:p>
        </p:txBody>
      </p:sp>
      <p:sp>
        <p:nvSpPr>
          <p:cNvPr id="522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4513" y="1143000"/>
            <a:ext cx="8294687" cy="4572000"/>
          </a:xfrm>
          <a:ln/>
        </p:spPr>
        <p:txBody>
          <a:bodyPr/>
          <a:lstStyle/>
          <a:p>
            <a:r>
              <a:rPr lang="en-US" dirty="0"/>
              <a:t>Data can be numbers, record names, or other labels.</a:t>
            </a:r>
          </a:p>
          <a:p>
            <a:r>
              <a:rPr lang="en-US" dirty="0"/>
              <a:t>Not all data represented by numbers are numerical data (e.g., 1=male, 2=female).</a:t>
            </a:r>
          </a:p>
          <a:p>
            <a:r>
              <a:rPr lang="en-US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 are useless without their context…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3213"/>
            <a:ext cx="8305800" cy="534987"/>
          </a:xfrm>
        </p:spPr>
        <p:txBody>
          <a:bodyPr/>
          <a:lstStyle/>
          <a:p>
            <a:r>
              <a:rPr 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Exam (FICTIONAL DATA)</a:t>
            </a:r>
            <a:endParaRPr lang="en-US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294687" cy="4572000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The class average last semester was a 94 on the final exam.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It was out of 500 points!!!!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>
                <a:solidFill>
                  <a:srgbClr val="0000FF"/>
                </a:solidFill>
              </a:rPr>
              <a:t>A group of individuals averaged a 78% on an algebra exam……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The group of individuals were 7 year olds…</a:t>
            </a:r>
          </a:p>
          <a:p>
            <a:r>
              <a:rPr lang="en-US" dirty="0" smtClean="0"/>
              <a:t>Or…the group of individuals were Algebra teachers!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Slide 1- </a:t>
            </a:r>
            <a:fld id="{84CA5C99-55D5-4343-B128-0A24B1D3DCA4}" type="slidenum">
              <a:rPr lang="en-US" smtClean="0"/>
              <a:pPr/>
              <a:t>4</a:t>
            </a:fld>
            <a:endParaRPr lang="en-CA"/>
          </a:p>
        </p:txBody>
      </p:sp>
      <p:pic>
        <p:nvPicPr>
          <p:cNvPr id="1026" name="Picture 2" descr="C:\Users\acalise2\AppData\Local\Microsoft\Windows\Temporary Internet Files\Content.IE5\0USQY1WE\test_-_multiple_choice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1676400"/>
            <a:ext cx="2162556" cy="1394874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192881"/>
            <a:ext cx="8305800" cy="992187"/>
          </a:xfrm>
        </p:spPr>
        <p:txBody>
          <a:bodyPr/>
          <a:lstStyle/>
          <a:p>
            <a:r>
              <a:rPr lang="en-US" u="sng" dirty="0" smtClean="0">
                <a:solidFill>
                  <a:srgbClr val="FF0000"/>
                </a:solidFill>
              </a:rPr>
              <a:t>Dream Job</a:t>
            </a:r>
            <a:endParaRPr lang="en-US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513" y="990600"/>
            <a:ext cx="8294687" cy="4572000"/>
          </a:xfrm>
        </p:spPr>
        <p:txBody>
          <a:bodyPr/>
          <a:lstStyle/>
          <a:p>
            <a:r>
              <a:rPr lang="en-US" dirty="0" smtClean="0"/>
              <a:t>The average salary at a company that has 25 employees is $8,500,000 per year.</a:t>
            </a:r>
          </a:p>
          <a:p>
            <a:r>
              <a:rPr lang="en-US" dirty="0" smtClean="0"/>
              <a:t>Would you like to be hired by this company?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The CEO makes </a:t>
            </a:r>
          </a:p>
          <a:p>
            <a:pPr>
              <a:buNone/>
            </a:pPr>
            <a:r>
              <a:rPr lang="en-US" dirty="0" smtClean="0"/>
              <a:t>$212,400,000 per year…</a:t>
            </a:r>
          </a:p>
          <a:p>
            <a:pPr>
              <a:buNone/>
            </a:pPr>
            <a:r>
              <a:rPr lang="en-US" dirty="0" smtClean="0"/>
              <a:t>The other 24 employees </a:t>
            </a:r>
          </a:p>
          <a:p>
            <a:pPr>
              <a:buNone/>
            </a:pPr>
            <a:r>
              <a:rPr lang="en-US" dirty="0" smtClean="0"/>
              <a:t>Average $4,166.67 per/year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Slide 1- </a:t>
            </a:r>
            <a:fld id="{84CA5C99-55D5-4343-B128-0A24B1D3DCA4}" type="slidenum">
              <a:rPr lang="en-US" smtClean="0"/>
              <a:pPr/>
              <a:t>5</a:t>
            </a:fld>
            <a:endParaRPr lang="en-CA"/>
          </a:p>
        </p:txBody>
      </p:sp>
      <p:pic>
        <p:nvPicPr>
          <p:cNvPr id="2050" name="Picture 2" descr="C:\Users\acalise2\AppData\Local\Microsoft\Windows\Temporary Internet Files\Content.IE5\LQFM39MG\money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7988" y="2667000"/>
            <a:ext cx="3124200" cy="312420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1- </a:t>
            </a:r>
            <a:fld id="{3B3073F4-67D6-41CB-9D2C-1438CCC5A743}" type="slidenum">
              <a:rPr lang="en-US"/>
              <a:pPr/>
              <a:t>6</a:t>
            </a:fld>
            <a:endParaRPr lang="en-CA"/>
          </a:p>
        </p:txBody>
      </p:sp>
      <p:sp>
        <p:nvSpPr>
          <p:cNvPr id="536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305800" cy="992187"/>
          </a:xfrm>
        </p:spPr>
        <p:txBody>
          <a:bodyPr/>
          <a:lstStyle/>
          <a:p>
            <a:r>
              <a:rPr lang="en-US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and Why (cont.)</a:t>
            </a:r>
          </a:p>
        </p:txBody>
      </p:sp>
      <p:sp>
        <p:nvSpPr>
          <p:cNvPr id="536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4513" y="1143000"/>
            <a:ext cx="8294687" cy="4572000"/>
          </a:xfrm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A </a:t>
            </a:r>
            <a:r>
              <a:rPr lang="en-US" u="sng" dirty="0">
                <a:solidFill>
                  <a:srgbClr val="0000FF"/>
                </a:solidFill>
              </a:rPr>
              <a:t>categorical (or qualitative) </a:t>
            </a:r>
            <a:r>
              <a:rPr lang="en-US" dirty="0"/>
              <a:t>variable names categories and answers questions about how cases fall into those categories.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Categorical examples: sex, race, ethnicity</a:t>
            </a:r>
          </a:p>
          <a:p>
            <a:pPr>
              <a:lnSpc>
                <a:spcPct val="90000"/>
              </a:lnSpc>
            </a:pPr>
            <a:r>
              <a:rPr lang="en-US" dirty="0"/>
              <a:t>A </a:t>
            </a:r>
            <a:r>
              <a:rPr lang="en-US" u="sng" dirty="0">
                <a:solidFill>
                  <a:srgbClr val="0000FF"/>
                </a:solidFill>
              </a:rPr>
              <a:t>quantitative</a:t>
            </a:r>
            <a:r>
              <a:rPr lang="en-US" dirty="0"/>
              <a:t> variable is a measured variable (with units) that answers questions about the quantity of what is being measured.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Quantitative examples: income ($), height (inches), weight (pounds)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1- </a:t>
            </a:r>
            <a:fld id="{0559A0CB-F8F2-4017-B20B-CD4FB83BBA96}" type="slidenum">
              <a:rPr lang="en-US"/>
              <a:pPr/>
              <a:t>7</a:t>
            </a:fld>
            <a:endParaRPr lang="en-CA"/>
          </a:p>
        </p:txBody>
      </p:sp>
      <p:sp>
        <p:nvSpPr>
          <p:cNvPr id="5406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305800" cy="992187"/>
          </a:xfrm>
        </p:spPr>
        <p:txBody>
          <a:bodyPr/>
          <a:lstStyle/>
          <a:p>
            <a:r>
              <a:rPr lang="en-US" u="sng" dirty="0">
                <a:solidFill>
                  <a:srgbClr val="FF0000"/>
                </a:solidFill>
              </a:rPr>
              <a:t>What and Why (cont.)</a:t>
            </a:r>
          </a:p>
        </p:txBody>
      </p:sp>
      <p:sp>
        <p:nvSpPr>
          <p:cNvPr id="540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8534400" cy="4572000"/>
          </a:xfrm>
        </p:spPr>
        <p:txBody>
          <a:bodyPr/>
          <a:lstStyle/>
          <a:p>
            <a:r>
              <a:rPr lang="en-US" dirty="0"/>
              <a:t>Example: In a student evaluation of instruction at a large university, one question asks students to evaluate the statement “The instructor was generally interested in teaching” on the following scale: 1 = Disagree Strongly; 2 = Disagree;          3 = Neutral; 4 = Agree; 5 = Agree Strongly.</a:t>
            </a:r>
          </a:p>
          <a:p>
            <a:r>
              <a:rPr lang="en-US" dirty="0"/>
              <a:t>Question: Is interest in teaching categorical or quantitative?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6513"/>
            <a:ext cx="8305800" cy="534987"/>
          </a:xfrm>
        </p:spPr>
        <p:txBody>
          <a:bodyPr/>
          <a:lstStyle/>
          <a:p>
            <a:r>
              <a:rPr 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Examples</a:t>
            </a:r>
            <a:endParaRPr lang="en-US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182" y="762000"/>
            <a:ext cx="8294687" cy="4572000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Time </a:t>
            </a:r>
            <a:r>
              <a:rPr lang="en-US" dirty="0"/>
              <a:t>it takes to get to school 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smtClean="0"/>
              <a:t>Height in inches</a:t>
            </a:r>
          </a:p>
          <a:p>
            <a:pPr marL="514350" indent="-514350">
              <a:buAutoNum type="arabicPeriod"/>
            </a:pPr>
            <a:r>
              <a:rPr lang="en-US" dirty="0" smtClean="0"/>
              <a:t>Number </a:t>
            </a:r>
            <a:r>
              <a:rPr lang="en-US" dirty="0"/>
              <a:t>of shoes </a:t>
            </a:r>
            <a:r>
              <a:rPr lang="en-US" dirty="0" smtClean="0"/>
              <a:t>owned</a:t>
            </a:r>
          </a:p>
          <a:p>
            <a:pPr marL="514350" indent="-514350">
              <a:buAutoNum type="arabicPeriod"/>
            </a:pPr>
            <a:r>
              <a:rPr lang="en-US" dirty="0" smtClean="0"/>
              <a:t>Gender</a:t>
            </a:r>
          </a:p>
          <a:p>
            <a:pPr marL="514350" indent="-514350">
              <a:buAutoNum type="arabicPeriod"/>
            </a:pPr>
            <a:r>
              <a:rPr lang="en-US" dirty="0" smtClean="0"/>
              <a:t>Hair </a:t>
            </a:r>
            <a:r>
              <a:rPr lang="en-US" dirty="0"/>
              <a:t>color 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smtClean="0"/>
              <a:t>Age </a:t>
            </a:r>
            <a:r>
              <a:rPr lang="en-US" dirty="0"/>
              <a:t>of Oscar </a:t>
            </a:r>
            <a:r>
              <a:rPr lang="en-US" dirty="0" smtClean="0"/>
              <a:t>winners</a:t>
            </a:r>
          </a:p>
          <a:p>
            <a:pPr marL="514350" indent="-514350">
              <a:buAutoNum type="arabicPeriod"/>
            </a:pPr>
            <a:r>
              <a:rPr lang="en-US" dirty="0" smtClean="0"/>
              <a:t>Temperature </a:t>
            </a:r>
            <a:r>
              <a:rPr lang="en-US" dirty="0"/>
              <a:t>of a cup of </a:t>
            </a:r>
            <a:r>
              <a:rPr lang="en-US" dirty="0" smtClean="0"/>
              <a:t>coffee</a:t>
            </a:r>
          </a:p>
          <a:p>
            <a:pPr marL="514350" indent="-514350">
              <a:buAutoNum type="arabicPeriod"/>
            </a:pPr>
            <a:r>
              <a:rPr lang="en-US" dirty="0" smtClean="0"/>
              <a:t>Type </a:t>
            </a:r>
            <a:r>
              <a:rPr lang="en-US" dirty="0"/>
              <a:t>of pain </a:t>
            </a:r>
            <a:r>
              <a:rPr lang="en-US" dirty="0" smtClean="0"/>
              <a:t>medication</a:t>
            </a:r>
          </a:p>
          <a:p>
            <a:pPr marL="514350" indent="-514350">
              <a:buAutoNum type="arabicPeriod"/>
            </a:pPr>
            <a:r>
              <a:rPr lang="en-US" dirty="0" smtClean="0"/>
              <a:t>Jellybean flavors</a:t>
            </a:r>
          </a:p>
          <a:p>
            <a:pPr marL="514350" indent="-514350">
              <a:buAutoNum type="arabicPeriod"/>
            </a:pPr>
            <a:r>
              <a:rPr lang="en-US" dirty="0" smtClean="0"/>
              <a:t>Hours on Social Media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Slide 1- </a:t>
            </a:r>
            <a:fld id="{84CA5C99-55D5-4343-B128-0A24B1D3DCA4}" type="slidenum">
              <a:rPr lang="en-US" smtClean="0"/>
              <a:pPr/>
              <a:t>8</a:t>
            </a:fld>
            <a:endParaRPr lang="en-CA"/>
          </a:p>
        </p:txBody>
      </p:sp>
      <p:sp>
        <p:nvSpPr>
          <p:cNvPr id="5" name="TextBox 4"/>
          <p:cNvSpPr txBox="1"/>
          <p:nvPr/>
        </p:nvSpPr>
        <p:spPr>
          <a:xfrm>
            <a:off x="6248400" y="733246"/>
            <a:ext cx="22860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3400" dirty="0" smtClean="0">
                <a:latin typeface="+mn-lt"/>
              </a:rPr>
              <a:t>Q</a:t>
            </a:r>
            <a:endParaRPr lang="en-US" sz="3400" dirty="0">
              <a:latin typeface="+mn-lt"/>
            </a:endParaRPr>
          </a:p>
          <a:p>
            <a:pPr marL="514350" indent="-514350">
              <a:buAutoNum type="arabicPeriod"/>
            </a:pPr>
            <a:r>
              <a:rPr lang="en-US" sz="3400" dirty="0" smtClean="0">
                <a:latin typeface="+mn-lt"/>
              </a:rPr>
              <a:t>Q</a:t>
            </a:r>
          </a:p>
          <a:p>
            <a:pPr marL="514350" indent="-514350">
              <a:buAutoNum type="arabicPeriod"/>
            </a:pPr>
            <a:r>
              <a:rPr lang="en-US" sz="3400" dirty="0" smtClean="0">
                <a:latin typeface="+mn-lt"/>
              </a:rPr>
              <a:t>Q</a:t>
            </a:r>
          </a:p>
          <a:p>
            <a:pPr marL="514350" indent="-514350">
              <a:buAutoNum type="arabicPeriod"/>
            </a:pPr>
            <a:r>
              <a:rPr lang="en-US" sz="3400" dirty="0" smtClean="0">
                <a:latin typeface="+mn-lt"/>
              </a:rPr>
              <a:t>C</a:t>
            </a:r>
          </a:p>
          <a:p>
            <a:pPr marL="514350" indent="-514350">
              <a:buAutoNum type="arabicPeriod"/>
            </a:pPr>
            <a:r>
              <a:rPr lang="en-US" sz="3400" dirty="0" smtClean="0">
                <a:latin typeface="+mn-lt"/>
              </a:rPr>
              <a:t>C</a:t>
            </a:r>
          </a:p>
          <a:p>
            <a:pPr marL="514350" indent="-514350">
              <a:buAutoNum type="arabicPeriod"/>
            </a:pPr>
            <a:r>
              <a:rPr lang="en-US" sz="3400" dirty="0" smtClean="0">
                <a:latin typeface="+mn-lt"/>
              </a:rPr>
              <a:t>Q</a:t>
            </a:r>
          </a:p>
          <a:p>
            <a:pPr marL="514350" indent="-514350">
              <a:buAutoNum type="arabicPeriod"/>
            </a:pPr>
            <a:r>
              <a:rPr lang="en-US" sz="3400" dirty="0" smtClean="0">
                <a:latin typeface="+mn-lt"/>
              </a:rPr>
              <a:t>Q</a:t>
            </a:r>
            <a:endParaRPr lang="en-US" sz="3400" dirty="0">
              <a:latin typeface="+mn-lt"/>
            </a:endParaRPr>
          </a:p>
          <a:p>
            <a:pPr marL="514350" indent="-514350">
              <a:buAutoNum type="arabicPeriod"/>
            </a:pPr>
            <a:r>
              <a:rPr lang="en-US" sz="3400" dirty="0" smtClean="0">
                <a:latin typeface="+mn-lt"/>
              </a:rPr>
              <a:t>C</a:t>
            </a:r>
          </a:p>
          <a:p>
            <a:pPr marL="514350" indent="-514350">
              <a:buAutoNum type="arabicPeriod"/>
            </a:pPr>
            <a:r>
              <a:rPr lang="en-US" sz="3400" dirty="0" smtClean="0">
                <a:latin typeface="+mn-lt"/>
              </a:rPr>
              <a:t>C</a:t>
            </a:r>
            <a:endParaRPr lang="en-US" sz="3400" dirty="0">
              <a:latin typeface="+mn-lt"/>
            </a:endParaRPr>
          </a:p>
          <a:p>
            <a:pPr marL="514350" indent="-514350">
              <a:buAutoNum type="arabicPeriod"/>
            </a:pPr>
            <a:r>
              <a:rPr lang="en-US" sz="3400" dirty="0" smtClean="0">
                <a:latin typeface="+mn-lt"/>
              </a:rPr>
              <a:t>Q</a:t>
            </a:r>
          </a:p>
          <a:p>
            <a:endParaRPr lang="en-US" sz="2800" dirty="0" smtClean="0">
              <a:latin typeface="+mn-lt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89947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2380"/>
            <a:ext cx="8305800" cy="992187"/>
          </a:xfrm>
        </p:spPr>
        <p:txBody>
          <a:bodyPr/>
          <a:lstStyle/>
          <a:p>
            <a:r>
              <a:rPr 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Types of Graphs for Categorical Data</a:t>
            </a:r>
            <a:endParaRPr lang="en-US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2113" y="989807"/>
            <a:ext cx="8294687" cy="4572000"/>
          </a:xfrm>
        </p:spPr>
        <p:txBody>
          <a:bodyPr/>
          <a:lstStyle/>
          <a:p>
            <a:pPr marL="514350" indent="-514350">
              <a:buAutoNum type="arabicParenR"/>
            </a:pPr>
            <a:r>
              <a:rPr lang="en-US" dirty="0" smtClean="0"/>
              <a:t>Bar Charts</a:t>
            </a:r>
          </a:p>
          <a:p>
            <a:pPr marL="514350" indent="-514350">
              <a:buAutoNum type="arabicParenR"/>
            </a:pPr>
            <a:r>
              <a:rPr lang="en-US" dirty="0" smtClean="0"/>
              <a:t>Pie Charts</a:t>
            </a:r>
          </a:p>
          <a:p>
            <a:pPr marL="514350" indent="-514350">
              <a:buAutoNum type="arabicParenR"/>
            </a:pPr>
            <a:r>
              <a:rPr lang="en-US" dirty="0" smtClean="0"/>
              <a:t>Frequency Table (Two-Way Table)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Slide 1- </a:t>
            </a:r>
            <a:fld id="{84CA5C99-55D5-4343-B128-0A24B1D3DCA4}" type="slidenum">
              <a:rPr lang="en-US" smtClean="0"/>
              <a:pPr/>
              <a:t>9</a:t>
            </a:fld>
            <a:endParaRPr lang="en-CA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3" y="2590800"/>
            <a:ext cx="2743200" cy="27391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975" y="3228384"/>
            <a:ext cx="3171825" cy="2819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4900" y="2870068"/>
            <a:ext cx="3189287" cy="2180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19533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Designs\Blends.pot</Template>
  <TotalTime>1008</TotalTime>
  <Words>652</Words>
  <Application>Microsoft Office PowerPoint</Application>
  <PresentationFormat>Letter Paper (8.5x11 in)</PresentationFormat>
  <Paragraphs>106</Paragraphs>
  <Slides>16</Slides>
  <Notes>11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Tahoma</vt:lpstr>
      <vt:lpstr>Wingdings</vt:lpstr>
      <vt:lpstr>Blends</vt:lpstr>
      <vt:lpstr>1_Blends</vt:lpstr>
      <vt:lpstr>PowerPoint Presentation</vt:lpstr>
      <vt:lpstr>Stats Starts Here</vt:lpstr>
      <vt:lpstr>What Are Data?</vt:lpstr>
      <vt:lpstr>The Exam (FICTIONAL DATA)</vt:lpstr>
      <vt:lpstr>Dream Job</vt:lpstr>
      <vt:lpstr>What and Why (cont.)</vt:lpstr>
      <vt:lpstr>What and Why (cont.)</vt:lpstr>
      <vt:lpstr>Examples</vt:lpstr>
      <vt:lpstr>Types of Graphs for Categorical Data</vt:lpstr>
      <vt:lpstr>Frequency Tables: Making Piles</vt:lpstr>
      <vt:lpstr>Bar Charts</vt:lpstr>
      <vt:lpstr>Pie Charts</vt:lpstr>
      <vt:lpstr>Types of Graphs (Quantitative Data)</vt:lpstr>
      <vt:lpstr>Histograms: Earthquake Magnitudes </vt:lpstr>
      <vt:lpstr>Class  Intervals</vt:lpstr>
      <vt:lpstr>Frequency Polygon</vt:lpstr>
    </vt:vector>
  </TitlesOfParts>
  <Company>Addison Wesley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Addison Wesley</dc:creator>
  <cp:lastModifiedBy>E-ADMN-SMART</cp:lastModifiedBy>
  <cp:revision>51</cp:revision>
  <cp:lastPrinted>2001-11-04T00:51:13Z</cp:lastPrinted>
  <dcterms:created xsi:type="dcterms:W3CDTF">2005-02-25T19:46:41Z</dcterms:created>
  <dcterms:modified xsi:type="dcterms:W3CDTF">2017-02-04T19:38:38Z</dcterms:modified>
</cp:coreProperties>
</file>