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1" r:id="rId2"/>
    <p:sldMasterId id="2147483804" r:id="rId3"/>
    <p:sldMasterId id="2147483817" r:id="rId4"/>
    <p:sldMasterId id="2147483830" r:id="rId5"/>
    <p:sldMasterId id="2147483843" r:id="rId6"/>
    <p:sldMasterId id="2147483856" r:id="rId7"/>
    <p:sldMasterId id="2147483869" r:id="rId8"/>
    <p:sldMasterId id="2147483882" r:id="rId9"/>
    <p:sldMasterId id="2147483894" r:id="rId10"/>
  </p:sldMasterIdLst>
  <p:notesMasterIdLst>
    <p:notesMasterId r:id="rId44"/>
  </p:notesMasterIdLst>
  <p:handoutMasterIdLst>
    <p:handoutMasterId r:id="rId45"/>
  </p:handoutMasterIdLst>
  <p:sldIdLst>
    <p:sldId id="384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9E28F"/>
    <a:srgbClr val="F9E497"/>
    <a:srgbClr val="FCF094"/>
    <a:srgbClr val="FCED80"/>
    <a:srgbClr val="FDE27F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35" autoAdjust="0"/>
  </p:normalViewPr>
  <p:slideViewPr>
    <p:cSldViewPr snapToGrid="0">
      <p:cViewPr varScale="1">
        <p:scale>
          <a:sx n="105" d="100"/>
          <a:sy n="105" d="100"/>
        </p:scale>
        <p:origin x="174" y="96"/>
      </p:cViewPr>
      <p:guideLst>
        <p:guide orient="horz" pos="73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50"/>
    </p:cViewPr>
  </p:sorterViewPr>
  <p:notesViewPr>
    <p:cSldViewPr snapToGrid="0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909D72A-8720-4BFB-A9B3-F6B0FCEA2D9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352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0AA915-ABFD-468F-B706-386E244B195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73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6FCBD-5C9B-4123-9C5E-31115C284072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5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4FA256-8F58-4E39-9AF3-A977EB59AF02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4B356E-61D5-40CC-9916-8D55E8708460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23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5C360-8E54-491B-9507-AE9655551CE6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24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99ECA6-BCF7-4E72-B87A-EB0BE9081D03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6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DF3653-F1C4-4D83-9823-4AC48DDB3229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8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82F0B-2156-4CE0-AA0F-64E22A6CE26D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47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D014F9-AF66-44F5-AFA9-6880A03336A0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1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BCE78-5E4C-48A1-B324-A88A50A2F6EE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0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09F7CB-E0AA-4AA5-8719-79FA7B46C115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6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9CD49-47D6-4D70-87FC-39C0F7BD971B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1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BA50C4-0F39-4BE4-B69A-666109B25BB6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6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8649C4-4A51-4A2F-9F45-54393355B76B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5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852073-8DAD-4558-9E91-8558C21F3043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825165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B728E0B-27C4-4689-AD7B-FCF0D883A7D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4459545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0A300-F115-4154-AD58-67CB394CF2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04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ED04-005F-427D-998C-7BB7CE6FE8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406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5554C-36C4-45F0-B165-940378D04B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728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AB0C4-9621-4384-B68E-F9314FE9A0B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4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BFF13-F77F-45FE-A261-02A8F69DDA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99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70374-A063-4223-9D0A-1B5FE1D5ECF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429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EE04B-6B5C-4C90-BECA-BC65CAB26F3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441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7E40A-BFF3-495B-9B52-DEA283F8EB8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288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95CA9-13C4-48BD-9C98-8C252DDE17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810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FCAA9-4A98-4984-80C2-701B97063F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EFD469E-BFB5-49BC-893B-5B5B0CADF992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94073552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1BC1F-4D9B-4241-BF55-A4440BAF87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358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B7B4C-7E52-44D2-80F5-FDB0D2B72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0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D349B-82AA-4DBD-8821-43725ABEC6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525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A85B5-AC3A-41F1-AF2F-29496DC525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789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E1CDE-37DD-420F-A384-9266F75FDA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68B67-9218-4A58-B469-FD0E9D72D6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59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CE38D-72EF-4BFA-8EC4-94588573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855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7B249-0D38-466A-A0A9-E2E215125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99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05A07-A126-42DE-9CD9-4CF95A2BF4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869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9ED4-9A32-424B-BE2E-5CA45BFCFF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CDA4F246-F0EF-43FF-A081-6D395953FC7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02523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1769112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D96E98-5E22-42B2-A8D0-37AA877E00C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311248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D9C94927-9A6A-40A7-8DBA-A9680A91E09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541529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8B6C5C2-454D-4CC5-AB96-3BE19CFC3AE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2691950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C78E986-AEAE-44FA-B25C-0DA61F95AC1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68834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C25CE5F-352D-4D44-AD4F-AFD9737E8B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3997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5083EC3-F1EA-4C7B-B0E3-FC76BF1414A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27949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D96E98-5E22-42B2-A8D0-37AA877E00C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318277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DD4D2513-A205-43A0-AA01-D04AA794213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12456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22DF076-3E2F-40DD-8359-B3333F42A03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032834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B728E0B-27C4-4689-AD7B-FCF0D883A7D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338391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EFD469E-BFB5-49BC-893B-5B5B0CADF992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07722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CDA4F246-F0EF-43FF-A081-6D395953FC7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884627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91052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3345172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019543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982844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41438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D9C94927-9A6A-40A7-8DBA-A9680A91E09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6105111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647694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327940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548601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366179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067583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49869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1089466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209427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287707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537310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8B6C5C2-454D-4CC5-AB96-3BE19CFC3AE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592651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6382558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314379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024937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9638442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7445590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4808317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59282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150183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814045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012009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C78E986-AEAE-44FA-B25C-0DA61F95AC1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419832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004184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027768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1320205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010191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3309299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813380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512413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3212850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9743400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26531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C25CE5F-352D-4D44-AD4F-AFD9737E8B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51956869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773182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614913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5975776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3676670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626106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241384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9553472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4524521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5296421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767746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5083EC3-F1EA-4C7B-B0E3-FC76BF1414A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89422075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875432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794460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4586664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102821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0700065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832117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4438956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2450674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810058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146429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DD4D2513-A205-43A0-AA01-D04AA794213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56471077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419142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125191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743224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954450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4761362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6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7845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/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sp>
        <p:nvSpPr>
          <p:cNvPr id="547847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/>
        </p:spPr>
        <p:txBody>
          <a:bodyPr/>
          <a:lstStyle>
            <a:lvl1pPr marL="0" indent="0">
              <a:buFont typeface="Wingdings" pitchFamily="1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888898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2B3CCE0-EAF5-4B36-B8CC-A5634468D5F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2983578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F15B80B0-9D5F-4A1C-AE6E-9519EA59962C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8132472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E209D9-DE39-4B20-A778-1F79AC2B80D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5984001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37931860-B5EB-4964-8084-AFC3C45CB8A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389844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22DF076-3E2F-40DD-8359-B3333F42A03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87913406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830DCC3-79D6-4C4B-BCF4-FF65D1CD84E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262668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B60672E5-8763-4FF3-B7C5-515FD041332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7230904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220BDBD1-3B8D-4F86-B8A7-FFF28AD012C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1288043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12CA31A-995D-4B82-9C9C-33696EBD9B8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596939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84DD9247-CC02-4A22-937C-266B52CEA26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335788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1D381B92-72C0-4169-BD30-F7E35B695D7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251744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7479E4DF-1181-4BFA-B040-961C2E09AB8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563196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B77E-8766-4033-9B4C-A4CB1FA2AA1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4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200A-AAE9-4B1D-A041-0B9F44654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92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DD40E-15B8-4578-8FF4-58453DC51F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6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F7A4959-0AB6-4A66-9FF1-8E418A62BF2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B2D1DF69-2744-4A95-AC9B-E7A93640938D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EF7A4959-0AB6-4A66-9FF1-8E418A62BF2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5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1- </a:t>
            </a:r>
            <a:fld id="{45E1231E-DE3E-42B1-BADE-5E05320E5B44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3A7A7EB4-7E3F-440D-8A9A-F788F4F40ABA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‹#›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dor.org/interactivate/activities/Co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of Probability (2.2)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0" y="4128523"/>
            <a:ext cx="2528978" cy="18767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1- </a:t>
            </a:r>
            <a:fld id="{1DD96E98-5E22-42B2-A8D0-37AA877E00CB}" type="slidenum">
              <a:rPr lang="en-US" altLang="en-US" smtClean="0"/>
              <a:pPr>
                <a:defRPr/>
              </a:pPr>
              <a:t>1</a:t>
            </a:fld>
            <a:endParaRPr lang="en-CA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8" y="1587112"/>
            <a:ext cx="3849467" cy="2272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93" y="1789691"/>
            <a:ext cx="2896879" cy="19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18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72288" y="6146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AABAA2C6-CAEC-41BE-B035-1F913AB7447C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-369888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Formal Probability (cont.)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787400"/>
            <a:ext cx="8294687" cy="45720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 startAt="3"/>
            </a:pPr>
            <a:r>
              <a:rPr lang="en-US" altLang="en-US" smtClean="0">
                <a:solidFill>
                  <a:srgbClr val="FF0000"/>
                </a:solidFill>
              </a:rPr>
              <a:t>Complement Rule:</a:t>
            </a:r>
          </a:p>
          <a:p>
            <a:pPr marL="990600" lvl="1" indent="-533400" eaLnBrk="1" hangingPunct="1">
              <a:buSzPct val="110000"/>
              <a:buFont typeface="Wingdings" panose="05000000000000000000" pitchFamily="2" charset="2"/>
              <a:buChar char="§"/>
            </a:pPr>
            <a:r>
              <a:rPr lang="en-US" altLang="en-US" smtClean="0"/>
              <a:t>The set of outcomes that are </a:t>
            </a:r>
            <a:r>
              <a:rPr lang="en-US" altLang="en-US" i="1" smtClean="0"/>
              <a:t>not</a:t>
            </a:r>
            <a:r>
              <a:rPr lang="en-US" altLang="en-US" smtClean="0"/>
              <a:t> in the event </a:t>
            </a:r>
            <a:r>
              <a:rPr lang="en-US" altLang="en-US" b="1" smtClean="0"/>
              <a:t>A</a:t>
            </a:r>
            <a:r>
              <a:rPr lang="en-US" altLang="en-US" smtClean="0"/>
              <a:t> is called the </a:t>
            </a:r>
            <a:r>
              <a:rPr lang="en-US" altLang="en-US" smtClean="0">
                <a:solidFill>
                  <a:srgbClr val="FF0000"/>
                </a:solidFill>
              </a:rPr>
              <a:t>complement</a:t>
            </a:r>
            <a:r>
              <a:rPr lang="en-US" altLang="en-US" smtClean="0"/>
              <a:t> of </a:t>
            </a:r>
            <a:r>
              <a:rPr lang="en-US" altLang="en-US" b="1" smtClean="0"/>
              <a:t>A</a:t>
            </a:r>
            <a:r>
              <a:rPr lang="en-US" altLang="en-US" smtClean="0"/>
              <a:t>, denoted </a:t>
            </a: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b="1" baseline="40000" smtClean="0">
                <a:solidFill>
                  <a:srgbClr val="FF0000"/>
                </a:solidFill>
              </a:rPr>
              <a:t>C</a:t>
            </a:r>
            <a:r>
              <a:rPr lang="en-US" altLang="en-US" b="1" smtClean="0"/>
              <a:t>.</a:t>
            </a:r>
          </a:p>
          <a:p>
            <a:pPr marL="990600" lvl="1" indent="-533400" eaLnBrk="1" hangingPunct="1">
              <a:buSzPct val="110000"/>
              <a:buFont typeface="Wingdings" panose="05000000000000000000" pitchFamily="2" charset="2"/>
              <a:buChar char="§"/>
            </a:pPr>
            <a:r>
              <a:rPr lang="en-US" altLang="en-US" smtClean="0"/>
              <a:t>The probability of an event occurring is 1 minus the probability that it doesn’t occur: </a:t>
            </a:r>
            <a:r>
              <a:rPr lang="en-US" altLang="en-US" i="1" smtClean="0">
                <a:solidFill>
                  <a:srgbClr val="FF0000"/>
                </a:solidFill>
              </a:rPr>
              <a:t>P</a:t>
            </a:r>
            <a:r>
              <a:rPr lang="en-US" altLang="en-US" smtClean="0">
                <a:solidFill>
                  <a:srgbClr val="FF0000"/>
                </a:solidFill>
              </a:rPr>
              <a:t>(</a:t>
            </a: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smtClean="0">
                <a:solidFill>
                  <a:srgbClr val="FF0000"/>
                </a:solidFill>
              </a:rPr>
              <a:t>) = 1 – P(</a:t>
            </a: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b="1" baseline="40000" smtClean="0">
                <a:solidFill>
                  <a:srgbClr val="FF0000"/>
                </a:solidFill>
              </a:rPr>
              <a:t>C</a:t>
            </a:r>
            <a:r>
              <a:rPr lang="en-US" altLang="en-US" smtClean="0">
                <a:solidFill>
                  <a:srgbClr val="FF0000"/>
                </a:solidFill>
              </a:rPr>
              <a:t>)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  <p:pic>
        <p:nvPicPr>
          <p:cNvPr id="23557" name="Picture 4" descr="14_27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378200"/>
            <a:ext cx="2247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921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1588"/>
            <a:ext cx="8305800" cy="9921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0"/>
          </a:xfrm>
        </p:spPr>
        <p:txBody>
          <a:bodyPr/>
          <a:lstStyle/>
          <a:p>
            <a:r>
              <a:rPr lang="en-US" altLang="en-US" smtClean="0"/>
              <a:t>A bag contains </a:t>
            </a:r>
            <a:r>
              <a:rPr lang="en-US" altLang="en-US" b="1" u="sng" smtClean="0">
                <a:solidFill>
                  <a:srgbClr val="FF0000"/>
                </a:solidFill>
              </a:rPr>
              <a:t>5 red</a:t>
            </a:r>
            <a:r>
              <a:rPr lang="en-US" altLang="en-US" smtClean="0"/>
              <a:t>, </a:t>
            </a:r>
            <a:r>
              <a:rPr lang="en-US" altLang="en-US" b="1" u="sng" smtClean="0">
                <a:solidFill>
                  <a:srgbClr val="0000FF"/>
                </a:solidFill>
              </a:rPr>
              <a:t>4 blue</a:t>
            </a:r>
            <a:r>
              <a:rPr lang="en-US" altLang="en-US" smtClean="0"/>
              <a:t>, </a:t>
            </a:r>
            <a:r>
              <a:rPr lang="en-US" altLang="en-US" b="1" u="sng" smtClean="0">
                <a:solidFill>
                  <a:srgbClr val="008000"/>
                </a:solidFill>
              </a:rPr>
              <a:t>3 green</a:t>
            </a:r>
            <a:r>
              <a:rPr lang="en-US" altLang="en-US" smtClean="0"/>
              <a:t> and  </a:t>
            </a:r>
            <a:r>
              <a:rPr lang="en-US" altLang="en-US" b="1" u="sng" smtClean="0">
                <a:solidFill>
                  <a:srgbClr val="FF9900"/>
                </a:solidFill>
              </a:rPr>
              <a:t>8 orange </a:t>
            </a:r>
            <a:r>
              <a:rPr lang="en-US" altLang="en-US" smtClean="0"/>
              <a:t>marbles.  </a:t>
            </a:r>
          </a:p>
          <a:p>
            <a:r>
              <a:rPr lang="en-US" altLang="en-US" smtClean="0"/>
              <a:t>What is the probability of selecting a green, blue or red marble?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A81B4BCC-725B-4484-B548-6740FCA3FF57}" type="slidenum">
              <a:rPr lang="en-US" altLang="en-US" sz="1400">
                <a:solidFill>
                  <a:srgbClr val="CC3300"/>
                </a:solidFill>
              </a:rPr>
              <a:pPr/>
              <a:t>11</a:t>
            </a:fld>
            <a:endParaRPr lang="en-CA" altLang="en-US" sz="14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150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80D77E33-54D5-4968-8383-3EDF1C791780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Formal Probability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054100"/>
            <a:ext cx="8294687" cy="45720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 startAt="5"/>
            </a:pPr>
            <a:r>
              <a:rPr lang="en-US" altLang="en-US" smtClean="0">
                <a:solidFill>
                  <a:srgbClr val="FF0000"/>
                </a:solidFill>
              </a:rPr>
              <a:t>Multiplication Rule:</a:t>
            </a:r>
          </a:p>
          <a:p>
            <a:pPr marL="990600" lvl="1" indent="-533400" eaLnBrk="1" hangingPunct="1"/>
            <a:r>
              <a:rPr lang="en-US" altLang="en-US" smtClean="0"/>
              <a:t>For two independent events </a:t>
            </a:r>
            <a:r>
              <a:rPr lang="en-US" altLang="en-US" b="1" smtClean="0"/>
              <a:t>A</a:t>
            </a:r>
            <a:r>
              <a:rPr lang="en-US" altLang="en-US" smtClean="0"/>
              <a:t> and </a:t>
            </a:r>
            <a:r>
              <a:rPr lang="en-US" altLang="en-US" b="1" smtClean="0"/>
              <a:t>B</a:t>
            </a:r>
            <a:r>
              <a:rPr lang="en-US" altLang="en-US" smtClean="0"/>
              <a:t>, the probability that both </a:t>
            </a:r>
            <a:r>
              <a:rPr lang="en-US" altLang="en-US" b="1" smtClean="0"/>
              <a:t>A</a:t>
            </a:r>
            <a:r>
              <a:rPr lang="en-US" altLang="en-US" smtClean="0"/>
              <a:t> and </a:t>
            </a:r>
            <a:r>
              <a:rPr lang="en-US" altLang="en-US" b="1" smtClean="0"/>
              <a:t>B</a:t>
            </a:r>
            <a:r>
              <a:rPr lang="en-US" altLang="en-US" smtClean="0"/>
              <a:t> occur is the product of the probabilities of the two events.</a:t>
            </a:r>
          </a:p>
          <a:p>
            <a:pPr marL="990600" lvl="1" indent="-533400" eaLnBrk="1" hangingPunct="1"/>
            <a:r>
              <a:rPr lang="en-US" altLang="en-US" i="1" smtClean="0">
                <a:solidFill>
                  <a:srgbClr val="FF0000"/>
                </a:solidFill>
              </a:rPr>
              <a:t>P</a:t>
            </a:r>
            <a:r>
              <a:rPr lang="en-US" altLang="en-US" smtClean="0">
                <a:solidFill>
                  <a:srgbClr val="FF0000"/>
                </a:solidFill>
              </a:rPr>
              <a:t>(</a:t>
            </a: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i="1" smtClean="0">
                <a:solidFill>
                  <a:srgbClr val="FF0000"/>
                </a:solidFill>
              </a:rPr>
              <a:t>and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smtClean="0">
                <a:solidFill>
                  <a:srgbClr val="FF0000"/>
                </a:solidFill>
              </a:rPr>
              <a:t>B</a:t>
            </a:r>
            <a:r>
              <a:rPr lang="en-US" altLang="en-US" smtClean="0">
                <a:solidFill>
                  <a:srgbClr val="FF0000"/>
                </a:solidFill>
              </a:rPr>
              <a:t>) = </a:t>
            </a:r>
            <a:r>
              <a:rPr lang="en-US" altLang="en-US" i="1" smtClean="0">
                <a:solidFill>
                  <a:srgbClr val="FF0000"/>
                </a:solidFill>
              </a:rPr>
              <a:t>P</a:t>
            </a:r>
            <a:r>
              <a:rPr lang="en-US" altLang="en-US" smtClean="0">
                <a:solidFill>
                  <a:srgbClr val="FF0000"/>
                </a:solidFill>
              </a:rPr>
              <a:t>(</a:t>
            </a:r>
            <a:r>
              <a:rPr lang="en-US" altLang="en-US" b="1" smtClean="0">
                <a:solidFill>
                  <a:srgbClr val="FF0000"/>
                </a:solidFill>
              </a:rPr>
              <a:t>A</a:t>
            </a:r>
            <a:r>
              <a:rPr lang="en-US" altLang="en-US" smtClean="0">
                <a:solidFill>
                  <a:srgbClr val="FF0000"/>
                </a:solidFill>
              </a:rPr>
              <a:t>) x </a:t>
            </a:r>
            <a:r>
              <a:rPr lang="en-US" altLang="en-US" i="1" smtClean="0">
                <a:solidFill>
                  <a:srgbClr val="FF0000"/>
                </a:solidFill>
              </a:rPr>
              <a:t>P</a:t>
            </a:r>
            <a:r>
              <a:rPr lang="en-US" altLang="en-US" smtClean="0">
                <a:solidFill>
                  <a:srgbClr val="FF0000"/>
                </a:solidFill>
              </a:rPr>
              <a:t>(</a:t>
            </a:r>
            <a:r>
              <a:rPr lang="en-US" altLang="en-US" b="1" smtClean="0">
                <a:solidFill>
                  <a:srgbClr val="FF0000"/>
                </a:solidFill>
              </a:rPr>
              <a:t>B</a:t>
            </a:r>
            <a:r>
              <a:rPr lang="en-US" altLang="en-US" smtClean="0">
                <a:solidFill>
                  <a:srgbClr val="FF0000"/>
                </a:solidFill>
              </a:rPr>
              <a:t>)</a:t>
            </a:r>
            <a:r>
              <a:rPr lang="en-US" altLang="en-US" smtClean="0"/>
              <a:t>, provided that </a:t>
            </a:r>
            <a:r>
              <a:rPr lang="en-US" altLang="en-US" b="1" smtClean="0"/>
              <a:t>A</a:t>
            </a:r>
            <a:r>
              <a:rPr lang="en-US" altLang="en-US" smtClean="0"/>
              <a:t> and </a:t>
            </a:r>
            <a:r>
              <a:rPr lang="en-US" altLang="en-US" b="1" smtClean="0"/>
              <a:t>B</a:t>
            </a:r>
            <a:r>
              <a:rPr lang="en-US" altLang="en-US" smtClean="0"/>
              <a:t> are independent.</a:t>
            </a:r>
          </a:p>
        </p:txBody>
      </p:sp>
    </p:spTree>
    <p:extLst>
      <p:ext uri="{BB962C8B-B14F-4D97-AF65-F5344CB8AC3E}">
        <p14:creationId xmlns:p14="http://schemas.microsoft.com/office/powerpoint/2010/main" val="141341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46888" y="60579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6C835357-F5FD-4F3A-8577-F58EE3A61D50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-3429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Formal Probability (cont.)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749300"/>
            <a:ext cx="8294688" cy="45720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 startAt="4"/>
            </a:pPr>
            <a:r>
              <a:rPr lang="en-US" altLang="en-US" smtClean="0">
                <a:solidFill>
                  <a:srgbClr val="FF0000"/>
                </a:solidFill>
              </a:rPr>
              <a:t>Addition Rule:</a:t>
            </a:r>
          </a:p>
          <a:p>
            <a:pPr marL="990600" lvl="1" indent="-533400" eaLnBrk="1" hangingPunct="1"/>
            <a:r>
              <a:rPr lang="en-US" altLang="en-US" smtClean="0"/>
              <a:t>Events that have no outcomes in common (and, thus, cannot occur together) are called </a:t>
            </a:r>
            <a:r>
              <a:rPr lang="en-US" altLang="en-US" smtClean="0">
                <a:solidFill>
                  <a:srgbClr val="FF0000"/>
                </a:solidFill>
              </a:rPr>
              <a:t>disjoint </a:t>
            </a:r>
            <a:r>
              <a:rPr lang="en-US" altLang="en-US" smtClean="0"/>
              <a:t>(or</a:t>
            </a:r>
            <a:r>
              <a:rPr lang="en-US" altLang="en-US" smtClean="0">
                <a:solidFill>
                  <a:srgbClr val="FF0000"/>
                </a:solidFill>
              </a:rPr>
              <a:t> mutually exclusive</a:t>
            </a:r>
            <a:r>
              <a:rPr lang="en-US" altLang="en-US" smtClean="0"/>
              <a:t>).</a:t>
            </a:r>
            <a:endParaRPr lang="en-US" altLang="en-US" b="1" smtClean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6629" name="Picture 4" descr="14_27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781300"/>
            <a:ext cx="2466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455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1988" y="6121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36E79615-3EA2-4245-A148-3BE2CC5EBD9D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-279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Formal Probability (cont.)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12800"/>
            <a:ext cx="8294687" cy="4572000"/>
          </a:xfrm>
        </p:spPr>
        <p:txBody>
          <a:bodyPr/>
          <a:lstStyle/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 startAt="4"/>
              <a:defRPr/>
            </a:pPr>
            <a:r>
              <a:rPr lang="en-US" dirty="0" smtClean="0">
                <a:solidFill>
                  <a:srgbClr val="FF0000"/>
                </a:solidFill>
              </a:rPr>
              <a:t>Addition Rule (cont.):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dirty="0" smtClean="0"/>
              <a:t>For two disjoint events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, the probability that one </a:t>
            </a:r>
            <a:r>
              <a:rPr lang="en-US" i="1" dirty="0" smtClean="0"/>
              <a:t>or</a:t>
            </a:r>
            <a:r>
              <a:rPr lang="en-US" dirty="0" smtClean="0"/>
              <a:t> the other occurs is the sum of the probabilities of the two events.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 =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) +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/>
              <a:t>provided that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are disjoint.</a:t>
            </a:r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endParaRPr lang="en-US" b="1" dirty="0" smtClean="0">
              <a:solidFill>
                <a:srgbClr val="FF0066"/>
              </a:solidFill>
            </a:endParaRPr>
          </a:p>
          <a:p>
            <a:pPr marL="609600" indent="-609600" eaLnBrk="1" hangingPunct="1">
              <a:buFont typeface="Wingdings" pitchFamily="1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260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1588"/>
            <a:ext cx="8305800" cy="9921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714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Using the whole numbers from 1 – 20.</a:t>
            </a:r>
          </a:p>
          <a:p>
            <a:pPr>
              <a:defRPr/>
            </a:pPr>
            <a:r>
              <a:rPr lang="en-US" dirty="0" smtClean="0"/>
              <a:t>What is the probability of selecting a number </a:t>
            </a:r>
            <a:r>
              <a:rPr lang="en-US" dirty="0" smtClean="0">
                <a:solidFill>
                  <a:srgbClr val="0000FF"/>
                </a:solidFill>
              </a:rPr>
              <a:t>less than 7</a:t>
            </a:r>
            <a:r>
              <a:rPr lang="en-US" dirty="0" smtClean="0"/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greater than 15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52013176-6321-4C6E-B183-4B70E0A197DA}" type="slidenum">
              <a:rPr lang="en-US" altLang="en-US" sz="1400">
                <a:solidFill>
                  <a:srgbClr val="CC3300"/>
                </a:solidFill>
              </a:rPr>
              <a:pPr/>
              <a:t>15</a:t>
            </a:fld>
            <a:endParaRPr lang="en-CA" altLang="en-US" sz="14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12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3C1AA939-70C2-4F4E-ADD4-01131296346E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294688" cy="4572000"/>
          </a:xfrm>
        </p:spPr>
        <p:txBody>
          <a:bodyPr/>
          <a:lstStyle/>
          <a:p>
            <a:pPr eaLnBrk="1" hangingPunct="1"/>
            <a:r>
              <a:rPr lang="en-US" altLang="en-US" sz="3200" u="sng" smtClean="0">
                <a:solidFill>
                  <a:srgbClr val="0000FF"/>
                </a:solidFill>
              </a:rPr>
              <a:t>General Addition Rule:</a:t>
            </a:r>
          </a:p>
          <a:p>
            <a:pPr lvl="1" eaLnBrk="1" hangingPunct="1"/>
            <a:r>
              <a:rPr lang="en-US" altLang="en-US" smtClean="0"/>
              <a:t>For any two events </a:t>
            </a:r>
            <a:r>
              <a:rPr lang="en-US" altLang="en-US" b="1" smtClean="0"/>
              <a:t>A</a:t>
            </a:r>
            <a:r>
              <a:rPr lang="en-US" altLang="en-US" smtClean="0"/>
              <a:t> and </a:t>
            </a:r>
            <a:r>
              <a:rPr lang="en-US" altLang="en-US" b="1" smtClean="0"/>
              <a:t>B</a:t>
            </a:r>
            <a:r>
              <a:rPr lang="en-US" altLang="en-US" smtClean="0"/>
              <a:t>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3200" smtClean="0"/>
              <a:t>	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</a:rPr>
              <a:t>or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=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) +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–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</a:rPr>
              <a:t>and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</a:t>
            </a:r>
            <a:r>
              <a:rPr lang="en-US" altLang="en-US" sz="3200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  <a:r>
              <a:rPr lang="en-US" altLang="en-US" smtClean="0">
                <a:solidFill>
                  <a:srgbClr val="0000FF"/>
                </a:solidFill>
              </a:rPr>
              <a:t>(On the Formula Sheet)</a:t>
            </a:r>
          </a:p>
          <a:p>
            <a:pPr eaLnBrk="1" hangingPunct="1"/>
            <a:r>
              <a:rPr lang="en-US" altLang="en-US" smtClean="0"/>
              <a:t>The following Venn diagram                                        shows a situation in which we                                                                           would use the                                                           general addition rule: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40964" name="Picture 4" descr="p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679700"/>
            <a:ext cx="39497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5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FA4E92C8-A19E-4AB7-A14E-1704987DE8E9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305800" cy="8001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Conditional Probabilities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092200"/>
            <a:ext cx="82946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find the probability of the event </a:t>
            </a:r>
            <a:r>
              <a:rPr lang="en-US" altLang="en-US" b="1" smtClean="0"/>
              <a:t>B</a:t>
            </a:r>
            <a:r>
              <a:rPr lang="en-US" altLang="en-US" smtClean="0"/>
              <a:t> </a:t>
            </a:r>
            <a:r>
              <a:rPr lang="en-US" altLang="en-US" i="1" smtClean="0"/>
              <a:t>given</a:t>
            </a:r>
            <a:r>
              <a:rPr lang="en-US" altLang="en-US" smtClean="0"/>
              <a:t> the event </a:t>
            </a:r>
            <a:r>
              <a:rPr lang="en-US" altLang="en-US" b="1" smtClean="0"/>
              <a:t>A</a:t>
            </a:r>
            <a:r>
              <a:rPr lang="en-US" altLang="en-US" smtClean="0"/>
              <a:t>, we restrict our attention to the outcomes in </a:t>
            </a:r>
            <a:r>
              <a:rPr lang="en-US" altLang="en-US" b="1" smtClean="0"/>
              <a:t>A</a:t>
            </a:r>
            <a:r>
              <a:rPr lang="en-US" altLang="en-US" smtClean="0"/>
              <a:t>. We then find in what fraction of </a:t>
            </a:r>
            <a:r>
              <a:rPr lang="en-US" altLang="en-US" i="1" smtClean="0"/>
              <a:t>those</a:t>
            </a:r>
            <a:r>
              <a:rPr lang="en-US" altLang="en-US" smtClean="0"/>
              <a:t> outcomes </a:t>
            </a:r>
            <a:r>
              <a:rPr lang="en-US" altLang="en-US" b="1" smtClean="0"/>
              <a:t>B</a:t>
            </a:r>
            <a:r>
              <a:rPr lang="en-US" altLang="en-US" smtClean="0"/>
              <a:t> also occurred.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solidFill>
                  <a:srgbClr val="0000FF"/>
                </a:solidFill>
              </a:rPr>
              <a:t>(On the Formula Sheet)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Note: </a:t>
            </a:r>
            <a:r>
              <a:rPr lang="en-US" altLang="en-US" i="1" smtClean="0"/>
              <a:t>P</a:t>
            </a:r>
            <a:r>
              <a:rPr lang="en-US" altLang="en-US" smtClean="0"/>
              <a:t>(</a:t>
            </a:r>
            <a:r>
              <a:rPr lang="en-US" altLang="en-US" b="1" smtClean="0"/>
              <a:t>A</a:t>
            </a:r>
            <a:r>
              <a:rPr lang="en-US" altLang="en-US" smtClean="0"/>
              <a:t>) cannot equal 0, since we know that </a:t>
            </a:r>
            <a:r>
              <a:rPr lang="en-US" altLang="en-US" b="1" smtClean="0"/>
              <a:t>A</a:t>
            </a:r>
            <a:r>
              <a:rPr lang="en-US" altLang="en-US" smtClean="0"/>
              <a:t> has occurred.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451100" y="2781300"/>
          <a:ext cx="4587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Equation" r:id="rId4" imgW="3327400" imgH="838200" progId="Equation.DSMT4">
                  <p:embed/>
                </p:oleObj>
              </mc:Choice>
              <mc:Fallback>
                <p:oleObj name="Equation" r:id="rId4" imgW="3327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781300"/>
                        <a:ext cx="45878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7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D3BDEABA-4B38-40D0-A5A4-ED8DA06A891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The General Multiplication Rule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104900"/>
            <a:ext cx="82946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When two events </a:t>
            </a:r>
            <a:r>
              <a:rPr lang="en-US" altLang="en-US" sz="3200" b="1" smtClean="0"/>
              <a:t>A</a:t>
            </a:r>
            <a:r>
              <a:rPr lang="en-US" altLang="en-US" sz="3200" smtClean="0"/>
              <a:t> and </a:t>
            </a:r>
            <a:r>
              <a:rPr lang="en-US" altLang="en-US" sz="3200" b="1" smtClean="0"/>
              <a:t>B</a:t>
            </a:r>
            <a:r>
              <a:rPr lang="en-US" altLang="en-US" sz="3200" smtClean="0"/>
              <a:t> are independent, we can use the multiplication rule for independent events: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i="1" smtClean="0">
                <a:solidFill>
                  <a:srgbClr val="FF0000"/>
                </a:solidFill>
              </a:rPr>
              <a:t>	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</a:rPr>
              <a:t>and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=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) x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However, when our events are not independent, this earlier multiplication rule does not work. Thus, we need the </a:t>
            </a:r>
            <a:r>
              <a:rPr lang="en-US" altLang="en-US" sz="3200" smtClean="0">
                <a:solidFill>
                  <a:srgbClr val="FF0000"/>
                </a:solidFill>
              </a:rPr>
              <a:t>General Multiplication Rule</a:t>
            </a:r>
            <a:r>
              <a:rPr lang="en-US" altLang="en-US" sz="3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22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49960284-2EEC-417E-872C-9293D5866400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0"/>
            <a:ext cx="8305800" cy="800100"/>
          </a:xfrm>
        </p:spPr>
        <p:txBody>
          <a:bodyPr/>
          <a:lstStyle/>
          <a:p>
            <a:pPr eaLnBrk="1" hangingPunct="1"/>
            <a:r>
              <a:rPr lang="en-US" altLang="en-US" sz="3200" u="sng" smtClean="0">
                <a:solidFill>
                  <a:srgbClr val="0000FF"/>
                </a:solidFill>
              </a:rPr>
              <a:t>The General Multiplication Rule (cont.)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14400"/>
            <a:ext cx="8701087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 encountered the general multiplication rule in the form of conditional probability.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Rearranging the equation in the definition for conditional probability, we get the </a:t>
            </a:r>
            <a:r>
              <a:rPr lang="en-US" altLang="en-US" smtClean="0">
                <a:solidFill>
                  <a:srgbClr val="FF0000"/>
                </a:solidFill>
              </a:rPr>
              <a:t>General Multiplication Rule</a:t>
            </a:r>
            <a:r>
              <a:rPr lang="en-US" altLang="en-US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For any two events </a:t>
            </a:r>
            <a:r>
              <a:rPr lang="en-US" altLang="en-US" b="1" smtClean="0"/>
              <a:t>A</a:t>
            </a:r>
            <a:r>
              <a:rPr lang="en-US" altLang="en-US" smtClean="0"/>
              <a:t> and </a:t>
            </a:r>
            <a:r>
              <a:rPr lang="en-US" altLang="en-US" b="1" smtClean="0"/>
              <a:t>B</a:t>
            </a:r>
            <a:r>
              <a:rPr lang="en-US" altLang="en-US" smtClean="0"/>
              <a:t>, </a:t>
            </a:r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smtClean="0"/>
              <a:t>	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</a:rPr>
              <a:t>and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=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) x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|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)</a:t>
            </a:r>
            <a:r>
              <a:rPr lang="en-US" altLang="en-US" sz="3200" b="1" smtClean="0"/>
              <a:t> </a:t>
            </a:r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smtClean="0"/>
              <a:t>or</a:t>
            </a:r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smtClean="0"/>
              <a:t>	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i="1" smtClean="0">
                <a:solidFill>
                  <a:srgbClr val="FF0000"/>
                </a:solidFill>
              </a:rPr>
              <a:t>and</a:t>
            </a:r>
            <a:r>
              <a:rPr lang="en-US" altLang="en-US" sz="3200" smtClean="0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=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 x </a:t>
            </a:r>
            <a:r>
              <a:rPr lang="en-US" altLang="en-US" sz="3200" i="1" smtClean="0">
                <a:solidFill>
                  <a:srgbClr val="FF0000"/>
                </a:solidFill>
              </a:rPr>
              <a:t>P</a:t>
            </a:r>
            <a:r>
              <a:rPr lang="en-US" altLang="en-US" sz="3200" smtClean="0">
                <a:solidFill>
                  <a:srgbClr val="FF0000"/>
                </a:solidFill>
              </a:rPr>
              <a:t>(</a:t>
            </a:r>
            <a:r>
              <a:rPr lang="en-US" altLang="en-US" sz="3200" b="1" smtClean="0">
                <a:solidFill>
                  <a:srgbClr val="FF0000"/>
                </a:solidFill>
              </a:rPr>
              <a:t>A</a:t>
            </a:r>
            <a:r>
              <a:rPr lang="en-US" altLang="en-US" sz="3200" smtClean="0">
                <a:solidFill>
                  <a:srgbClr val="FF0000"/>
                </a:solidFill>
              </a:rPr>
              <a:t>|</a:t>
            </a:r>
            <a:r>
              <a:rPr lang="en-US" altLang="en-US" sz="3200" b="1" smtClean="0">
                <a:solidFill>
                  <a:srgbClr val="FF0000"/>
                </a:solidFill>
              </a:rPr>
              <a:t>B</a:t>
            </a:r>
            <a:r>
              <a:rPr lang="en-US" altLang="en-US" sz="3200" smtClean="0">
                <a:solidFill>
                  <a:srgbClr val="FF0000"/>
                </a:solidFill>
              </a:rPr>
              <a:t>)</a:t>
            </a:r>
            <a:r>
              <a:rPr lang="en-US" altLang="en-US" sz="3200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28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5F347346-6027-4BEA-8210-E30FAD226C6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8305800" cy="5603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00FF"/>
                </a:solidFill>
              </a:rPr>
              <a:t>Dealing with Random Phenomena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8000"/>
            <a:ext cx="9144000" cy="4572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FF0000"/>
                </a:solidFill>
              </a:rPr>
              <a:t>random phenomenon</a:t>
            </a:r>
            <a:r>
              <a:rPr lang="en-US" altLang="en-US" sz="2400" smtClean="0"/>
              <a:t> is a situation in which we know what outcomes could happen, but we don’t know which particular outcome did or will happen.</a:t>
            </a:r>
          </a:p>
          <a:p>
            <a:pPr eaLnBrk="1" hangingPunct="1"/>
            <a:r>
              <a:rPr lang="en-US" altLang="en-US" sz="2400" smtClean="0"/>
              <a:t>In general, each occasion upon which we observe a random phenomenon is called a </a:t>
            </a:r>
            <a:r>
              <a:rPr lang="en-US" altLang="en-US" sz="2400" smtClean="0">
                <a:solidFill>
                  <a:schemeClr val="hlink"/>
                </a:solidFill>
              </a:rPr>
              <a:t>trial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At each trial, we note the value of the random phenomenon, and call it an </a:t>
            </a:r>
            <a:r>
              <a:rPr lang="en-US" altLang="en-US" sz="2400" smtClean="0">
                <a:solidFill>
                  <a:schemeClr val="hlink"/>
                </a:solidFill>
              </a:rPr>
              <a:t>outcome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smtClean="0"/>
              <a:t>When we combine outcomes, the resulting combination is an </a:t>
            </a:r>
            <a:r>
              <a:rPr lang="en-US" altLang="en-US" sz="2400" smtClean="0">
                <a:solidFill>
                  <a:schemeClr val="hlink"/>
                </a:solidFill>
              </a:rPr>
              <a:t>event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b="1" u="sng" smtClean="0"/>
              <a:t>The collection of </a:t>
            </a:r>
            <a:r>
              <a:rPr lang="en-US" altLang="en-US" sz="2400" b="1" i="1" u="sng" smtClean="0"/>
              <a:t>all possible outcomes</a:t>
            </a:r>
            <a:r>
              <a:rPr lang="en-US" altLang="en-US" sz="2400" b="1" u="sng" smtClean="0"/>
              <a:t> is called the  </a:t>
            </a:r>
            <a:r>
              <a:rPr lang="en-US" altLang="en-US" sz="2400" b="1" u="sng" smtClean="0">
                <a:solidFill>
                  <a:schemeClr val="hlink"/>
                </a:solidFill>
              </a:rPr>
              <a:t>sample space</a:t>
            </a:r>
            <a:r>
              <a:rPr lang="en-US" altLang="en-US" sz="2400" b="1" u="sng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55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3251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192338"/>
            <a:ext cx="8972550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3200" smtClean="0">
                <a:solidFill>
                  <a:srgbClr val="000000"/>
                </a:solidFill>
                <a:latin typeface="Arial" panose="020B0604020202020204" pitchFamily="34" charset="0"/>
              </a:rPr>
              <a:t>For example </a:t>
            </a:r>
            <a:r>
              <a:rPr lang="en-GB" altLang="en-US" sz="3200" smtClean="0">
                <a:solidFill>
                  <a:srgbClr val="000000"/>
                </a:solidFill>
              </a:rPr>
              <a:t>–</a:t>
            </a:r>
            <a:r>
              <a:rPr lang="en-GB" altLang="en-US" sz="3200" smtClean="0">
                <a:solidFill>
                  <a:srgbClr val="000000"/>
                </a:solidFill>
                <a:latin typeface="Arial" panose="020B0604020202020204" pitchFamily="34" charset="0"/>
              </a:rPr>
              <a:t> a fair coin is spun twice</a:t>
            </a:r>
            <a:br>
              <a:rPr lang="en-GB" altLang="en-US" sz="32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altLang="en-US" sz="4400" smtClean="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187450" y="2997200"/>
            <a:ext cx="1368425" cy="1368425"/>
            <a:chOff x="748" y="1888"/>
            <a:chExt cx="862" cy="862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059113" y="1989138"/>
            <a:ext cx="1368425" cy="1368425"/>
            <a:chOff x="748" y="1888"/>
            <a:chExt cx="862" cy="862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2987675" y="4005263"/>
            <a:ext cx="1368425" cy="1368425"/>
            <a:chOff x="748" y="1888"/>
            <a:chExt cx="862" cy="862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82863" y="27273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00563" y="17002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00563" y="37893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55875" y="422116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500563" y="31877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489450" y="52038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508625" y="17002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HH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508625" y="31877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HT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459413" y="381317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TH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459413" y="53006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TT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276600" y="14843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2</a:t>
            </a:r>
            <a:r>
              <a:rPr lang="en-GB" altLang="en-US" b="1" baseline="30000" smtClean="0">
                <a:solidFill>
                  <a:srgbClr val="FF0000"/>
                </a:solidFill>
              </a:rPr>
              <a:t>nd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516063" y="1484313"/>
            <a:ext cx="53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1</a:t>
            </a:r>
            <a:r>
              <a:rPr lang="en-GB" altLang="en-US" b="1" baseline="30000" smtClean="0">
                <a:solidFill>
                  <a:srgbClr val="FF0000"/>
                </a:solidFill>
              </a:rPr>
              <a:t>st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011863" y="2205038"/>
            <a:ext cx="2808287" cy="3311525"/>
            <a:chOff x="3787" y="1389"/>
            <a:chExt cx="1769" cy="2086"/>
          </a:xfrm>
        </p:grpSpPr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4422" y="2024"/>
              <a:ext cx="113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b="1" smtClean="0">
                  <a:solidFill>
                    <a:srgbClr val="FF0000"/>
                  </a:solidFill>
                </a:rPr>
                <a:t>Possible Outcomes</a:t>
              </a:r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 flipV="1">
              <a:off x="3833" y="1389"/>
              <a:ext cx="544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H="1" flipV="1">
              <a:off x="3833" y="2160"/>
              <a:ext cx="63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flipH="1">
              <a:off x="3878" y="2478"/>
              <a:ext cx="63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H="1">
              <a:off x="3787" y="2568"/>
              <a:ext cx="907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  <p:bldP spid="4110" grpId="0" autoUpdateAnimBg="0"/>
      <p:bldP spid="4111" grpId="0" autoUpdateAnimBg="0"/>
      <p:bldP spid="4112" grpId="0" autoUpdateAnimBg="0"/>
      <p:bldP spid="4113" grpId="0" autoUpdateAnimBg="0"/>
      <p:bldP spid="4114" grpId="0" autoUpdateAnimBg="0"/>
      <p:bldP spid="4115" grpId="0" autoUpdateAnimBg="0"/>
      <p:bldP spid="4116" grpId="0" autoUpdateAnimBg="0"/>
      <p:bldP spid="4117" grpId="0" autoUpdateAnimBg="0"/>
      <p:bldP spid="4118" grpId="0" autoUpdateAnimBg="0"/>
      <p:bldP spid="4119" grpId="0" autoUpdateAnimBg="0"/>
      <p:bldP spid="41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3200" smtClean="0">
                <a:solidFill>
                  <a:srgbClr val="000000"/>
                </a:solidFill>
              </a:rPr>
              <a:t>Attach probabilities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187450" y="2997200"/>
            <a:ext cx="1368425" cy="1368425"/>
            <a:chOff x="748" y="1888"/>
            <a:chExt cx="862" cy="862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3059113" y="1989138"/>
            <a:ext cx="1368425" cy="1368425"/>
            <a:chOff x="748" y="1888"/>
            <a:chExt cx="862" cy="862"/>
          </a:xfrm>
        </p:grpSpPr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2987675" y="4005263"/>
            <a:ext cx="1368425" cy="1368425"/>
            <a:chOff x="748" y="1888"/>
            <a:chExt cx="862" cy="862"/>
          </a:xfrm>
        </p:grpSpPr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582863" y="27273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00563" y="17002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500563" y="37893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555875" y="422116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00563" y="31877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489450" y="52038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508625" y="170021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HH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508625" y="31877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HT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459413" y="381317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TH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459413" y="53006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TT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276600" y="14843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2</a:t>
            </a:r>
            <a:r>
              <a:rPr lang="en-GB" altLang="en-US" b="1" baseline="30000" smtClean="0">
                <a:solidFill>
                  <a:srgbClr val="FF0000"/>
                </a:solidFill>
              </a:rPr>
              <a:t>nd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516063" y="1484313"/>
            <a:ext cx="53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1</a:t>
            </a:r>
            <a:r>
              <a:rPr lang="en-GB" altLang="en-US" b="1" baseline="30000" smtClean="0">
                <a:solidFill>
                  <a:srgbClr val="FF0000"/>
                </a:solidFill>
              </a:rPr>
              <a:t>st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763713" y="27813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757363" y="41243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557588" y="18446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486150" y="2997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3413125" y="50593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486150" y="3835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443663" y="1700213"/>
            <a:ext cx="240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P(H,H)=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443663" y="321310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P(H,T)=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6443663" y="3860800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P(T,H)=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372225" y="5373688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P(T,T)=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403350" y="6165850"/>
            <a:ext cx="6983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3333CC"/>
                </a:solidFill>
              </a:rPr>
              <a:t>INDEPENDENT EVENTS – 1</a:t>
            </a:r>
            <a:r>
              <a:rPr lang="en-GB" altLang="en-US" sz="1800" b="1" baseline="30000" smtClean="0">
                <a:solidFill>
                  <a:srgbClr val="3333CC"/>
                </a:solidFill>
              </a:rPr>
              <a:t>st</a:t>
            </a:r>
            <a:r>
              <a:rPr lang="en-GB" altLang="en-US" sz="1800" b="1" smtClean="0">
                <a:solidFill>
                  <a:srgbClr val="3333CC"/>
                </a:solidFill>
              </a:rPr>
              <a:t> spin has no effect on the 2</a:t>
            </a:r>
            <a:r>
              <a:rPr lang="en-GB" altLang="en-US" sz="1800" b="1" baseline="30000" smtClean="0">
                <a:solidFill>
                  <a:srgbClr val="3333CC"/>
                </a:solidFill>
              </a:rPr>
              <a:t>nd</a:t>
            </a:r>
            <a:r>
              <a:rPr lang="en-GB" altLang="en-US" sz="1800" b="1" smtClean="0">
                <a:solidFill>
                  <a:srgbClr val="3333CC"/>
                </a:solidFill>
              </a:rPr>
              <a:t> spin</a:t>
            </a:r>
          </a:p>
        </p:txBody>
      </p:sp>
    </p:spTree>
    <p:extLst>
      <p:ext uri="{BB962C8B-B14F-4D97-AF65-F5344CB8AC3E}">
        <p14:creationId xmlns:p14="http://schemas.microsoft.com/office/powerpoint/2010/main" val="29696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49" grpId="0" autoUpdateAnimBg="0"/>
      <p:bldP spid="5150" grpId="0" autoUpdateAnimBg="0"/>
      <p:bldP spid="5151" grpId="0" autoUpdateAnimBg="0"/>
      <p:bldP spid="5152" grpId="0" autoUpdateAnimBg="0"/>
      <p:bldP spid="5153" grpId="0" autoUpdateAnimBg="0"/>
      <p:bldP spid="515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3200" smtClean="0">
                <a:solidFill>
                  <a:srgbClr val="000000"/>
                </a:solidFill>
              </a:rPr>
              <a:t>Calculate probabilities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944563" y="2709863"/>
            <a:ext cx="1368425" cy="1368425"/>
            <a:chOff x="748" y="1888"/>
            <a:chExt cx="862" cy="862"/>
          </a:xfrm>
        </p:grpSpPr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2816225" y="1701800"/>
            <a:ext cx="1368425" cy="1368425"/>
            <a:chOff x="748" y="1888"/>
            <a:chExt cx="862" cy="862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2744788" y="3717925"/>
            <a:ext cx="1368425" cy="1368425"/>
            <a:chOff x="748" y="1888"/>
            <a:chExt cx="862" cy="862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339975" y="24399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257675" y="1412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257675" y="35020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312988" y="39338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257675" y="2900363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246563" y="491648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265738" y="14128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HH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265738" y="2900363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HT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216525" y="352583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TH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216525" y="5013325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TT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033713" y="11969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2</a:t>
            </a:r>
            <a:r>
              <a:rPr lang="en-GB" altLang="en-US" b="1" baseline="30000" smtClean="0">
                <a:solidFill>
                  <a:srgbClr val="FF0000"/>
                </a:solidFill>
              </a:rPr>
              <a:t>nd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273175" y="1196975"/>
            <a:ext cx="53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1</a:t>
            </a:r>
            <a:r>
              <a:rPr lang="en-GB" altLang="en-US" b="1" baseline="30000" smtClean="0">
                <a:solidFill>
                  <a:srgbClr val="FF0000"/>
                </a:solidFill>
              </a:rPr>
              <a:t>st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520825" y="24939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514475" y="38369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3314700" y="155733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243263" y="27098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170238" y="477202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243263" y="3548063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½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6200775" y="1412875"/>
            <a:ext cx="240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P(H,H)=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6200775" y="2925763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P(H,T)=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200775" y="3573463"/>
            <a:ext cx="236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P(T,H)=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129338" y="5086350"/>
            <a:ext cx="233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0000"/>
                </a:solidFill>
              </a:rPr>
              <a:t>P(T,T)=</a:t>
            </a:r>
            <a:r>
              <a:rPr lang="en-GB" altLang="en-US" b="1" smtClean="0">
                <a:solidFill>
                  <a:srgbClr val="FF0000"/>
                </a:solidFill>
              </a:rPr>
              <a:t>½x½=¼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808038" y="5681663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3333CC"/>
                </a:solidFill>
              </a:rPr>
              <a:t>Probability of </a:t>
            </a:r>
            <a:r>
              <a:rPr lang="en-GB" altLang="en-US" sz="1800" b="1" i="1" smtClean="0">
                <a:solidFill>
                  <a:srgbClr val="3333CC"/>
                </a:solidFill>
              </a:rPr>
              <a:t>at least</a:t>
            </a:r>
            <a:r>
              <a:rPr lang="en-GB" altLang="en-US" sz="1800" b="1" smtClean="0">
                <a:solidFill>
                  <a:srgbClr val="3333CC"/>
                </a:solidFill>
              </a:rPr>
              <a:t> one Head?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8604250" y="1268413"/>
            <a:ext cx="5397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smtClean="0">
                <a:solidFill>
                  <a:srgbClr val="3333CC"/>
                </a:solidFill>
              </a:rPr>
              <a:t>*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8532813" y="2744788"/>
            <a:ext cx="5397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smtClean="0">
                <a:solidFill>
                  <a:srgbClr val="3333CC"/>
                </a:solidFill>
              </a:rPr>
              <a:t>*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8532813" y="3429000"/>
            <a:ext cx="5397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7200" smtClean="0">
                <a:solidFill>
                  <a:srgbClr val="3333CC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514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 autoUpdateAnimBg="0"/>
      <p:bldP spid="6180" grpId="0" autoUpdateAnimBg="0"/>
      <p:bldP spid="618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mtClean="0">
                <a:solidFill>
                  <a:srgbClr val="000000"/>
                </a:solidFill>
              </a:rPr>
              <a:t>For example – 10 coloured beads in a bag – 3 Red, 2 Blue, 5 Green. One taken, colour noted, returned to bag, then a second taken.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11413" y="41497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16463" y="1989138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76600" y="148431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2</a:t>
            </a:r>
            <a:r>
              <a:rPr lang="en-GB" altLang="en-US" b="1" baseline="30000" smtClean="0">
                <a:solidFill>
                  <a:srgbClr val="FF0000"/>
                </a:solidFill>
              </a:rPr>
              <a:t>nd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16063" y="1484313"/>
            <a:ext cx="53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1</a:t>
            </a:r>
            <a:r>
              <a:rPr lang="en-GB" altLang="en-US" b="1" baseline="30000" smtClean="0">
                <a:solidFill>
                  <a:srgbClr val="FF0000"/>
                </a:solidFill>
              </a:rPr>
              <a:t>st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258888" y="3141663"/>
            <a:ext cx="1079500" cy="2447925"/>
            <a:chOff x="3243" y="1253"/>
            <a:chExt cx="680" cy="635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2916238" y="5157788"/>
            <a:ext cx="1079500" cy="1223962"/>
            <a:chOff x="3243" y="1253"/>
            <a:chExt cx="680" cy="635"/>
          </a:xfrm>
        </p:grpSpPr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916238" y="3716338"/>
            <a:ext cx="1079500" cy="1223962"/>
            <a:chOff x="3243" y="1253"/>
            <a:chExt cx="680" cy="635"/>
          </a:xfrm>
        </p:grpSpPr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2916238" y="2205038"/>
            <a:ext cx="1079500" cy="1223962"/>
            <a:chOff x="3243" y="1253"/>
            <a:chExt cx="680" cy="635"/>
          </a:xfrm>
        </p:grpSpPr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22725" y="41497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067175" y="55641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995738" y="26114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411413" y="29241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995738" y="19891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067175" y="34766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067175" y="4987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2411413" y="54451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067175" y="60928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067175" y="47244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995738" y="314166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716463" y="2611438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4716463" y="31877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4716463" y="34766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4716463" y="41243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BB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4643438" y="4724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4667250" y="49879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4643438" y="549275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4643438" y="6092825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GG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940425" y="3429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3333CC"/>
                </a:solidFill>
              </a:rPr>
              <a:t>INDEPENDENT EVENTS</a:t>
            </a: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 flipV="1">
            <a:off x="6300788" y="1125538"/>
            <a:ext cx="576262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5364163" y="1052513"/>
            <a:ext cx="20875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9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  <p:bldP spid="7174" grpId="0" autoUpdateAnimBg="0"/>
      <p:bldP spid="7191" grpId="0" autoUpdateAnimBg="0"/>
      <p:bldP spid="7192" grpId="0" autoUpdateAnimBg="0"/>
      <p:bldP spid="7193" grpId="0" autoUpdateAnimBg="0"/>
      <p:bldP spid="7194" grpId="0" autoUpdateAnimBg="0"/>
      <p:bldP spid="7195" grpId="0" autoUpdateAnimBg="0"/>
      <p:bldP spid="7196" grpId="0" autoUpdateAnimBg="0"/>
      <p:bldP spid="7197" grpId="0" autoUpdateAnimBg="0"/>
      <p:bldP spid="7198" grpId="0" autoUpdateAnimBg="0"/>
      <p:bldP spid="7199" grpId="0" autoUpdateAnimBg="0"/>
      <p:bldP spid="7200" grpId="0" autoUpdateAnimBg="0"/>
      <p:bldP spid="7201" grpId="0" autoUpdateAnimBg="0"/>
      <p:bldP spid="7202" grpId="0" autoUpdateAnimBg="0"/>
      <p:bldP spid="7203" grpId="0" autoUpdateAnimBg="0"/>
      <p:bldP spid="7204" grpId="0" autoUpdateAnimBg="0"/>
      <p:bldP spid="7205" grpId="0" autoUpdateAnimBg="0"/>
      <p:bldP spid="7206" grpId="0" autoUpdateAnimBg="0"/>
      <p:bldP spid="7207" grpId="0" autoUpdateAnimBg="0"/>
      <p:bldP spid="7208" grpId="0" autoUpdateAnimBg="0"/>
      <p:bldP spid="7209" grpId="0" autoUpdateAnimBg="0"/>
      <p:bldP spid="7210" grpId="0" autoUpdateAnimBg="0"/>
      <p:bldP spid="7211" grpId="0" animBg="1"/>
      <p:bldP spid="72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7380288" y="1268413"/>
            <a:ext cx="647700" cy="47529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11413" y="35734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16463" y="14128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9080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2</a:t>
            </a:r>
            <a:r>
              <a:rPr lang="en-GB" altLang="en-US" b="1" baseline="30000" smtClean="0">
                <a:solidFill>
                  <a:srgbClr val="FF0000"/>
                </a:solidFill>
              </a:rPr>
              <a:t>nd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16063" y="908050"/>
            <a:ext cx="53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1</a:t>
            </a:r>
            <a:r>
              <a:rPr lang="en-GB" altLang="en-US" b="1" baseline="30000" smtClean="0">
                <a:solidFill>
                  <a:srgbClr val="FF0000"/>
                </a:solidFill>
              </a:rPr>
              <a:t>st</a:t>
            </a:r>
            <a:endParaRPr lang="en-GB" altLang="en-US" b="1" smtClean="0">
              <a:solidFill>
                <a:srgbClr val="FF0000"/>
              </a:solidFill>
            </a:endParaRPr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258888" y="2565400"/>
            <a:ext cx="1079500" cy="2447925"/>
            <a:chOff x="3243" y="1253"/>
            <a:chExt cx="680" cy="635"/>
          </a:xfrm>
        </p:grpSpPr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2916238" y="4581525"/>
            <a:ext cx="1079500" cy="1223963"/>
            <a:chOff x="3243" y="1253"/>
            <a:chExt cx="680" cy="635"/>
          </a:xfrm>
        </p:grpSpPr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2916238" y="3140075"/>
            <a:ext cx="1079500" cy="1223963"/>
            <a:chOff x="3243" y="1253"/>
            <a:chExt cx="680" cy="635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2916238" y="1628775"/>
            <a:ext cx="1079500" cy="1223963"/>
            <a:chOff x="3243" y="1253"/>
            <a:chExt cx="680" cy="635"/>
          </a:xfrm>
        </p:grpSpPr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022725" y="35734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067175" y="4987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95738" y="20351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411413" y="234791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3995738" y="14128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067175" y="29003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4067175" y="441166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411413" y="4868863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4067175" y="55165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4067175" y="41481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3995738" y="25654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716463" y="203517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3300"/>
                </a:solidFill>
              </a:rPr>
              <a:t>R</a:t>
            </a:r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716463" y="261143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FF0000"/>
                </a:solidFill>
              </a:rPr>
              <a:t>R</a:t>
            </a:r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4716463" y="29003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4716463" y="35480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BB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4643438" y="414813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B</a:t>
            </a:r>
            <a:r>
              <a:rPr lang="en-GB" altLang="en-US" b="1" smtClean="0">
                <a:solidFill>
                  <a:srgbClr val="00CC99"/>
                </a:solidFill>
              </a:rPr>
              <a:t>G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667250" y="4411663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  <a:r>
              <a:rPr lang="en-GB" altLang="en-US" b="1" smtClean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643438" y="491648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</a:t>
            </a:r>
            <a:r>
              <a:rPr lang="en-GB" altLang="en-US" b="1" smtClean="0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643438" y="551656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00CC99"/>
                </a:solidFill>
              </a:rPr>
              <a:t>GG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587500" y="25654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1587500" y="34290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1587500" y="46878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3059113" y="55895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3492500" y="486886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059113" y="45450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3059113" y="41132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3492500" y="33924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3059113" y="30686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3059113" y="26019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492500" y="188118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059113" y="1557338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smtClean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3276600" y="333375"/>
            <a:ext cx="2395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smtClean="0">
                <a:solidFill>
                  <a:srgbClr val="000000"/>
                </a:solidFill>
              </a:rPr>
              <a:t>Probabilities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416550" y="1431925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P(RR) = 0.3x0.3 = 0.09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435600" y="2060575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P(RB) = 0.3x0.2 = 0.06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5435600" y="263683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P(RG) = 0.3x0.5 = 0.15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5435600" y="2924175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P(BR) = 0.2x0.3 = 0.06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5435600" y="3567113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P(BB) = 0.2x0.2 = 0.04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5448300" y="42148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P(BG) = 0.2x0.5 = 0.10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5435600" y="4502150"/>
            <a:ext cx="255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P(GR) = 0.5x0.3 = 0.15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5448300" y="494188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P(GB) = 0.5x0.2 = 0.10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5435600" y="558323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P(GG) = 0.5x0.5 = 0.25</a:t>
            </a:r>
          </a:p>
        </p:txBody>
      </p:sp>
      <p:grpSp>
        <p:nvGrpSpPr>
          <p:cNvPr id="8256" name="Group 64"/>
          <p:cNvGrpSpPr>
            <a:grpSpLocks/>
          </p:cNvGrpSpPr>
          <p:nvPr/>
        </p:nvGrpSpPr>
        <p:grpSpPr bwMode="auto">
          <a:xfrm>
            <a:off x="5703888" y="5949950"/>
            <a:ext cx="2076450" cy="530225"/>
            <a:chOff x="3593" y="3748"/>
            <a:chExt cx="1308" cy="334"/>
          </a:xfrm>
        </p:grpSpPr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3593" y="3851"/>
              <a:ext cx="13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800" b="1" smtClean="0">
                  <a:solidFill>
                    <a:srgbClr val="000000"/>
                  </a:solidFill>
                </a:rPr>
                <a:t>All ADD UP to 1.0</a:t>
              </a:r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 flipV="1">
              <a:off x="4604" y="3748"/>
              <a:ext cx="181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7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47" grpId="0" autoUpdateAnimBg="0"/>
      <p:bldP spid="8248" grpId="0" autoUpdateAnimBg="0"/>
      <p:bldP spid="8249" grpId="0" autoUpdateAnimBg="0"/>
      <p:bldP spid="8250" grpId="0" autoUpdateAnimBg="0"/>
      <p:bldP spid="8251" grpId="0" autoUpdateAnimBg="0"/>
      <p:bldP spid="8252" grpId="0" autoUpdateAnimBg="0"/>
      <p:bldP spid="8253" grpId="0" autoUpdateAnimBg="0"/>
      <p:bldP spid="8254" grpId="0" autoUpdateAnimBg="0"/>
      <p:bldP spid="82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4400" smtClean="0">
                <a:solidFill>
                  <a:srgbClr val="000000"/>
                </a:solidFill>
                <a:latin typeface="Arial" panose="020B0604020202020204" pitchFamily="34" charset="0"/>
              </a:rPr>
              <a:t>Choose a meal</a:t>
            </a:r>
            <a:br>
              <a:rPr lang="en-GB" altLang="en-US" sz="440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altLang="en-US" sz="4400" smtClean="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252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Main course</a:t>
            </a:r>
          </a:p>
          <a:p>
            <a:r>
              <a:rPr lang="en-GB" altLang="en-US" sz="1800" smtClean="0">
                <a:solidFill>
                  <a:srgbClr val="000000"/>
                </a:solidFill>
              </a:rPr>
              <a:t>Salad 0.2</a:t>
            </a:r>
          </a:p>
          <a:p>
            <a:r>
              <a:rPr lang="en-GB" altLang="en-US" sz="1800" smtClean="0">
                <a:solidFill>
                  <a:srgbClr val="000000"/>
                </a:solidFill>
              </a:rPr>
              <a:t>Egg &amp; Chips 0.5</a:t>
            </a:r>
          </a:p>
          <a:p>
            <a:r>
              <a:rPr lang="en-GB" altLang="en-US" sz="1800" smtClean="0">
                <a:solidFill>
                  <a:srgbClr val="000000"/>
                </a:solidFill>
              </a:rPr>
              <a:t>Pizza 0.3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92950" y="404813"/>
            <a:ext cx="2051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 smtClean="0">
                <a:solidFill>
                  <a:srgbClr val="000000"/>
                </a:solidFill>
              </a:rPr>
              <a:t>Pudding</a:t>
            </a:r>
          </a:p>
          <a:p>
            <a:r>
              <a:rPr lang="en-GB" altLang="en-US" sz="1800" smtClean="0">
                <a:solidFill>
                  <a:srgbClr val="000000"/>
                </a:solidFill>
              </a:rPr>
              <a:t>Ice Cream 0.45</a:t>
            </a:r>
          </a:p>
          <a:p>
            <a:r>
              <a:rPr lang="en-GB" altLang="en-US" sz="1800" smtClean="0">
                <a:solidFill>
                  <a:srgbClr val="000000"/>
                </a:solidFill>
              </a:rPr>
              <a:t>Apple Pie 0.55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6013" y="2565400"/>
            <a:ext cx="1079500" cy="2447925"/>
            <a:chOff x="3243" y="1253"/>
            <a:chExt cx="680" cy="635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V="1">
              <a:off x="3243" y="1253"/>
              <a:ext cx="68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V="1">
              <a:off x="3243" y="157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3243" y="1570"/>
              <a:ext cx="68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771775" y="1484313"/>
            <a:ext cx="1368425" cy="1368425"/>
            <a:chOff x="748" y="1888"/>
            <a:chExt cx="862" cy="862"/>
          </a:xfrm>
        </p:grpSpPr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2771775" y="3213100"/>
            <a:ext cx="1368425" cy="1114425"/>
            <a:chOff x="748" y="1888"/>
            <a:chExt cx="862" cy="862"/>
          </a:xfrm>
        </p:grpSpPr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2771775" y="4724400"/>
            <a:ext cx="1368425" cy="1368425"/>
            <a:chOff x="748" y="1888"/>
            <a:chExt cx="862" cy="862"/>
          </a:xfrm>
        </p:grpSpPr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V="1">
              <a:off x="748" y="1888"/>
              <a:ext cx="8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748" y="2296"/>
              <a:ext cx="81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2339975" y="2276475"/>
            <a:ext cx="387350" cy="3049588"/>
            <a:chOff x="1474" y="1434"/>
            <a:chExt cx="244" cy="1921"/>
          </a:xfrm>
        </p:grpSpPr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1474" y="143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1474" y="220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1474" y="306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4140200" y="1268413"/>
            <a:ext cx="608013" cy="1800225"/>
            <a:chOff x="2608" y="799"/>
            <a:chExt cx="383" cy="1134"/>
          </a:xfrm>
        </p:grpSpPr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2608" y="79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IC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2608" y="1645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AP</a:t>
              </a:r>
            </a:p>
          </p:txBody>
        </p:sp>
      </p:grpSp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4140200" y="4508500"/>
            <a:ext cx="608013" cy="1825625"/>
            <a:chOff x="2608" y="2840"/>
            <a:chExt cx="383" cy="1150"/>
          </a:xfrm>
        </p:grpSpPr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2608" y="284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IC</a:t>
              </a:r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608" y="3702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AP</a:t>
              </a:r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4140200" y="3111500"/>
            <a:ext cx="608013" cy="1377950"/>
            <a:chOff x="2608" y="1960"/>
            <a:chExt cx="383" cy="868"/>
          </a:xfrm>
        </p:grpSpPr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2608" y="196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IC</a:t>
              </a:r>
            </a:p>
          </p:txBody>
        </p:sp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2608" y="2540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FF0000"/>
                  </a:solidFill>
                </a:rPr>
                <a:t>AP</a:t>
              </a:r>
            </a:p>
          </p:txBody>
        </p:sp>
      </p:grp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331913" y="27082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0.2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1547813" y="3573463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0.5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331913" y="4508500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smtClean="0">
                <a:solidFill>
                  <a:srgbClr val="3333CC"/>
                </a:solidFill>
              </a:rPr>
              <a:t>0.3</a:t>
            </a:r>
          </a:p>
        </p:txBody>
      </p:sp>
      <p:grpSp>
        <p:nvGrpSpPr>
          <p:cNvPr id="9250" name="Group 34"/>
          <p:cNvGrpSpPr>
            <a:grpSpLocks/>
          </p:cNvGrpSpPr>
          <p:nvPr/>
        </p:nvGrpSpPr>
        <p:grpSpPr bwMode="auto">
          <a:xfrm>
            <a:off x="3059113" y="1484313"/>
            <a:ext cx="777875" cy="1249362"/>
            <a:chOff x="1927" y="935"/>
            <a:chExt cx="490" cy="787"/>
          </a:xfrm>
        </p:grpSpPr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1927" y="935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0.45</a:t>
              </a: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1927" y="1434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0.55</a:t>
              </a:r>
            </a:p>
          </p:txBody>
        </p:sp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3132138" y="4797425"/>
            <a:ext cx="777875" cy="1249363"/>
            <a:chOff x="1973" y="3022"/>
            <a:chExt cx="490" cy="787"/>
          </a:xfrm>
        </p:grpSpPr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1973" y="3022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0.45</a:t>
              </a: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1973" y="352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0.55</a:t>
              </a:r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3132138" y="3141663"/>
            <a:ext cx="777875" cy="1249362"/>
            <a:chOff x="1973" y="1979"/>
            <a:chExt cx="490" cy="787"/>
          </a:xfrm>
        </p:grpSpPr>
        <p:sp>
          <p:nvSpPr>
            <p:cNvPr id="9257" name="Text Box 41"/>
            <p:cNvSpPr txBox="1">
              <a:spLocks noChangeArrowheads="1"/>
            </p:cNvSpPr>
            <p:nvPr/>
          </p:nvSpPr>
          <p:spPr bwMode="auto">
            <a:xfrm>
              <a:off x="1973" y="1979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0.45</a:t>
              </a:r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1973" y="2478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b="1" smtClean="0">
                  <a:solidFill>
                    <a:srgbClr val="3333CC"/>
                  </a:solidFill>
                </a:rPr>
                <a:t>0.55</a:t>
              </a:r>
            </a:p>
          </p:txBody>
        </p:sp>
      </p:grp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4840288" y="1289050"/>
            <a:ext cx="290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P(S,IC) = 0.2 x 0.45 = 0.09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4840288" y="2636838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P(S,AP) = 0.2 x 0.55 = 0.110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4840288" y="3133725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P(E,IC) = 0.5 x 0.45 = 0.225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4840288" y="4076700"/>
            <a:ext cx="310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P(E,AP) = 0.5 x 0.55 = 0.275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4840288" y="45085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P(P,IC) = 0.3 x 0.45 = 0.135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4840288" y="5949950"/>
            <a:ext cx="310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smtClean="0">
                <a:solidFill>
                  <a:srgbClr val="000000"/>
                </a:solidFill>
              </a:rPr>
              <a:t>P(P,AP) = 0.3 x 0.55 = 0.165</a:t>
            </a:r>
          </a:p>
        </p:txBody>
      </p:sp>
    </p:spTree>
    <p:extLst>
      <p:ext uri="{BB962C8B-B14F-4D97-AF65-F5344CB8AC3E}">
        <p14:creationId xmlns:p14="http://schemas.microsoft.com/office/powerpoint/2010/main" val="14314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utoUpdateAnimBg="0"/>
      <p:bldP spid="9248" grpId="0" autoUpdateAnimBg="0"/>
      <p:bldP spid="9249" grpId="0" autoUpdateAnimBg="0"/>
      <p:bldP spid="9259" grpId="0" autoUpdateAnimBg="0"/>
      <p:bldP spid="9260" grpId="0" autoUpdateAnimBg="0"/>
      <p:bldP spid="9261" grpId="0" autoUpdateAnimBg="0"/>
      <p:bldP spid="9262" grpId="0" autoUpdateAnimBg="0"/>
      <p:bldP spid="9263" grpId="0" autoUpdateAnimBg="0"/>
      <p:bldP spid="926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Counting Rule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283"/>
            <a:ext cx="9175516" cy="1860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" y="3630168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</a:t>
            </a:r>
            <a:r>
              <a:rPr lang="en-US" dirty="0" smtClean="0"/>
              <a:t>  If you have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Shirts</a:t>
            </a:r>
            <a:r>
              <a:rPr lang="en-US" dirty="0" smtClean="0"/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Pairs of Pants</a:t>
            </a:r>
            <a:r>
              <a:rPr lang="en-US" dirty="0" smtClean="0"/>
              <a:t> and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Pairs of Shoes</a:t>
            </a:r>
            <a:r>
              <a:rPr lang="en-US" dirty="0" smtClean="0"/>
              <a:t>.  You can make (5)(4)(3) = </a:t>
            </a:r>
            <a:r>
              <a:rPr lang="en-US" dirty="0" smtClean="0">
                <a:solidFill>
                  <a:srgbClr val="0000FF"/>
                </a:solidFill>
              </a:rPr>
              <a:t>60 different outfits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90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Factorial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Factorial means you multiply by all the whole numbers less than that number down to 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913361"/>
            <a:ext cx="12994601" cy="10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1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" y="0"/>
            <a:ext cx="7772400" cy="98755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Permutations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3255264"/>
            <a:ext cx="8878824" cy="3054096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0000FF"/>
                </a:solidFill>
              </a:rPr>
              <a:t>Example:</a:t>
            </a:r>
            <a:r>
              <a:rPr lang="en-US" sz="3000" dirty="0" smtClean="0">
                <a:solidFill>
                  <a:srgbClr val="0000FF"/>
                </a:solidFill>
              </a:rPr>
              <a:t>  </a:t>
            </a:r>
            <a:r>
              <a:rPr lang="en-US" sz="3000" dirty="0" smtClean="0"/>
              <a:t>I have 9 paintings and have room to display 4 of them at a time on my wall.  How many different ways can I do this?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987552"/>
            <a:ext cx="9006337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DB3516E7-86FF-42D7-AB98-D38CAB5726F9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787400"/>
            <a:ext cx="8650287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First a definition . . .</a:t>
            </a:r>
          </a:p>
          <a:p>
            <a:pPr eaLnBrk="1" hangingPunct="1"/>
            <a:r>
              <a:rPr lang="en-US" altLang="en-US" smtClean="0"/>
              <a:t>When thinking about what happens with combinations of outcomes, things are simplified if the individual trials are </a:t>
            </a:r>
            <a:r>
              <a:rPr lang="en-US" altLang="en-US" smtClean="0">
                <a:solidFill>
                  <a:srgbClr val="FF0000"/>
                </a:solidFill>
              </a:rPr>
              <a:t>independent</a:t>
            </a:r>
            <a:r>
              <a:rPr lang="en-US" altLang="en-US" smtClean="0"/>
              <a:t>.</a:t>
            </a:r>
          </a:p>
          <a:p>
            <a:pPr lvl="1" eaLnBrk="1" hangingPunct="1"/>
            <a:r>
              <a:rPr lang="en-US" altLang="en-US" smtClean="0"/>
              <a:t>Roughly speaking, this means that the outcome of one trial doesn’t influence or change the outcome of another.</a:t>
            </a:r>
          </a:p>
          <a:p>
            <a:pPr lvl="1" eaLnBrk="1" hangingPunct="1"/>
            <a:r>
              <a:rPr lang="en-US" altLang="en-US" smtClean="0"/>
              <a:t>For example, </a:t>
            </a:r>
            <a:r>
              <a:rPr lang="en-US" altLang="en-US" smtClean="0">
                <a:hlinkClick r:id="rId3"/>
              </a:rPr>
              <a:t>coin flips are independent</a:t>
            </a:r>
            <a:r>
              <a:rPr lang="en-US" altLang="en-US" smtClean="0"/>
              <a:t>.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305800" cy="698500"/>
          </a:xfrm>
          <a:noFill/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The Law of Large Numbers </a:t>
            </a:r>
          </a:p>
        </p:txBody>
      </p:sp>
    </p:spTree>
    <p:extLst>
      <p:ext uri="{BB962C8B-B14F-4D97-AF65-F5344CB8AC3E}">
        <p14:creationId xmlns:p14="http://schemas.microsoft.com/office/powerpoint/2010/main" val="395050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9" y="995508"/>
            <a:ext cx="9124340" cy="2936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9956"/>
            <a:ext cx="9191192" cy="107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9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318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Definition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4672"/>
            <a:ext cx="9052560" cy="4525963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Let’s say that a game gives payoffs 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   a</a:t>
            </a:r>
            <a:r>
              <a:rPr lang="en-US" altLang="en-US" sz="3600" baseline="-40000" dirty="0" smtClean="0"/>
              <a:t>1</a:t>
            </a:r>
            <a:r>
              <a:rPr lang="en-US" altLang="en-US" sz="3600" dirty="0" smtClean="0"/>
              <a:t>, a</a:t>
            </a:r>
            <a:r>
              <a:rPr lang="en-US" altLang="en-US" sz="3600" baseline="-40000" dirty="0" smtClean="0"/>
              <a:t>2</a:t>
            </a:r>
            <a:r>
              <a:rPr lang="en-US" altLang="en-US" sz="3600" dirty="0" smtClean="0"/>
              <a:t>,…, a</a:t>
            </a:r>
            <a:r>
              <a:rPr lang="en-US" altLang="en-US" sz="3600" baseline="-40000" dirty="0" smtClean="0"/>
              <a:t>n</a:t>
            </a:r>
            <a:r>
              <a:rPr lang="en-US" altLang="en-US" sz="3600" dirty="0" smtClean="0"/>
              <a:t> with probabilities 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   p</a:t>
            </a:r>
            <a:r>
              <a:rPr lang="en-US" altLang="en-US" sz="3600" baseline="-40000" dirty="0" smtClean="0"/>
              <a:t>1</a:t>
            </a:r>
            <a:r>
              <a:rPr lang="en-US" altLang="en-US" sz="3600" dirty="0" smtClean="0"/>
              <a:t>, p</a:t>
            </a:r>
            <a:r>
              <a:rPr lang="en-US" altLang="en-US" sz="3600" baseline="-40000" dirty="0" smtClean="0"/>
              <a:t>2</a:t>
            </a:r>
            <a:r>
              <a:rPr lang="en-US" altLang="en-US" sz="3600" dirty="0" smtClean="0"/>
              <a:t>,… </a:t>
            </a:r>
            <a:r>
              <a:rPr lang="en-US" altLang="en-US" sz="3600" dirty="0" err="1" smtClean="0"/>
              <a:t>p</a:t>
            </a:r>
            <a:r>
              <a:rPr lang="en-US" altLang="en-US" sz="3600" baseline="-40000" dirty="0" err="1" smtClean="0"/>
              <a:t>n</a:t>
            </a:r>
            <a:r>
              <a:rPr lang="en-US" altLang="en-US" sz="3600" dirty="0" smtClean="0"/>
              <a:t>. </a:t>
            </a:r>
            <a:endParaRPr lang="en-US" altLang="en-US" sz="3600" dirty="0" smtClean="0"/>
          </a:p>
          <a:p>
            <a:pPr eaLnBrk="1" hangingPunct="1">
              <a:buFontTx/>
              <a:buNone/>
            </a:pPr>
            <a:r>
              <a:rPr lang="en-US" altLang="en-US" sz="3600" dirty="0" smtClean="0"/>
              <a:t>* The </a:t>
            </a:r>
            <a:r>
              <a:rPr lang="en-US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value </a:t>
            </a:r>
            <a:r>
              <a:rPr lang="en-US" altLang="en-US" sz="3600" b="1" dirty="0" smtClean="0"/>
              <a:t>(or </a:t>
            </a:r>
            <a:r>
              <a:rPr lang="en-US" altLang="en-US" sz="3600" b="1" dirty="0" smtClean="0"/>
              <a:t>expectation)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    E </a:t>
            </a:r>
            <a:r>
              <a:rPr lang="en-US" altLang="en-US" sz="3600" dirty="0" smtClean="0"/>
              <a:t>of this game is </a:t>
            </a: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rgbClr val="0000FF"/>
                </a:solidFill>
              </a:rPr>
              <a:t>   E = a</a:t>
            </a:r>
            <a:r>
              <a:rPr lang="en-US" altLang="en-US" sz="3600" baseline="-40000" dirty="0" smtClean="0">
                <a:solidFill>
                  <a:srgbClr val="0000FF"/>
                </a:solidFill>
              </a:rPr>
              <a:t>1</a:t>
            </a:r>
            <a:r>
              <a:rPr lang="en-US" altLang="en-US" sz="3600" dirty="0" smtClean="0">
                <a:solidFill>
                  <a:srgbClr val="0000FF"/>
                </a:solidFill>
              </a:rPr>
              <a:t>p</a:t>
            </a:r>
            <a:r>
              <a:rPr lang="en-US" altLang="en-US" sz="3600" baseline="-40000" dirty="0" smtClean="0">
                <a:solidFill>
                  <a:srgbClr val="0000FF"/>
                </a:solidFill>
              </a:rPr>
              <a:t>1</a:t>
            </a:r>
            <a:r>
              <a:rPr lang="en-US" altLang="en-US" sz="3600" dirty="0" smtClean="0">
                <a:solidFill>
                  <a:srgbClr val="0000FF"/>
                </a:solidFill>
              </a:rPr>
              <a:t> + a</a:t>
            </a:r>
            <a:r>
              <a:rPr lang="en-US" altLang="en-US" sz="3600" baseline="-40000" dirty="0" smtClean="0">
                <a:solidFill>
                  <a:srgbClr val="0000FF"/>
                </a:solidFill>
              </a:rPr>
              <a:t>2</a:t>
            </a:r>
            <a:r>
              <a:rPr lang="en-US" altLang="en-US" sz="3600" dirty="0" smtClean="0">
                <a:solidFill>
                  <a:srgbClr val="0000FF"/>
                </a:solidFill>
              </a:rPr>
              <a:t>p</a:t>
            </a:r>
            <a:r>
              <a:rPr lang="en-US" altLang="en-US" sz="3600" baseline="-40000" dirty="0" smtClean="0">
                <a:solidFill>
                  <a:srgbClr val="0000FF"/>
                </a:solidFill>
              </a:rPr>
              <a:t>2</a:t>
            </a:r>
            <a:r>
              <a:rPr lang="en-US" altLang="en-US" sz="3600" dirty="0" smtClean="0">
                <a:solidFill>
                  <a:srgbClr val="0000FF"/>
                </a:solidFill>
              </a:rPr>
              <a:t> + … + </a:t>
            </a:r>
            <a:r>
              <a:rPr lang="en-US" altLang="en-US" sz="3600" dirty="0" err="1" smtClean="0">
                <a:solidFill>
                  <a:srgbClr val="0000FF"/>
                </a:solidFill>
              </a:rPr>
              <a:t>a</a:t>
            </a:r>
            <a:r>
              <a:rPr lang="en-US" altLang="en-US" sz="3600" baseline="-40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3600" dirty="0" err="1" smtClean="0">
                <a:solidFill>
                  <a:srgbClr val="0000FF"/>
                </a:solidFill>
              </a:rPr>
              <a:t>p</a:t>
            </a:r>
            <a:r>
              <a:rPr lang="en-US" altLang="en-US" sz="3600" baseline="-40000" dirty="0" err="1" smtClean="0">
                <a:solidFill>
                  <a:srgbClr val="0000FF"/>
                </a:solidFill>
              </a:rPr>
              <a:t>n</a:t>
            </a:r>
            <a:r>
              <a:rPr lang="en-US" altLang="en-US" sz="36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altLang="en-US" sz="3600" dirty="0" smtClean="0"/>
              <a:t>Think of expected value as a long term average.</a:t>
            </a:r>
            <a:r>
              <a:rPr lang="en-US" alt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31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12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American Roulette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0174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At a roulette table in Las Vegas, you will find the following numbers 1 – 36, 0, 00. There are 38 total numbers.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We </a:t>
            </a:r>
            <a:r>
              <a:rPr lang="en-US" altLang="en-US" sz="2400" dirty="0" smtClean="0"/>
              <a:t>place a $1 chip on 7. If the ball lands in the 7 slot we win $35 (net winnings). If the ball lands on any other number we lose our $1 chip.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What is the expectation of this bet?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To answer this question we need to know the probability of winning and losing.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The probability of winning is 1/38. The probability of losing is 37/38.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So the expectation is  E = $35(1/38) + (-$1)(37/38) =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    (35-37)/38 = -2/38 = -$0.053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What this tells us is that over a long time for every $1 we bet we will lose $0.053.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This is an example of a game with a negative expectation. One should not play games when the expectation is negative.</a:t>
            </a:r>
          </a:p>
        </p:txBody>
      </p:sp>
    </p:spTree>
    <p:extLst>
      <p:ext uri="{BB962C8B-B14F-4D97-AF65-F5344CB8AC3E}">
        <p14:creationId xmlns:p14="http://schemas.microsoft.com/office/powerpoint/2010/main" val="41385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1600200"/>
          </a:xfrm>
        </p:spPr>
        <p:txBody>
          <a:bodyPr/>
          <a:lstStyle/>
          <a:p>
            <a:pPr eaLnBrk="1" hangingPunct="1"/>
            <a:r>
              <a:rPr lang="en-US" altLang="en-US" sz="2400" i="1" smtClean="0"/>
              <a:t>On the basis of previous experience a librarian knows that the number of books checked out by a person visiting the library has the following probabilities:</a:t>
            </a:r>
          </a:p>
        </p:txBody>
      </p:sp>
      <p:graphicFrame>
        <p:nvGraphicFramePr>
          <p:cNvPr id="5166" name="Group 46"/>
          <p:cNvGraphicFramePr>
            <a:graphicFrameLocks noGrp="1"/>
          </p:cNvGraphicFramePr>
          <p:nvPr>
            <p:ph sz="half" idx="2"/>
          </p:nvPr>
        </p:nvGraphicFramePr>
        <p:xfrm>
          <a:off x="228600" y="2438400"/>
          <a:ext cx="8610600" cy="1203325"/>
        </p:xfrm>
        <a:graphic>
          <a:graphicData uri="http://schemas.openxmlformats.org/drawingml/2006/table">
            <a:tbl>
              <a:tblPr/>
              <a:tblGrid>
                <a:gridCol w="2057400"/>
                <a:gridCol w="990600"/>
                <a:gridCol w="990600"/>
                <a:gridCol w="1143000"/>
                <a:gridCol w="966788"/>
                <a:gridCol w="1231900"/>
                <a:gridCol w="12303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books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0" name="Text Box 47"/>
          <p:cNvSpPr txBox="1">
            <a:spLocks noChangeArrowheads="1"/>
          </p:cNvSpPr>
          <p:nvPr/>
        </p:nvSpPr>
        <p:spPr bwMode="auto">
          <a:xfrm>
            <a:off x="533400" y="3922713"/>
            <a:ext cx="8229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</a:rPr>
              <a:t> </a:t>
            </a:r>
            <a:r>
              <a:rPr lang="en-US" altLang="en-US" sz="2800" i="1" smtClean="0">
                <a:solidFill>
                  <a:srgbClr val="000000"/>
                </a:solidFill>
              </a:rPr>
              <a:t>Find the expected number of books checked out   </a:t>
            </a:r>
          </a:p>
          <a:p>
            <a:pPr eaLnBrk="1" hangingPunct="1"/>
            <a:r>
              <a:rPr lang="en-US" altLang="en-US" sz="2800" i="1" smtClean="0">
                <a:solidFill>
                  <a:srgbClr val="000000"/>
                </a:solidFill>
              </a:rPr>
              <a:t>  by a person.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</a:rPr>
              <a:t> </a:t>
            </a:r>
            <a:r>
              <a:rPr lang="en-US" altLang="en-US" smtClean="0">
                <a:solidFill>
                  <a:srgbClr val="000000"/>
                </a:solidFill>
              </a:rPr>
              <a:t>E = 0(0.15)+1(0.35)+2(0.25)+3(0.15)+4(0.05)+5(0.05)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</a:rPr>
              <a:t> E = 0 + 0.35 + 0.50 + 0.45 + 0.20 + 0.25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solidFill>
                  <a:srgbClr val="000000"/>
                </a:solidFill>
              </a:rPr>
              <a:t> E = 1.75 </a:t>
            </a:r>
          </a:p>
        </p:txBody>
      </p:sp>
    </p:spTree>
    <p:extLst>
      <p:ext uri="{BB962C8B-B14F-4D97-AF65-F5344CB8AC3E}">
        <p14:creationId xmlns:p14="http://schemas.microsoft.com/office/powerpoint/2010/main" val="3536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D1E4C5C2-8CD9-4105-8F8A-8ECC5B9E1C68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8305800" cy="8001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The Law of Large Numbers (cont.)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914400"/>
            <a:ext cx="8294687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u="sng" dirty="0" smtClean="0"/>
              <a:t>The </a:t>
            </a:r>
            <a:r>
              <a:rPr lang="en-US" altLang="en-US" u="sng" dirty="0" smtClean="0">
                <a:solidFill>
                  <a:srgbClr val="FF0000"/>
                </a:solidFill>
              </a:rPr>
              <a:t>Law of Large Numbers (LLN)</a:t>
            </a:r>
            <a:r>
              <a:rPr lang="en-US" altLang="en-US" u="sng" dirty="0" smtClean="0"/>
              <a:t> says that the long-run </a:t>
            </a:r>
            <a:r>
              <a:rPr lang="en-US" altLang="en-US" i="1" u="sng" dirty="0" smtClean="0"/>
              <a:t>relative frequency</a:t>
            </a:r>
            <a:r>
              <a:rPr lang="en-US" altLang="en-US" u="sng" dirty="0" smtClean="0"/>
              <a:t> of repeated independent events gets closer and closer to a single value.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u="sng" dirty="0" smtClean="0"/>
              <a:t>We call the single value the </a:t>
            </a:r>
            <a:r>
              <a:rPr lang="en-US" altLang="en-US" b="1" u="sng" dirty="0" smtClean="0">
                <a:solidFill>
                  <a:schemeClr val="hlink"/>
                </a:solidFill>
              </a:rPr>
              <a:t>probability</a:t>
            </a:r>
            <a:r>
              <a:rPr lang="en-US" altLang="en-US" b="1" u="sng" dirty="0" smtClean="0"/>
              <a:t> of the event.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Because this definition is based on repeatedly observing the event’s outcome, this definition of probability is often called </a:t>
            </a:r>
            <a:r>
              <a:rPr lang="en-US" altLang="en-US" dirty="0" smtClean="0">
                <a:solidFill>
                  <a:schemeClr val="hlink"/>
                </a:solidFill>
              </a:rPr>
              <a:t>empirical probability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600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11EFBE07-8AD0-4972-AE98-154C662A94C8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8305800" cy="711200"/>
          </a:xfrm>
        </p:spPr>
        <p:txBody>
          <a:bodyPr/>
          <a:lstStyle/>
          <a:p>
            <a:pPr eaLnBrk="1" hangingPunct="1"/>
            <a:r>
              <a:rPr lang="en-US" altLang="en-US" sz="3200" u="sng" smtClean="0">
                <a:solidFill>
                  <a:srgbClr val="0000FF"/>
                </a:solidFill>
              </a:rPr>
              <a:t>The Nonexistent Law of Averages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711200"/>
            <a:ext cx="9120187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LLN says nothing about short-run behavior.</a:t>
            </a:r>
          </a:p>
          <a:p>
            <a:pPr eaLnBrk="1" hangingPunct="1"/>
            <a:r>
              <a:rPr lang="en-US" altLang="en-US" smtClean="0"/>
              <a:t>Relative frequencies even out </a:t>
            </a:r>
            <a:r>
              <a:rPr lang="en-US" altLang="en-US" i="1" smtClean="0"/>
              <a:t>only in the long run</a:t>
            </a:r>
            <a:r>
              <a:rPr lang="en-US" altLang="en-US" smtClean="0"/>
              <a:t>, and this long run is </a:t>
            </a:r>
            <a:r>
              <a:rPr lang="en-US" altLang="en-US" i="1" smtClean="0"/>
              <a:t>really</a:t>
            </a:r>
            <a:r>
              <a:rPr lang="en-US" altLang="en-US" smtClean="0"/>
              <a:t> long (</a:t>
            </a:r>
            <a:r>
              <a:rPr lang="en-US" altLang="en-US" i="1" smtClean="0"/>
              <a:t>infinitely</a:t>
            </a:r>
            <a:r>
              <a:rPr lang="en-US" altLang="en-US" smtClean="0"/>
              <a:t> long, in fact).</a:t>
            </a:r>
          </a:p>
          <a:p>
            <a:pPr eaLnBrk="1" hangingPunct="1"/>
            <a:r>
              <a:rPr lang="en-US" altLang="en-US" smtClean="0"/>
              <a:t>The so called Law of Averages (that an outcome of a random event that hasn’t occurred in many trials is “due” to occur) doesn’t exist at all.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38538"/>
            <a:ext cx="4262437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167063"/>
            <a:ext cx="3233737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38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06400" y="177800"/>
            <a:ext cx="8305800" cy="534988"/>
          </a:xfrm>
        </p:spPr>
        <p:txBody>
          <a:bodyPr/>
          <a:lstStyle/>
          <a:p>
            <a:r>
              <a:rPr lang="en-US" altLang="en-US" u="sng" smtClean="0">
                <a:solidFill>
                  <a:srgbClr val="0000FF"/>
                </a:solidFill>
              </a:rPr>
              <a:t>Foundation of Probability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749300"/>
            <a:ext cx="8826500" cy="5168900"/>
          </a:xfrm>
        </p:spPr>
        <p:txBody>
          <a:bodyPr/>
          <a:lstStyle/>
          <a:p>
            <a:r>
              <a:rPr lang="en-US" altLang="en-US" smtClean="0"/>
              <a:t>The onset of probability as a useful science is primarily attributed to Blaise Pascal (1623-1662) and Pierre de Fermat (1601-1665). While contemplating a gambling problem posed by Chevalier de Mere in 1654, Blaise Pascal and Pierre de Fermat laid the fundamental groundwork of probability theory, and are thereby accredited the fathers of probability.</a:t>
            </a:r>
          </a:p>
          <a:p>
            <a:r>
              <a:rPr lang="en-US" altLang="en-US" smtClean="0">
                <a:hlinkClick r:id=""/>
              </a:rPr>
              <a:t>Chances of a Lifetime</a:t>
            </a:r>
          </a:p>
          <a:p>
            <a:r>
              <a:rPr lang="en-US" altLang="en-US" smtClean="0">
                <a:hlinkClick r:id=""/>
              </a:rPr>
              <a:t>(16 minutes in)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60E727C0-BCA6-4355-9CF6-8333D53D2F93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pic>
        <p:nvPicPr>
          <p:cNvPr id="15365" name="Picture 2" descr="http://theblessedrebellion.files.wordpress.com/2011/06/blaise-pasc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038600"/>
            <a:ext cx="23796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bibmath.net/bios/images/fer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848100"/>
            <a:ext cx="2286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7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C0894CFD-DEAE-4805-850E-76C99C568621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39800"/>
            <a:ext cx="8320087" cy="838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probability of an event is the number of outcomes in the event divided by the total number of possible outcomes.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</a:t>
            </a:r>
            <a:r>
              <a:rPr lang="en-US" altLang="en-US" sz="3200" smtClean="0"/>
              <a:t>	</a:t>
            </a:r>
            <a:r>
              <a:rPr lang="en-US" altLang="en-US" sz="3200" i="1" smtClean="0"/>
              <a:t>P</a:t>
            </a:r>
            <a:r>
              <a:rPr lang="en-US" altLang="en-US" sz="3200" smtClean="0"/>
              <a:t>(</a:t>
            </a:r>
            <a:r>
              <a:rPr lang="en-US" altLang="en-US" sz="3200" b="1" smtClean="0"/>
              <a:t>A</a:t>
            </a:r>
            <a:r>
              <a:rPr lang="en-US" altLang="en-US" sz="3200" smtClean="0"/>
              <a:t>) =  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400050" y="-141288"/>
            <a:ext cx="8305800" cy="992188"/>
          </a:xfrm>
          <a:noFill/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Modeling Probability (cont.)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2616200" y="3238500"/>
            <a:ext cx="3632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90" name="Text Box 8" descr="Pink tissue paper"/>
          <p:cNvSpPr txBox="1">
            <a:spLocks noChangeArrowheads="1"/>
          </p:cNvSpPr>
          <p:nvPr/>
        </p:nvSpPr>
        <p:spPr bwMode="auto">
          <a:xfrm>
            <a:off x="3162300" y="3162300"/>
            <a:ext cx="383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6391" name="Text Box 9" descr="Pink tissue paper"/>
          <p:cNvSpPr txBox="1">
            <a:spLocks noChangeArrowheads="1"/>
          </p:cNvSpPr>
          <p:nvPr/>
        </p:nvSpPr>
        <p:spPr bwMode="auto">
          <a:xfrm>
            <a:off x="2730500" y="2692400"/>
            <a:ext cx="393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# of outcomes in </a:t>
            </a:r>
            <a:r>
              <a:rPr lang="en-US" altLang="en-US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392" name="Text Box 10" descr="Pink tissue paper"/>
          <p:cNvSpPr txBox="1">
            <a:spLocks noChangeArrowheads="1"/>
          </p:cNvSpPr>
          <p:nvPr/>
        </p:nvSpPr>
        <p:spPr bwMode="auto">
          <a:xfrm>
            <a:off x="2501900" y="3314700"/>
            <a:ext cx="393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# of possible outcomes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pic>
        <p:nvPicPr>
          <p:cNvPr id="16393" name="Picture 9" descr="C:\Users\acalise2\AppData\Local\Microsoft\Windows\Temporary Internet Files\Content.IE5\LY0A621Z\MC90044482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95500"/>
            <a:ext cx="24114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005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1588"/>
            <a:ext cx="8305800" cy="992188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72000"/>
          </a:xfrm>
        </p:spPr>
        <p:txBody>
          <a:bodyPr/>
          <a:lstStyle/>
          <a:p>
            <a:r>
              <a:rPr lang="en-US" altLang="en-US" smtClean="0"/>
              <a:t>A bag contains </a:t>
            </a:r>
            <a:r>
              <a:rPr lang="en-US" altLang="en-US" b="1" u="sng" smtClean="0">
                <a:solidFill>
                  <a:srgbClr val="FF0000"/>
                </a:solidFill>
              </a:rPr>
              <a:t>5 red</a:t>
            </a:r>
            <a:r>
              <a:rPr lang="en-US" altLang="en-US" smtClean="0"/>
              <a:t>, </a:t>
            </a:r>
            <a:r>
              <a:rPr lang="en-US" altLang="en-US" b="1" u="sng" smtClean="0">
                <a:solidFill>
                  <a:srgbClr val="0000FF"/>
                </a:solidFill>
              </a:rPr>
              <a:t>4 blue</a:t>
            </a:r>
            <a:r>
              <a:rPr lang="en-US" altLang="en-US" smtClean="0"/>
              <a:t>, </a:t>
            </a:r>
            <a:r>
              <a:rPr lang="en-US" altLang="en-US" b="1" u="sng" smtClean="0">
                <a:solidFill>
                  <a:srgbClr val="008000"/>
                </a:solidFill>
              </a:rPr>
              <a:t>3 green</a:t>
            </a:r>
            <a:r>
              <a:rPr lang="en-US" altLang="en-US" smtClean="0"/>
              <a:t> and  </a:t>
            </a:r>
            <a:r>
              <a:rPr lang="en-US" altLang="en-US" b="1" u="sng" smtClean="0">
                <a:solidFill>
                  <a:srgbClr val="FF9900"/>
                </a:solidFill>
              </a:rPr>
              <a:t>8 orange </a:t>
            </a:r>
            <a:r>
              <a:rPr lang="en-US" altLang="en-US" smtClean="0"/>
              <a:t>marbles.  </a:t>
            </a:r>
          </a:p>
          <a:p>
            <a:r>
              <a:rPr lang="en-US" altLang="en-US" smtClean="0"/>
              <a:t>What is the probability of selecting a green marble?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892B9E15-A2C3-45BA-A75C-704C6B8E06B9}" type="slidenum">
              <a:rPr lang="en-US" altLang="en-US" sz="1400">
                <a:solidFill>
                  <a:srgbClr val="CC3300"/>
                </a:solidFill>
              </a:rPr>
              <a:pPr/>
              <a:t>8</a:t>
            </a:fld>
            <a:endParaRPr lang="en-CA" altLang="en-US" sz="14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936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1- </a:t>
            </a:r>
            <a:fld id="{22A28F9F-5D99-4A7E-A2CB-6865C66136A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0000FF"/>
                </a:solidFill>
              </a:rPr>
              <a:t>Formal Probability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3" y="749300"/>
            <a:ext cx="8701087" cy="4572000"/>
          </a:xfrm>
        </p:spPr>
        <p:txBody>
          <a:bodyPr/>
          <a:lstStyle/>
          <a:p>
            <a:pPr marL="609600" indent="-609600" eaLnBrk="1" hangingPunct="1">
              <a:buSzTx/>
              <a:buFontTx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Two requirements for a probability: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dirty="0" smtClean="0"/>
              <a:t>A probability is a number between 0 and 1. 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dirty="0" smtClean="0"/>
              <a:t>For any event 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≤ </a:t>
            </a:r>
            <a:r>
              <a:rPr lang="en-US" i="1" dirty="0" smtClean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 ≤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r>
              <a:rPr lang="en-US" dirty="0" smtClean="0"/>
              <a:t>.</a:t>
            </a:r>
            <a:endParaRPr lang="en-US" i="1" dirty="0" smtClean="0"/>
          </a:p>
          <a:p>
            <a:pPr marL="609600" indent="-609600" eaLnBrk="1" hangingPunct="1">
              <a:buClr>
                <a:srgbClr val="FF0000"/>
              </a:buClr>
              <a:buSzTx/>
              <a:buFontTx/>
              <a:buAutoNum type="arabicPeriod" startAt="2"/>
              <a:defRPr/>
            </a:pPr>
            <a:r>
              <a:rPr lang="en-US" dirty="0" smtClean="0">
                <a:solidFill>
                  <a:srgbClr val="FF0000"/>
                </a:solidFill>
              </a:rPr>
              <a:t>Probability Assignment Rule: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dirty="0" smtClean="0"/>
              <a:t>The probability of the set of all possible outcomes of a trial must be 1.</a:t>
            </a:r>
          </a:p>
          <a:p>
            <a:pPr marL="990600" lvl="1" indent="-533400" eaLnBrk="1" hangingPunct="1">
              <a:buFont typeface="Wingdings" pitchFamily="1" charset="2"/>
              <a:buChar char="n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 = 1</a:t>
            </a:r>
            <a:r>
              <a:rPr lang="en-US" dirty="0" smtClean="0"/>
              <a:t> (</a:t>
            </a:r>
            <a:r>
              <a:rPr lang="en-US" b="1" dirty="0" smtClean="0"/>
              <a:t>S</a:t>
            </a:r>
            <a:r>
              <a:rPr lang="en-US" dirty="0" smtClean="0"/>
              <a:t> represents the set of all possible outcomes.)</a:t>
            </a:r>
            <a:endParaRPr lang="en-US" i="1" dirty="0" smtClean="0"/>
          </a:p>
          <a:p>
            <a:pPr marL="457200" lvl="1" indent="0" eaLnBrk="1" hangingPunct="1">
              <a:buFont typeface="Wingdings" pitchFamily="1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808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1766</TotalTime>
  <Words>1700</Words>
  <Application>Microsoft Office PowerPoint</Application>
  <PresentationFormat>Letter Paper (8.5x11 in)</PresentationFormat>
  <Paragraphs>332</Paragraphs>
  <Slides>33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Wingdings</vt:lpstr>
      <vt:lpstr>1_Blends</vt:lpstr>
      <vt:lpstr>2_Blends</vt:lpstr>
      <vt:lpstr>3_Blends</vt:lpstr>
      <vt:lpstr>4_Blends</vt:lpstr>
      <vt:lpstr>5_Blends</vt:lpstr>
      <vt:lpstr>6_Blends</vt:lpstr>
      <vt:lpstr>7_Blends</vt:lpstr>
      <vt:lpstr>8_Blends</vt:lpstr>
      <vt:lpstr>Default Design</vt:lpstr>
      <vt:lpstr>1_Default Design</vt:lpstr>
      <vt:lpstr>MathType 5.0 Equation</vt:lpstr>
      <vt:lpstr>Basic Concepts of Probability (2.2)</vt:lpstr>
      <vt:lpstr>Dealing with Random Phenomena</vt:lpstr>
      <vt:lpstr>The Law of Large Numbers </vt:lpstr>
      <vt:lpstr>The Law of Large Numbers (cont.) </vt:lpstr>
      <vt:lpstr>The Nonexistent Law of Averages </vt:lpstr>
      <vt:lpstr>Foundation of Probability</vt:lpstr>
      <vt:lpstr>Modeling Probability (cont.)</vt:lpstr>
      <vt:lpstr>Example</vt:lpstr>
      <vt:lpstr>Formal Probability</vt:lpstr>
      <vt:lpstr>Formal Probability (cont.)</vt:lpstr>
      <vt:lpstr>Example</vt:lpstr>
      <vt:lpstr>Formal Probability</vt:lpstr>
      <vt:lpstr>Formal Probability (cont.)</vt:lpstr>
      <vt:lpstr>Formal Probability (cont.)</vt:lpstr>
      <vt:lpstr>Example</vt:lpstr>
      <vt:lpstr>PowerPoint Presentation</vt:lpstr>
      <vt:lpstr>Conditional Probabilities</vt:lpstr>
      <vt:lpstr>The General Multiplication Rule</vt:lpstr>
      <vt:lpstr>The General Multiplication Rule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Counting Rule</vt:lpstr>
      <vt:lpstr>Factorial</vt:lpstr>
      <vt:lpstr>Permutations</vt:lpstr>
      <vt:lpstr>Combinations</vt:lpstr>
      <vt:lpstr>Definition</vt:lpstr>
      <vt:lpstr>American Roulette</vt:lpstr>
      <vt:lpstr>Example 2</vt:lpstr>
    </vt:vector>
  </TitlesOfParts>
  <Company>Addison Wesley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110</cp:revision>
  <cp:lastPrinted>2001-11-04T00:51:13Z</cp:lastPrinted>
  <dcterms:created xsi:type="dcterms:W3CDTF">2005-02-25T19:46:41Z</dcterms:created>
  <dcterms:modified xsi:type="dcterms:W3CDTF">2017-02-18T13:07:29Z</dcterms:modified>
</cp:coreProperties>
</file>