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66" r:id="rId4"/>
    <p:sldId id="274" r:id="rId5"/>
    <p:sldId id="270" r:id="rId6"/>
    <p:sldId id="275" r:id="rId7"/>
    <p:sldId id="256" r:id="rId8"/>
    <p:sldId id="269" r:id="rId9"/>
    <p:sldId id="257" r:id="rId10"/>
    <p:sldId id="277" r:id="rId11"/>
    <p:sldId id="278" r:id="rId12"/>
    <p:sldId id="279" r:id="rId13"/>
    <p:sldId id="258" r:id="rId14"/>
    <p:sldId id="298" r:id="rId15"/>
    <p:sldId id="260" r:id="rId16"/>
    <p:sldId id="280" r:id="rId17"/>
    <p:sldId id="281" r:id="rId18"/>
    <p:sldId id="276" r:id="rId19"/>
    <p:sldId id="290" r:id="rId20"/>
    <p:sldId id="288" r:id="rId21"/>
    <p:sldId id="259" r:id="rId22"/>
    <p:sldId id="283" r:id="rId23"/>
    <p:sldId id="284" r:id="rId24"/>
    <p:sldId id="285" r:id="rId25"/>
    <p:sldId id="286" r:id="rId26"/>
    <p:sldId id="287" r:id="rId27"/>
    <p:sldId id="289" r:id="rId28"/>
    <p:sldId id="265" r:id="rId29"/>
    <p:sldId id="291" r:id="rId30"/>
    <p:sldId id="267" r:id="rId31"/>
    <p:sldId id="272" r:id="rId32"/>
    <p:sldId id="273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CC"/>
    <a:srgbClr val="FF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image" Target="../media/image15.wmf"/><Relationship Id="rId21" Type="http://schemas.openxmlformats.org/officeDocument/2006/relationships/image" Target="../media/image33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image" Target="../media/image14.wmf"/><Relationship Id="rId16" Type="http://schemas.openxmlformats.org/officeDocument/2006/relationships/image" Target="../media/image28.wmf"/><Relationship Id="rId20" Type="http://schemas.openxmlformats.org/officeDocument/2006/relationships/image" Target="../media/image32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19" Type="http://schemas.openxmlformats.org/officeDocument/2006/relationships/image" Target="../media/image31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65689-8D06-440C-8B06-020ED433C73F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62D8-C893-422D-B3F6-BF17F07A4F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62D8-C893-422D-B3F6-BF17F07A4F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1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0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2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>
            <a:extLst>
              <a:ext uri="{FF2B5EF4-FFF2-40B4-BE49-F238E27FC236}">
                <a16:creationId xmlns:a16="http://schemas.microsoft.com/office/drawing/2014/main" id="{E8B3E40B-3CD1-4657-B569-852DA421591B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4434681" y="-4434681"/>
            <a:ext cx="274638" cy="9144000"/>
          </a:xfrm>
          <a:prstGeom prst="rect">
            <a:avLst/>
          </a:prstGeom>
          <a:solidFill>
            <a:srgbClr val="339966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>
              <a:solidFill>
                <a:srgbClr val="008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35" descr="awtri_4c UPDATE_color">
            <a:extLst>
              <a:ext uri="{FF2B5EF4-FFF2-40B4-BE49-F238E27FC236}">
                <a16:creationId xmlns:a16="http://schemas.microsoft.com/office/drawing/2014/main" id="{5046DA3F-D7E1-4834-9977-26476022B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34088"/>
            <a:ext cx="684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1912938" y="469900"/>
            <a:ext cx="6618287" cy="1143000"/>
          </a:xfrm>
        </p:spPr>
        <p:txBody>
          <a:bodyPr anchor="ctr"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8675" y="1925638"/>
            <a:ext cx="7315200" cy="4197350"/>
          </a:xfrm>
        </p:spPr>
        <p:txBody>
          <a:bodyPr/>
          <a:lstStyle>
            <a:lvl1pPr marL="0" indent="0">
              <a:defRPr sz="36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CF6AC1D7-EC1C-41F6-93F3-8A78D7830D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828675" y="6400800"/>
            <a:ext cx="5686425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18565015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49BF8F2-CB4F-4665-90F8-3D35A516F6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24752842-D630-4DE5-B899-291E2993F3F8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C0832C3-441B-4660-87E9-49AF1EED2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24572162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40DC5F2-79DB-4BC8-8711-EF1D7133A5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11811F7B-B46B-4BF9-9D26-B7D50391BEA7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D6A2052-7AEB-4DBE-BB63-ED9A70866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367241475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113" y="1600200"/>
            <a:ext cx="39052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763" y="1600200"/>
            <a:ext cx="39052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069F954-E9D7-4A3C-AD35-1F5D4B5F69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606374CA-CFDE-4CE7-99D4-37357D8D71BD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A2E13AC8-6308-4CBA-B9E8-251FE1706D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14355491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A9F563F-F0EB-4D92-BF60-4368930C2F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ACD31B76-A76E-4CF2-8603-297BC6164002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A7D9CFFE-DB02-4F8E-803D-27AC47CCC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249904159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5AC7318-608B-451F-845F-C68B7E5B45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249FABDA-C7FC-4130-9F4F-40B8E4C7FD4B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468DD2BE-6D3E-4740-9A57-68C25C53E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60745183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37284CDD-B84E-4CEB-943D-D73D6F0BCD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72D7D966-DAFB-48CF-8801-08CE3C27808C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BEE4CAE7-D1D8-4D1C-B282-A3CCF8087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145395880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F49ED2E-E81A-4CB5-814C-66595A622D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994D3271-E0A9-4957-B3C6-C89CB70701C2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68BB8504-1C64-4A5D-90BC-2D70CC7A7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40045099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9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A52CEAB-CDC2-4893-9DAF-AEA57BF633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CA0BFAB3-B352-43A2-9432-ED388C58A1E4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EF78B81-A0BA-4AFA-8B00-711BFDAD4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36058538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0058A4B-668F-4D0A-9B82-518F1A8510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CB551CAC-C800-49A7-B298-0A2BA4C9648F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B52E9385-821B-4E65-8995-50199934D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10059919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33400"/>
            <a:ext cx="1992313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8293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389C99B-7965-4500-85B4-65228919C4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9E6DB42A-B0AB-42FF-A37C-C9D84D291037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0647508A-0135-48AC-98B4-DDDA1EB10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10432812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>
            <a:extLst>
              <a:ext uri="{FF2B5EF4-FFF2-40B4-BE49-F238E27FC236}">
                <a16:creationId xmlns:a16="http://schemas.microsoft.com/office/drawing/2014/main" id="{1DEB7063-6AB0-4D16-B531-EE12CAF4DD24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4434681" y="-4434681"/>
            <a:ext cx="274638" cy="9144000"/>
          </a:xfrm>
          <a:prstGeom prst="rect">
            <a:avLst/>
          </a:prstGeom>
          <a:solidFill>
            <a:srgbClr val="339966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>
              <a:solidFill>
                <a:srgbClr val="008000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35" descr="awtri_4c UPDATE_color">
            <a:extLst>
              <a:ext uri="{FF2B5EF4-FFF2-40B4-BE49-F238E27FC236}">
                <a16:creationId xmlns:a16="http://schemas.microsoft.com/office/drawing/2014/main" id="{888803F0-6AC2-488B-BC84-EAE5FD7AA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34088"/>
            <a:ext cx="684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1912938" y="469900"/>
            <a:ext cx="6618287" cy="1143000"/>
          </a:xfrm>
        </p:spPr>
        <p:txBody>
          <a:bodyPr anchor="ctr"/>
          <a:lstStyle>
            <a:lvl1pPr>
              <a:defRPr b="1"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8675" y="1925638"/>
            <a:ext cx="7315200" cy="4197350"/>
          </a:xfrm>
        </p:spPr>
        <p:txBody>
          <a:bodyPr/>
          <a:lstStyle>
            <a:lvl1pPr marL="0" indent="0">
              <a:defRPr sz="3600"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62B2741F-830F-47B8-8FC3-2D4E18D02D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828675" y="6400800"/>
            <a:ext cx="5686425" cy="4572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275908517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53B8965-8CBE-4101-AA92-3E753B70B5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9DB47E2A-C6FB-43A5-9F23-16D992EF5725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59835AB2-464F-4956-AFC4-723A861AD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287669165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395846DF-14AE-426A-BDD5-77B2BA8A2CE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FDD2FD98-726B-4523-AF6C-BDAE67C94CBA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14B0515B-6630-4561-8E1E-AA3E77CFE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410994861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113" y="1600200"/>
            <a:ext cx="39052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763" y="1600200"/>
            <a:ext cx="39052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52989B3-7949-492C-ACE7-891A6AAD58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9CBEB8E7-6C4B-4342-B92C-B9354B718331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93058469-0945-4698-B648-97872F578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165528232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40A63EC-8C68-447D-B005-9BD82CA66E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7ADB33C3-5F71-4138-AB7E-7A840E6B1E48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2CF708CE-0B3A-4A0D-984A-86909162D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340172828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7FAABBC7-F72A-4FDF-9849-E89A2B2DD3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F83638E2-79B6-4E31-BB22-59967C0E4FD7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307BCD03-39B6-4D27-A9A7-38EFB8FF3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68180218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595C3633-485B-428A-9E3E-292A23899D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691EC664-D4CA-4486-96C9-1D88A6F42C27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9390477E-014C-486F-A338-687978D0D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8846889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2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F37DBFF-65C8-40CA-80FA-5E8F8E4636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52026B05-B3F7-4774-87DE-028F949EE71A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5986FF08-9B4C-4E67-A5C2-5291C4F10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104160159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01CC297-0941-4290-9906-5E7D5D42A9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EDABAEA5-3ACB-471E-B09D-730F5B0A7E74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8CE0C010-05E4-4996-9803-6B9392881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319214373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E388F91-428C-4B29-8AFB-008C66E991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33413AC3-0CA5-489E-B6A0-17691104D6B8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C167454-2FB7-4C4A-B8F0-925A44B21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32597702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33400"/>
            <a:ext cx="1992313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8293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0E5C386-B270-4FCB-AEDA-F9DC4873AC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58490ECE-D220-4F9E-B114-F022268DFB8E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1ACC64F5-62FB-4703-A1CE-5D8527B7A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</p:spTree>
    <p:extLst>
      <p:ext uri="{BB962C8B-B14F-4D97-AF65-F5344CB8AC3E}">
        <p14:creationId xmlns:p14="http://schemas.microsoft.com/office/powerpoint/2010/main" val="1827528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9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5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5A1F0-1592-4788-B430-A8388F7DA9C0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C5A4-FE30-40DF-91B3-0C6248502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4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>
            <a:extLst>
              <a:ext uri="{FF2B5EF4-FFF2-40B4-BE49-F238E27FC236}">
                <a16:creationId xmlns:a16="http://schemas.microsoft.com/office/drawing/2014/main" id="{76107418-F861-4128-A7B7-96B217A7F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974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EXAMPLE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71DC017C-807A-4D5F-9547-0BECBFA8E0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4C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0368608A-024B-4085-BC97-A6106666B085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1122F76A-97B6-496E-93BB-565D448A1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3113" y="1600200"/>
            <a:ext cx="7962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3097" name="Rectangle 25">
            <a:extLst>
              <a:ext uri="{FF2B5EF4-FFF2-40B4-BE49-F238E27FC236}">
                <a16:creationId xmlns:a16="http://schemas.microsoft.com/office/drawing/2014/main" id="{0ACA6E07-181C-48A2-87BD-5DABEB4A1E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976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  <p:sp>
        <p:nvSpPr>
          <p:cNvPr id="2054" name="Rectangle 27">
            <a:extLst>
              <a:ext uri="{FF2B5EF4-FFF2-40B4-BE49-F238E27FC236}">
                <a16:creationId xmlns:a16="http://schemas.microsoft.com/office/drawing/2014/main" id="{72605061-0556-4ABC-8D83-DE86F4CEFDFC}"/>
              </a:ext>
            </a:extLst>
          </p:cNvPr>
          <p:cNvSpPr>
            <a:spLocks noChangeArrowheads="1"/>
          </p:cNvSpPr>
          <p:nvPr userDrawn="1"/>
        </p:nvSpPr>
        <p:spPr bwMode="gray">
          <a:xfrm rot="-5400000">
            <a:off x="-3248818" y="3377406"/>
            <a:ext cx="6858000" cy="96837"/>
          </a:xfrm>
          <a:prstGeom prst="rect">
            <a:avLst/>
          </a:prstGeom>
          <a:solidFill>
            <a:srgbClr val="F8BE1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055" name="Rectangle 29">
            <a:extLst>
              <a:ext uri="{FF2B5EF4-FFF2-40B4-BE49-F238E27FC236}">
                <a16:creationId xmlns:a16="http://schemas.microsoft.com/office/drawing/2014/main" id="{C446AF16-C4C7-4829-A24C-AC146FE7D9F9}"/>
              </a:ext>
            </a:extLst>
          </p:cNvPr>
          <p:cNvSpPr>
            <a:spLocks noChangeArrowheads="1"/>
          </p:cNvSpPr>
          <p:nvPr userDrawn="1"/>
        </p:nvSpPr>
        <p:spPr bwMode="gray">
          <a:xfrm rot="-5400000">
            <a:off x="-3361531" y="3364706"/>
            <a:ext cx="6858000" cy="128588"/>
          </a:xfrm>
          <a:prstGeom prst="rect">
            <a:avLst/>
          </a:prstGeom>
          <a:solidFill>
            <a:srgbClr val="339966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8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buClr>
          <a:srgbClr val="CC0066"/>
        </a:buClr>
        <a:buSzPct val="60000"/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F0C200"/>
        </a:buClr>
        <a:buSzPct val="5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anose="05000000000000000000" pitchFamily="2" charset="2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F0C200"/>
        </a:buClr>
        <a:buSzPct val="55000"/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>
            <a:extLst>
              <a:ext uri="{FF2B5EF4-FFF2-40B4-BE49-F238E27FC236}">
                <a16:creationId xmlns:a16="http://schemas.microsoft.com/office/drawing/2014/main" id="{3685A093-0418-4541-B036-B9485020B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9740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EXAMPLE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AC2F5532-3739-4BF0-AFB3-558003F5E3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4C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Slide 1-</a:t>
            </a:r>
            <a:r>
              <a:rPr lang="en-US" altLang="en-US">
                <a:solidFill>
                  <a:srgbClr val="339966"/>
                </a:solidFill>
              </a:rPr>
              <a:t> </a:t>
            </a:r>
            <a:fld id="{09B5BC9F-512A-4FAB-8C1F-9BE08E844B3F}" type="slidenum">
              <a:rPr lang="en-US" altLang="en-US"/>
              <a:pPr/>
              <a:t>‹#›</a:t>
            </a:fld>
            <a:endParaRPr lang="en-CA" altLang="en-US"/>
          </a:p>
        </p:txBody>
      </p:sp>
      <p:sp>
        <p:nvSpPr>
          <p:cNvPr id="3076" name="Rectangle 21">
            <a:extLst>
              <a:ext uri="{FF2B5EF4-FFF2-40B4-BE49-F238E27FC236}">
                <a16:creationId xmlns:a16="http://schemas.microsoft.com/office/drawing/2014/main" id="{EADDC7B9-5CC0-4878-808A-0506DC024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3113" y="1600200"/>
            <a:ext cx="7962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3097" name="Rectangle 25">
            <a:extLst>
              <a:ext uri="{FF2B5EF4-FFF2-40B4-BE49-F238E27FC236}">
                <a16:creationId xmlns:a16="http://schemas.microsoft.com/office/drawing/2014/main" id="{FACB3424-80C3-47B3-B1CD-71A1E42D81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976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2011 Pearson Education, Inc.  </a:t>
            </a:r>
          </a:p>
        </p:txBody>
      </p:sp>
      <p:sp>
        <p:nvSpPr>
          <p:cNvPr id="3078" name="Rectangle 27">
            <a:extLst>
              <a:ext uri="{FF2B5EF4-FFF2-40B4-BE49-F238E27FC236}">
                <a16:creationId xmlns:a16="http://schemas.microsoft.com/office/drawing/2014/main" id="{77EFB575-549A-44D5-8A14-22C8A9879B56}"/>
              </a:ext>
            </a:extLst>
          </p:cNvPr>
          <p:cNvSpPr>
            <a:spLocks noChangeArrowheads="1"/>
          </p:cNvSpPr>
          <p:nvPr userDrawn="1"/>
        </p:nvSpPr>
        <p:spPr bwMode="gray">
          <a:xfrm rot="-5400000">
            <a:off x="-3248818" y="3377406"/>
            <a:ext cx="6858000" cy="96837"/>
          </a:xfrm>
          <a:prstGeom prst="rect">
            <a:avLst/>
          </a:prstGeom>
          <a:solidFill>
            <a:srgbClr val="F8BE1A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079" name="Rectangle 29">
            <a:extLst>
              <a:ext uri="{FF2B5EF4-FFF2-40B4-BE49-F238E27FC236}">
                <a16:creationId xmlns:a16="http://schemas.microsoft.com/office/drawing/2014/main" id="{1ADDABCD-4C4D-447B-B302-44DA3D9A0D34}"/>
              </a:ext>
            </a:extLst>
          </p:cNvPr>
          <p:cNvSpPr>
            <a:spLocks noChangeArrowheads="1"/>
          </p:cNvSpPr>
          <p:nvPr userDrawn="1"/>
        </p:nvSpPr>
        <p:spPr bwMode="gray">
          <a:xfrm rot="-5400000">
            <a:off x="-3361531" y="3364706"/>
            <a:ext cx="6858000" cy="128588"/>
          </a:xfrm>
          <a:prstGeom prst="rect">
            <a:avLst/>
          </a:prstGeom>
          <a:solidFill>
            <a:srgbClr val="339966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3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2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Rockwell Condensed" pitchFamily="18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buClr>
          <a:srgbClr val="CC0066"/>
        </a:buClr>
        <a:buSzPct val="60000"/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F0C200"/>
        </a:buClr>
        <a:buSzPct val="5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anose="05000000000000000000" pitchFamily="2" charset="2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F0C200"/>
        </a:buClr>
        <a:buSzPct val="55000"/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anose="05000000000000000000" pitchFamily="2" charset="2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CC0066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0.wmf"/><Relationship Id="rId26" Type="http://schemas.openxmlformats.org/officeDocument/2006/relationships/image" Target="../media/image24.wmf"/><Relationship Id="rId39" Type="http://schemas.openxmlformats.org/officeDocument/2006/relationships/oleObject" Target="../embeddings/oleObject26.bin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8.wmf"/><Relationship Id="rId42" Type="http://schemas.openxmlformats.org/officeDocument/2006/relationships/image" Target="../media/image31.wmf"/><Relationship Id="rId47" Type="http://schemas.openxmlformats.org/officeDocument/2006/relationships/image" Target="../media/image33.w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.wmf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23.wmf"/><Relationship Id="rId32" Type="http://schemas.openxmlformats.org/officeDocument/2006/relationships/image" Target="../media/image27.wmf"/><Relationship Id="rId37" Type="http://schemas.openxmlformats.org/officeDocument/2006/relationships/oleObject" Target="../embeddings/oleObject24.bin"/><Relationship Id="rId40" Type="http://schemas.openxmlformats.org/officeDocument/2006/relationships/image" Target="../media/image30.wmf"/><Relationship Id="rId45" Type="http://schemas.openxmlformats.org/officeDocument/2006/relationships/oleObject" Target="../embeddings/oleObject29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25.wmf"/><Relationship Id="rId36" Type="http://schemas.openxmlformats.org/officeDocument/2006/relationships/image" Target="../media/image29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5.bin"/><Relationship Id="rId31" Type="http://schemas.openxmlformats.org/officeDocument/2006/relationships/oleObject" Target="../embeddings/oleObject21.bin"/><Relationship Id="rId44" Type="http://schemas.openxmlformats.org/officeDocument/2006/relationships/image" Target="../media/image32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26.wmf"/><Relationship Id="rId35" Type="http://schemas.openxmlformats.org/officeDocument/2006/relationships/oleObject" Target="../embeddings/oleObject23.bin"/><Relationship Id="rId43" Type="http://schemas.openxmlformats.org/officeDocument/2006/relationships/oleObject" Target="../embeddings/oleObject28.bin"/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33" Type="http://schemas.openxmlformats.org/officeDocument/2006/relationships/oleObject" Target="../embeddings/oleObject22.bin"/><Relationship Id="rId38" Type="http://schemas.openxmlformats.org/officeDocument/2006/relationships/oleObject" Target="../embeddings/oleObject25.bin"/><Relationship Id="rId46" Type="http://schemas.openxmlformats.org/officeDocument/2006/relationships/oleObject" Target="../embeddings/oleObject30.bin"/><Relationship Id="rId20" Type="http://schemas.openxmlformats.org/officeDocument/2006/relationships/image" Target="../media/image21.wmf"/><Relationship Id="rId41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2.wmf"/><Relationship Id="rId3" Type="http://schemas.openxmlformats.org/officeDocument/2006/relationships/image" Target="../media/image43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8.wmf"/><Relationship Id="rId3" Type="http://schemas.openxmlformats.org/officeDocument/2006/relationships/image" Target="../media/image50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1.bin"/><Relationship Id="rId3" Type="http://schemas.openxmlformats.org/officeDocument/2006/relationships/image" Target="../media/image59.png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4.wmf"/><Relationship Id="rId3" Type="http://schemas.openxmlformats.org/officeDocument/2006/relationships/image" Target="../media/image59.pn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9.wmf"/><Relationship Id="rId3" Type="http://schemas.openxmlformats.org/officeDocument/2006/relationships/image" Target="../media/image59.png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5.wmf"/><Relationship Id="rId3" Type="http://schemas.openxmlformats.org/officeDocument/2006/relationships/image" Target="../media/image59.pn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80.wmf"/><Relationship Id="rId3" Type="http://schemas.openxmlformats.org/officeDocument/2006/relationships/image" Target="../media/image59.png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7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8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1362075"/>
          </a:xfrm>
        </p:spPr>
        <p:txBody>
          <a:bodyPr/>
          <a:lstStyle/>
          <a:p>
            <a:pPr algn="ctr"/>
            <a:r>
              <a:rPr lang="en-US" dirty="0"/>
              <a:t>Order of 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067800" cy="1500187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6000" dirty="0"/>
              <a:t>CCBC Math 081</a:t>
            </a:r>
          </a:p>
          <a:p>
            <a:pPr algn="ctr"/>
            <a:r>
              <a:rPr lang="en-US" sz="6000" dirty="0"/>
              <a:t>Lesson 1.2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Ins="132080"/>
          <a:lstStyle/>
          <a:p>
            <a:pPr indent="0" eaLnBrk="1" hangingPunct="1">
              <a:defRPr/>
            </a:pPr>
            <a:r>
              <a:rPr lang="en-US" sz="4000">
                <a:latin typeface="Lucida Grande" charset="0"/>
                <a:cs typeface="Lucida Grande" charset="0"/>
                <a:sym typeface="Lucida Grande" charset="0"/>
              </a:rPr>
              <a:t>Please Excuse My Dear Aunt Sally</a:t>
            </a:r>
            <a:endParaRPr lang="en-US" sz="4000"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6627" name="Rectangle 2"/>
          <p:cNvSpPr>
            <a:spLocks/>
          </p:cNvSpPr>
          <p:nvPr/>
        </p:nvSpPr>
        <p:spPr bwMode="auto">
          <a:xfrm>
            <a:off x="228600" y="1295400"/>
            <a:ext cx="8686800" cy="14859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5450"/>
              </a:spcBef>
            </a:pPr>
            <a:r>
              <a:rPr lang="en-US" sz="95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Exponents 4</a:t>
            </a:r>
            <a:r>
              <a:rPr lang="en-US" sz="9500" baseline="300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3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2425" y="2513013"/>
            <a:ext cx="4575175" cy="2827337"/>
            <a:chOff x="0" y="0"/>
            <a:chExt cx="2882" cy="1780"/>
          </a:xfrm>
        </p:grpSpPr>
        <p:sp>
          <p:nvSpPr>
            <p:cNvPr id="26630" name="AutoShape 5"/>
            <p:cNvSpPr>
              <a:spLocks/>
            </p:cNvSpPr>
            <p:nvPr/>
          </p:nvSpPr>
          <p:spPr bwMode="auto">
            <a:xfrm>
              <a:off x="0" y="0"/>
              <a:ext cx="2882" cy="1780"/>
            </a:xfrm>
            <a:custGeom>
              <a:avLst/>
              <a:gdLst>
                <a:gd name="T0" fmla="*/ 70 w 19446"/>
                <a:gd name="T1" fmla="*/ 100 h 20728"/>
                <a:gd name="T2" fmla="*/ 56 w 19446"/>
                <a:gd name="T3" fmla="*/ 19 h 20728"/>
                <a:gd name="T4" fmla="*/ 357 w 19446"/>
                <a:gd name="T5" fmla="*/ 15 h 20728"/>
                <a:gd name="T6" fmla="*/ 372 w 19446"/>
                <a:gd name="T7" fmla="*/ 96 h 20728"/>
                <a:gd name="T8" fmla="*/ 140 w 19446"/>
                <a:gd name="T9" fmla="*/ 112 h 20728"/>
                <a:gd name="T10" fmla="*/ 0 w 19446"/>
                <a:gd name="T11" fmla="*/ 153 h 20728"/>
                <a:gd name="T12" fmla="*/ 70 w 19446"/>
                <a:gd name="T13" fmla="*/ 100 h 20728"/>
                <a:gd name="T14" fmla="*/ 70 w 19446"/>
                <a:gd name="T15" fmla="*/ 100 h 207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46" h="20728">
                  <a:moveTo>
                    <a:pt x="3197" y="13611"/>
                  </a:moveTo>
                  <a:cubicBezTo>
                    <a:pt x="-775" y="10706"/>
                    <a:pt x="-1070" y="5760"/>
                    <a:pt x="2538" y="2563"/>
                  </a:cubicBezTo>
                  <a:cubicBezTo>
                    <a:pt x="6146" y="-634"/>
                    <a:pt x="12291" y="-872"/>
                    <a:pt x="16263" y="2032"/>
                  </a:cubicBezTo>
                  <a:cubicBezTo>
                    <a:pt x="20235" y="4936"/>
                    <a:pt x="20530" y="9882"/>
                    <a:pt x="16922" y="13080"/>
                  </a:cubicBezTo>
                  <a:cubicBezTo>
                    <a:pt x="14259" y="15440"/>
                    <a:pt x="10084" y="16262"/>
                    <a:pt x="6368" y="15159"/>
                  </a:cubicBezTo>
                  <a:lnTo>
                    <a:pt x="0" y="20728"/>
                  </a:lnTo>
                  <a:lnTo>
                    <a:pt x="3197" y="13611"/>
                  </a:lnTo>
                  <a:close/>
                  <a:moveTo>
                    <a:pt x="3197" y="13611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1" name="Rectangle 6"/>
            <p:cNvSpPr>
              <a:spLocks/>
            </p:cNvSpPr>
            <p:nvPr/>
          </p:nvSpPr>
          <p:spPr bwMode="auto">
            <a:xfrm>
              <a:off x="422" y="196"/>
              <a:ext cx="204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8049" bIns="38100"/>
            <a:lstStyle/>
            <a:p>
              <a:pPr marL="1588" algn="ctr"/>
              <a:r>
                <a:rPr lang="en-US" sz="3500" dirty="0">
                  <a:solidFill>
                    <a:schemeClr val="bg2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Always do Exponents 2</a:t>
              </a:r>
              <a:r>
                <a:rPr lang="en-US" sz="3500" baseline="30000" dirty="0">
                  <a:solidFill>
                    <a:schemeClr val="bg2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nd</a:t>
              </a:r>
              <a:r>
                <a:rPr lang="en-US" sz="3500" dirty="0">
                  <a:solidFill>
                    <a:schemeClr val="tx1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.</a:t>
              </a:r>
            </a:p>
          </p:txBody>
        </p:sp>
      </p:grpSp>
      <p:pic>
        <p:nvPicPr>
          <p:cNvPr id="8" name="Picture 2" descr="Math-s GIFs - Get the best GIF on GIPHY">
            <a:extLst>
              <a:ext uri="{FF2B5EF4-FFF2-40B4-BE49-F238E27FC236}">
                <a16:creationId xmlns:a16="http://schemas.microsoft.com/office/drawing/2014/main" id="{F8BC3C87-59B6-4117-BC17-1CFBD2F98A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4216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>
            <a:extLst>
              <a:ext uri="{FF2B5EF4-FFF2-40B4-BE49-F238E27FC236}">
                <a16:creationId xmlns:a16="http://schemas.microsoft.com/office/drawing/2014/main" id="{8457F5BA-BA12-49AD-B4F0-3AAF1BAF9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98438"/>
            <a:ext cx="53006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CC0066"/>
              </a:buClr>
              <a:buSzPct val="60000"/>
              <a:buFont typeface="Wingdings" pitchFamily="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C200"/>
              </a:buClr>
              <a:buSzPct val="55000"/>
              <a:buFont typeface="Wingdings" pitchFamily="2" charset="2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C200"/>
              </a:buClr>
              <a:buSzPct val="5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CC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Exponential Expressions</a:t>
            </a:r>
          </a:p>
        </p:txBody>
      </p:sp>
      <p:graphicFrame>
        <p:nvGraphicFramePr>
          <p:cNvPr id="38915" name="Object 5">
            <a:extLst>
              <a:ext uri="{FF2B5EF4-FFF2-40B4-BE49-F238E27FC236}">
                <a16:creationId xmlns:a16="http://schemas.microsoft.com/office/drawing/2014/main" id="{6912D019-2B03-43AD-A5D6-E3AC4EA6D9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8838" y="900113"/>
          <a:ext cx="95885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3" imgW="304536" imgH="355292" progId="Equation.3">
                  <p:embed/>
                </p:oleObj>
              </mc:Choice>
              <mc:Fallback>
                <p:oleObj name="Equation" r:id="rId3" imgW="304536" imgH="355292" progId="Equation.3">
                  <p:embed/>
                  <p:pic>
                    <p:nvPicPr>
                      <p:cNvPr id="38915" name="Object 5">
                        <a:extLst>
                          <a:ext uri="{FF2B5EF4-FFF2-40B4-BE49-F238E27FC236}">
                            <a16:creationId xmlns:a16="http://schemas.microsoft.com/office/drawing/2014/main" id="{6912D019-2B03-43AD-A5D6-E3AC4EA6D9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900113"/>
                        <a:ext cx="95885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7">
            <a:extLst>
              <a:ext uri="{FF2B5EF4-FFF2-40B4-BE49-F238E27FC236}">
                <a16:creationId xmlns:a16="http://schemas.microsoft.com/office/drawing/2014/main" id="{FEB1900F-978C-416E-B1B3-9E07CD67E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812800"/>
            <a:ext cx="1524000" cy="46196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Exponent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52D9EC6E-BEB1-4183-BE58-BD76205D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1749425"/>
            <a:ext cx="993775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2090C130-A8FF-486F-AB12-B8FCD0EF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914400"/>
            <a:ext cx="1141413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Power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57F5EE17-B6D2-4E49-B94D-D0A3B12F6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1466850"/>
            <a:ext cx="1874837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Exponential Expression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4EF62-C5B2-42DF-91F5-00E1B6C89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321050"/>
            <a:ext cx="7975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Exponent: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A symbol written to the upper right of a base number that indicates how many times to use the base as a factor.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0966B-5F89-41D7-A057-0DACE1CAE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2714625"/>
            <a:ext cx="7748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Base: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The number that is repeatedly multiplied.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075E718-30BC-4C67-A3B0-8A51CD52C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0975" y="5616575"/>
          <a:ext cx="52736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5" imgW="1675673" imgH="215806" progId="Equation.3">
                  <p:embed/>
                </p:oleObj>
              </mc:Choice>
              <mc:Fallback>
                <p:oleObj name="Equation" r:id="rId5" imgW="1675673" imgH="215806" progId="Equation.3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075E718-30BC-4C67-A3B0-8A51CD52C4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5616575"/>
                        <a:ext cx="5273675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1CDA278-7028-4D33-8BA5-D3B53F11FC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875" y="5334000"/>
          <a:ext cx="147796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7" imgW="469696" imgH="304668" progId="Equation.3">
                  <p:embed/>
                </p:oleObj>
              </mc:Choice>
              <mc:Fallback>
                <p:oleObj name="Equation" r:id="rId7" imgW="469696" imgH="304668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1CDA278-7028-4D33-8BA5-D3B53F11FC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5334000"/>
                        <a:ext cx="1477963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3660FB6-3B11-4CA9-A8B5-53E3864FD8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2413" y="1047750"/>
          <a:ext cx="83978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9" imgW="266584" imgH="368140" progId="Equation.3">
                  <p:embed/>
                </p:oleObj>
              </mc:Choice>
              <mc:Fallback>
                <p:oleObj name="Equation" r:id="rId9" imgW="266584" imgH="368140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3660FB6-3B11-4CA9-A8B5-53E3864FD8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1047750"/>
                        <a:ext cx="839787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0204C6C-C90B-402D-974F-CDE1018A8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4838700"/>
            <a:ext cx="1662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Evaluate: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3985A9-65BC-472F-828E-E0E652753F59}"/>
              </a:ext>
            </a:extLst>
          </p:cNvPr>
          <p:cNvSpPr/>
          <p:nvPr/>
        </p:nvSpPr>
        <p:spPr>
          <a:xfrm>
            <a:off x="2463800" y="4827588"/>
            <a:ext cx="232727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Find the value.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8" grpId="0"/>
      <p:bldP spid="11" grpId="0"/>
      <p:bldP spid="1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>
            <a:extLst>
              <a:ext uri="{FF2B5EF4-FFF2-40B4-BE49-F238E27FC236}">
                <a16:creationId xmlns:a16="http://schemas.microsoft.com/office/drawing/2014/main" id="{B69EBEC8-38AA-450D-94EE-DAFD24C37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98438"/>
            <a:ext cx="53006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CC0066"/>
              </a:buClr>
              <a:buSzPct val="60000"/>
              <a:buFont typeface="Wingdings" pitchFamily="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C200"/>
              </a:buClr>
              <a:buSzPct val="55000"/>
              <a:buFont typeface="Wingdings" pitchFamily="2" charset="2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C200"/>
              </a:buClr>
              <a:buSzPct val="5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CC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Exponential Expressions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48ED99F-06F5-4FA6-9F38-03E7C42B2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0075" y="1760538"/>
          <a:ext cx="5762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3" imgW="253780" imgH="317225" progId="Equation.3">
                  <p:embed/>
                </p:oleObj>
              </mc:Choice>
              <mc:Fallback>
                <p:oleObj name="Equation" r:id="rId3" imgW="253780" imgH="317225" progId="Equation.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48ED99F-06F5-4FA6-9F38-03E7C42B2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1760538"/>
                        <a:ext cx="5762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TextBox 3">
            <a:extLst>
              <a:ext uri="{FF2B5EF4-FFF2-40B4-BE49-F238E27FC236}">
                <a16:creationId xmlns:a16="http://schemas.microsoft.com/office/drawing/2014/main" id="{1177AF03-EB18-429E-AADE-B7C8939B8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963738"/>
            <a:ext cx="202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 squared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C8A62F-9618-4BAC-9820-29FE73B79996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1476375"/>
            <a:ext cx="1557338" cy="1550988"/>
            <a:chOff x="5079825" y="1475850"/>
            <a:chExt cx="1558040" cy="1552018"/>
          </a:xfrm>
        </p:grpSpPr>
        <p:pic>
          <p:nvPicPr>
            <p:cNvPr id="39951" name="Picture 3">
              <a:extLst>
                <a:ext uri="{FF2B5EF4-FFF2-40B4-BE49-F238E27FC236}">
                  <a16:creationId xmlns:a16="http://schemas.microsoft.com/office/drawing/2014/main" id="{8599F98A-5598-4A2F-A5C1-3A58A66F88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825" y="1475850"/>
              <a:ext cx="1287109" cy="128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52" name="TextBox 4">
              <a:extLst>
                <a:ext uri="{FF2B5EF4-FFF2-40B4-BE49-F238E27FC236}">
                  <a16:creationId xmlns:a16="http://schemas.microsoft.com/office/drawing/2014/main" id="{2DAB80E2-14F9-44C1-B12B-A2A39E6DF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7909" y="1840093"/>
              <a:ext cx="349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953" name="TextBox 25">
              <a:extLst>
                <a:ext uri="{FF2B5EF4-FFF2-40B4-BE49-F238E27FC236}">
                  <a16:creationId xmlns:a16="http://schemas.microsoft.com/office/drawing/2014/main" id="{83876FBC-84FE-4903-9D06-5817E0369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9466" y="2658536"/>
              <a:ext cx="349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4313F6C-241B-42E6-B0C4-F86ED339C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6738" y="3578225"/>
          <a:ext cx="5762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6" imgW="253780" imgH="317225" progId="Equation.3">
                  <p:embed/>
                </p:oleObj>
              </mc:Choice>
              <mc:Fallback>
                <p:oleObj name="Equation" r:id="rId6" imgW="253780" imgH="317225" progId="Equation.3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A4313F6C-241B-42E6-B0C4-F86ED339C0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3578225"/>
                        <a:ext cx="57626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E1933B-D6DA-470C-A9E4-B92C3A7D1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1897063"/>
            <a:ext cx="171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 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F535FF-E679-4FD8-837E-D86C86F32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3725863"/>
            <a:ext cx="1660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 cubed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54B3B3-55E6-4C55-83F5-A4B1485A5FAC}"/>
              </a:ext>
            </a:extLst>
          </p:cNvPr>
          <p:cNvGrpSpPr>
            <a:grpSpLocks/>
          </p:cNvGrpSpPr>
          <p:nvPr/>
        </p:nvGrpSpPr>
        <p:grpSpPr bwMode="auto">
          <a:xfrm>
            <a:off x="5013325" y="3435350"/>
            <a:ext cx="1709738" cy="1630363"/>
            <a:chOff x="5012620" y="3435179"/>
            <a:chExt cx="1709912" cy="1630336"/>
          </a:xfrm>
        </p:grpSpPr>
        <p:pic>
          <p:nvPicPr>
            <p:cNvPr id="39947" name="Picture 4">
              <a:extLst>
                <a:ext uri="{FF2B5EF4-FFF2-40B4-BE49-F238E27FC236}">
                  <a16:creationId xmlns:a16="http://schemas.microsoft.com/office/drawing/2014/main" id="{767F4778-DD8D-445E-97F0-FC2150380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620" y="3435179"/>
              <a:ext cx="1422047" cy="1506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48" name="TextBox 32">
              <a:extLst>
                <a:ext uri="{FF2B5EF4-FFF2-40B4-BE49-F238E27FC236}">
                  <a16:creationId xmlns:a16="http://schemas.microsoft.com/office/drawing/2014/main" id="{597E9901-3A98-4E64-937D-0F0EE633A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576" y="3990627"/>
              <a:ext cx="349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949" name="TextBox 33">
              <a:extLst>
                <a:ext uri="{FF2B5EF4-FFF2-40B4-BE49-F238E27FC236}">
                  <a16:creationId xmlns:a16="http://schemas.microsoft.com/office/drawing/2014/main" id="{2E51203B-A331-45AE-BDD4-5D5C7F5BD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1510" y="4696183"/>
              <a:ext cx="349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950" name="TextBox 34">
              <a:extLst>
                <a:ext uri="{FF2B5EF4-FFF2-40B4-BE49-F238E27FC236}">
                  <a16:creationId xmlns:a16="http://schemas.microsoft.com/office/drawing/2014/main" id="{2F44242F-AF0E-495B-9044-98AAAF18E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910" y="4588936"/>
              <a:ext cx="349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1825099-FA25-4B9B-9067-F93F0E4F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3690938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= 125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BD008E-05DA-4E2E-964A-08451430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30175"/>
            <a:ext cx="53006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CC0066"/>
              </a:buClr>
              <a:buSzPct val="60000"/>
              <a:buFont typeface="Wingdings" pitchFamily="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C200"/>
              </a:buClr>
              <a:buSzPct val="55000"/>
              <a:buFont typeface="Wingdings" pitchFamily="2" charset="2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C200"/>
              </a:buClr>
              <a:buSzPct val="5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CC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Exponential Expressions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E9C000-A34E-4CA1-8CB2-999FB1331805}"/>
              </a:ext>
            </a:extLst>
          </p:cNvPr>
          <p:cNvGraphicFramePr>
            <a:graphicFrameLocks noGrp="1"/>
          </p:cNvGraphicFramePr>
          <p:nvPr/>
        </p:nvGraphicFramePr>
        <p:xfrm>
          <a:off x="1974850" y="968375"/>
          <a:ext cx="6886576" cy="522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86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Base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Exponent</a:t>
                      </a:r>
                    </a:p>
                  </a:txBody>
                  <a:tcPr marL="91445" marR="91445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Evaluate</a:t>
                      </a:r>
                    </a:p>
                  </a:txBody>
                  <a:tcPr marL="91445" marR="91445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86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86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86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5" marR="91445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86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86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1005" name="Object 3">
            <a:extLst>
              <a:ext uri="{FF2B5EF4-FFF2-40B4-BE49-F238E27FC236}">
                <a16:creationId xmlns:a16="http://schemas.microsoft.com/office/drawing/2014/main" id="{4E9211F3-DFAD-4F9F-BAA0-DF5305091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9988" y="1738313"/>
          <a:ext cx="4540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3" imgW="241091" imgH="317225" progId="Equation.3">
                  <p:embed/>
                </p:oleObj>
              </mc:Choice>
              <mc:Fallback>
                <p:oleObj name="Equation" r:id="rId3" imgW="241091" imgH="317225" progId="Equation.3">
                  <p:embed/>
                  <p:pic>
                    <p:nvPicPr>
                      <p:cNvPr id="41005" name="Object 3">
                        <a:extLst>
                          <a:ext uri="{FF2B5EF4-FFF2-40B4-BE49-F238E27FC236}">
                            <a16:creationId xmlns:a16="http://schemas.microsoft.com/office/drawing/2014/main" id="{4E9211F3-DFAD-4F9F-BAA0-DF5305091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1738313"/>
                        <a:ext cx="45402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F95E11-B3C7-4513-874D-6DE9837850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1833563"/>
          <a:ext cx="285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5" imgW="152268" imgH="215713" progId="Equation.3">
                  <p:embed/>
                </p:oleObj>
              </mc:Choice>
              <mc:Fallback>
                <p:oleObj name="Equation" r:id="rId5" imgW="152268" imgH="215713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CF95E11-B3C7-4513-874D-6DE9837850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33563"/>
                        <a:ext cx="2857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08016E-8147-41E3-BD16-9497807A1E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97575" y="1846263"/>
          <a:ext cx="2873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7" imgW="152268" imgH="203024" progId="Equation.3">
                  <p:embed/>
                </p:oleObj>
              </mc:Choice>
              <mc:Fallback>
                <p:oleObj name="Equation" r:id="rId7" imgW="152268" imgH="203024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508016E-8147-41E3-BD16-9497807A1E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1846263"/>
                        <a:ext cx="2873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6DE6AC0-8DC9-40CD-93FE-2AFEA5A00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6050" y="1833563"/>
          <a:ext cx="285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9" imgW="152268" imgH="215713" progId="Equation.3">
                  <p:embed/>
                </p:oleObj>
              </mc:Choice>
              <mc:Fallback>
                <p:oleObj name="Equation" r:id="rId9" imgW="152268" imgH="215713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6DE6AC0-8DC9-40CD-93FE-2AFEA5A00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1833563"/>
                        <a:ext cx="28575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30DE9C-4EE7-415B-8681-5A1134AB6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8213" y="2544763"/>
          <a:ext cx="8128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11" imgW="431425" imgH="317225" progId="Equation.3">
                  <p:embed/>
                </p:oleObj>
              </mc:Choice>
              <mc:Fallback>
                <p:oleObj name="Equation" r:id="rId11" imgW="431425" imgH="317225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E30DE9C-4EE7-415B-8681-5A1134AB6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2544763"/>
                        <a:ext cx="8128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2B234C3-A316-4644-965C-135A8B509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6400" y="2640013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Equation" r:id="rId13" imgW="152268" imgH="215713" progId="Equation.3">
                  <p:embed/>
                </p:oleObj>
              </mc:Choice>
              <mc:Fallback>
                <p:oleObj name="Equation" r:id="rId13" imgW="152268" imgH="215713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2B234C3-A316-4644-965C-135A8B509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640013"/>
                        <a:ext cx="2857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EFB3719-02E0-40DE-8B54-B0BCFBA63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8363" y="2652713"/>
          <a:ext cx="2857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Equation" r:id="rId15" imgW="152268" imgH="203024" progId="Equation.3">
                  <p:embed/>
                </p:oleObj>
              </mc:Choice>
              <mc:Fallback>
                <p:oleObj name="Equation" r:id="rId15" imgW="152268" imgH="203024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EFB3719-02E0-40DE-8B54-B0BCFBA63D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2652713"/>
                        <a:ext cx="2857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A642199-F770-426D-A158-9AD09B85B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5863" y="2640013"/>
          <a:ext cx="6461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17" imgW="342603" imgH="215713" progId="Equation.3">
                  <p:embed/>
                </p:oleObj>
              </mc:Choice>
              <mc:Fallback>
                <p:oleObj name="Equation" r:id="rId17" imgW="342603" imgH="215713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A642199-F770-426D-A158-9AD09B85B9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3" y="2640013"/>
                        <a:ext cx="6461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9797CD4-6C31-409A-9A3E-F21706F656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300" y="3278188"/>
          <a:ext cx="10763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19" imgW="571252" imgH="342751" progId="Equation.3">
                  <p:embed/>
                </p:oleObj>
              </mc:Choice>
              <mc:Fallback>
                <p:oleObj name="Equation" r:id="rId19" imgW="571252" imgH="342751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9797CD4-6C31-409A-9A3E-F21706F656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3278188"/>
                        <a:ext cx="107632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422DC30-8C0E-40EF-9DB9-9B3367F00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2563" y="3397250"/>
          <a:ext cx="620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21" imgW="330057" imgH="215806" progId="Equation.3">
                  <p:embed/>
                </p:oleObj>
              </mc:Choice>
              <mc:Fallback>
                <p:oleObj name="Equation" r:id="rId21" imgW="330057" imgH="215806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422DC30-8C0E-40EF-9DB9-9B3367F00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3397250"/>
                        <a:ext cx="6207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4A49F03-C33B-40C5-B7D9-6663B853C8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9625" y="3409950"/>
          <a:ext cx="2873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Equation" r:id="rId23" imgW="152268" imgH="203024" progId="Equation.3">
                  <p:embed/>
                </p:oleObj>
              </mc:Choice>
              <mc:Fallback>
                <p:oleObj name="Equation" r:id="rId23" imgW="152268" imgH="203024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4A49F03-C33B-40C5-B7D9-6663B853C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3409950"/>
                        <a:ext cx="28733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CC26E12-A26C-4FC8-822C-5F5AAABCF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513" y="3397250"/>
          <a:ext cx="287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25" imgW="152268" imgH="215713" progId="Equation.3">
                  <p:embed/>
                </p:oleObj>
              </mc:Choice>
              <mc:Fallback>
                <p:oleObj name="Equation" r:id="rId25" imgW="152268" imgH="215713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CC26E12-A26C-4FC8-822C-5F5AAABCF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513" y="3397250"/>
                        <a:ext cx="2873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E98D1D6-6462-4AD3-A66D-8C1116C089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3150" y="4079875"/>
          <a:ext cx="4540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Equation" r:id="rId27" imgW="241195" imgH="304668" progId="Equation.3">
                  <p:embed/>
                </p:oleObj>
              </mc:Choice>
              <mc:Fallback>
                <p:oleObj name="Equation" r:id="rId27" imgW="241195" imgH="304668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E98D1D6-6462-4AD3-A66D-8C1116C089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4079875"/>
                        <a:ext cx="4540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FED9D5E-2497-4AF5-9BB1-6B70C97311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0363" y="4176713"/>
          <a:ext cx="2873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Equation" r:id="rId29" imgW="152268" imgH="203024" progId="Equation.3">
                  <p:embed/>
                </p:oleObj>
              </mc:Choice>
              <mc:Fallback>
                <p:oleObj name="Equation" r:id="rId29" imgW="152268" imgH="203024" progId="Equation.3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FED9D5E-2497-4AF5-9BB1-6B70C97311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4176713"/>
                        <a:ext cx="28733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846268B-0343-46CB-9CB3-34885B1AC1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2325" y="4164013"/>
          <a:ext cx="2873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31" imgW="152268" imgH="215713" progId="Equation.3">
                  <p:embed/>
                </p:oleObj>
              </mc:Choice>
              <mc:Fallback>
                <p:oleObj name="Equation" r:id="rId31" imgW="152268" imgH="215713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846268B-0343-46CB-9CB3-34885B1AC1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4164013"/>
                        <a:ext cx="28733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DE3C500-34DC-4327-8B47-730691EEE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9213" y="4164013"/>
          <a:ext cx="2873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Equation" r:id="rId33" imgW="152268" imgH="215713" progId="Equation.3">
                  <p:embed/>
                </p:oleObj>
              </mc:Choice>
              <mc:Fallback>
                <p:oleObj name="Equation" r:id="rId33" imgW="152268" imgH="215713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DE3C500-34DC-4327-8B47-730691EEE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3" y="4164013"/>
                        <a:ext cx="2873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6F1D40D-E239-4DEE-8C76-2BBB2EB34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2686050"/>
            <a:ext cx="134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Opposite of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89EBE-89F7-433B-81DD-E2921984D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319463"/>
            <a:ext cx="1795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Parentheses are important!!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2DA0BBA-3D87-48E8-BA3B-FC78327071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9625" y="4773613"/>
          <a:ext cx="812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35" imgW="431613" imgH="304668" progId="Equation.3">
                  <p:embed/>
                </p:oleObj>
              </mc:Choice>
              <mc:Fallback>
                <p:oleObj name="Equation" r:id="rId35" imgW="431613" imgH="304668" progId="Equation.3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2DA0BBA-3D87-48E8-BA3B-FC78327071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4773613"/>
                        <a:ext cx="8128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F4DC188-1A24-4D9C-8B7B-82753013FB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6225" y="4870450"/>
          <a:ext cx="2873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37" imgW="152268" imgH="203024" progId="Equation.3">
                  <p:embed/>
                </p:oleObj>
              </mc:Choice>
              <mc:Fallback>
                <p:oleObj name="Equation" r:id="rId37" imgW="152268" imgH="203024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5F4DC188-1A24-4D9C-8B7B-82753013FB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4870450"/>
                        <a:ext cx="28733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CB5673FC-C4E9-4794-90FC-6A3BCF1ED9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18188" y="4857750"/>
          <a:ext cx="2873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38" imgW="152268" imgH="215713" progId="Equation.3">
                  <p:embed/>
                </p:oleObj>
              </mc:Choice>
              <mc:Fallback>
                <p:oleObj name="Equation" r:id="rId38" imgW="152268" imgH="215713" progId="Equation.3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CB5673FC-C4E9-4794-90FC-6A3BCF1ED9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857750"/>
                        <a:ext cx="287337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9BE57A6-783F-45E2-93C2-17BA5D9D0C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05688" y="4857750"/>
          <a:ext cx="6461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39" imgW="342603" imgH="215713" progId="Equation.3">
                  <p:embed/>
                </p:oleObj>
              </mc:Choice>
              <mc:Fallback>
                <p:oleObj name="Equation" r:id="rId39" imgW="342603" imgH="215713" progId="Equation.3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9BE57A6-783F-45E2-93C2-17BA5D9D0C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5688" y="4857750"/>
                        <a:ext cx="6461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99DC9F8A-CF28-4C2B-A034-9F9333E14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2788" y="5473700"/>
          <a:ext cx="107473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41" imgW="571252" imgH="342751" progId="Equation.3">
                  <p:embed/>
                </p:oleObj>
              </mc:Choice>
              <mc:Fallback>
                <p:oleObj name="Equation" r:id="rId41" imgW="571252" imgH="342751" progId="Equation.3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99DC9F8A-CF28-4C2B-A034-9F9333E14E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5473700"/>
                        <a:ext cx="1074737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F4712EFE-DD65-4BB6-9F75-387F8B866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75" y="5605463"/>
          <a:ext cx="6223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43" imgW="330057" imgH="203112" progId="Equation.3">
                  <p:embed/>
                </p:oleObj>
              </mc:Choice>
              <mc:Fallback>
                <p:oleObj name="Equation" r:id="rId43" imgW="330057" imgH="203112" progId="Equation.3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F4712EFE-DD65-4BB6-9F75-387F8B8666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5605463"/>
                        <a:ext cx="6223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315E617D-055E-4086-995C-9737C4E753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1525" y="5592763"/>
          <a:ext cx="28733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Equation" r:id="rId45" imgW="152268" imgH="215713" progId="Equation.3">
                  <p:embed/>
                </p:oleObj>
              </mc:Choice>
              <mc:Fallback>
                <p:oleObj name="Equation" r:id="rId45" imgW="152268" imgH="215713" progId="Equation.3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315E617D-055E-4086-995C-9737C4E753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5592763"/>
                        <a:ext cx="28733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EC08D53-5E31-4F9F-8636-BC597581B3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39025" y="5592763"/>
          <a:ext cx="6461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Equation" r:id="rId46" imgW="342603" imgH="215713" progId="Equation.3">
                  <p:embed/>
                </p:oleObj>
              </mc:Choice>
              <mc:Fallback>
                <p:oleObj name="Equation" r:id="rId46" imgW="342603" imgH="215713" progId="Equation.3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EEC08D53-5E31-4F9F-8636-BC597581B3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025" y="5592763"/>
                        <a:ext cx="646113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4B9CDB4-D1FD-4B11-A420-493A92FD8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5316538"/>
            <a:ext cx="1795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 difference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B0CB92-A8D7-42B7-B710-7EC98D86CC6C}"/>
              </a:ext>
            </a:extLst>
          </p:cNvPr>
          <p:cNvSpPr txBox="1"/>
          <p:nvPr/>
        </p:nvSpPr>
        <p:spPr>
          <a:xfrm>
            <a:off x="338138" y="6276975"/>
            <a:ext cx="8512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346A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rPr>
              <a:t>Watch for negative numbers raised to an EVEN power!!!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381000" y="1219200"/>
            <a:ext cx="7239000" cy="42545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3450"/>
              </a:spcBef>
            </a:pPr>
            <a:r>
              <a:rPr lang="en-US" sz="60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Multiply    x   </a:t>
            </a:r>
          </a:p>
          <a:p>
            <a:pPr marL="39688">
              <a:spcBef>
                <a:spcPts val="3450"/>
              </a:spcBef>
            </a:pPr>
            <a:r>
              <a:rPr lang="en-US" sz="60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Divide  ÷</a:t>
            </a:r>
            <a:r>
              <a:rPr lang="en-US" sz="44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    </a:t>
            </a:r>
          </a:p>
          <a:p>
            <a:pPr marL="39688">
              <a:spcBef>
                <a:spcPts val="2500"/>
              </a:spcBef>
            </a:pPr>
            <a:endParaRPr lang="en-US" sz="4400">
              <a:solidFill>
                <a:schemeClr val="tx1"/>
              </a:solidFill>
              <a:latin typeface="Cooper Black" charset="0"/>
              <a:ea typeface="ＭＳ Ｐゴシック" charset="0"/>
              <a:cs typeface="ＭＳ Ｐゴシック" charset="0"/>
              <a:sym typeface="Cooper Black" charset="0"/>
            </a:endParaRPr>
          </a:p>
          <a:p>
            <a:pPr marL="39688">
              <a:spcBef>
                <a:spcPts val="2500"/>
              </a:spcBef>
            </a:pPr>
            <a:r>
              <a:rPr lang="en-US" sz="44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   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Ins="132080"/>
          <a:lstStyle/>
          <a:p>
            <a:pPr indent="0" eaLnBrk="1" hangingPunct="1">
              <a:defRPr/>
            </a:pPr>
            <a:r>
              <a:rPr lang="en-US" sz="4000">
                <a:latin typeface="Lucida Grande" charset="0"/>
                <a:cs typeface="Lucida Grande" charset="0"/>
                <a:sym typeface="Lucida Grande" charset="0"/>
              </a:rPr>
              <a:t>Please Excuse My Dear Aunt Sally</a:t>
            </a:r>
            <a:endParaRPr lang="en-US" sz="4000"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248025" y="3122613"/>
            <a:ext cx="4575175" cy="2828925"/>
            <a:chOff x="0" y="0"/>
            <a:chExt cx="2882" cy="1781"/>
          </a:xfrm>
        </p:grpSpPr>
        <p:sp>
          <p:nvSpPr>
            <p:cNvPr id="27654" name="AutoShape 5"/>
            <p:cNvSpPr>
              <a:spLocks/>
            </p:cNvSpPr>
            <p:nvPr/>
          </p:nvSpPr>
          <p:spPr bwMode="auto">
            <a:xfrm>
              <a:off x="0" y="0"/>
              <a:ext cx="2882" cy="1781"/>
            </a:xfrm>
            <a:custGeom>
              <a:avLst/>
              <a:gdLst>
                <a:gd name="T0" fmla="*/ 38 w 19001"/>
                <a:gd name="T1" fmla="*/ 125 h 19737"/>
                <a:gd name="T2" fmla="*/ 96 w 19001"/>
                <a:gd name="T3" fmla="*/ 14 h 19737"/>
                <a:gd name="T4" fmla="*/ 400 w 19001"/>
                <a:gd name="T5" fmla="*/ 35 h 19737"/>
                <a:gd name="T6" fmla="*/ 341 w 19001"/>
                <a:gd name="T7" fmla="*/ 146 h 19737"/>
                <a:gd name="T8" fmla="*/ 97 w 19001"/>
                <a:gd name="T9" fmla="*/ 147 h 19737"/>
                <a:gd name="T10" fmla="*/ 0 w 19001"/>
                <a:gd name="T11" fmla="*/ 161 h 19737"/>
                <a:gd name="T12" fmla="*/ 38 w 19001"/>
                <a:gd name="T13" fmla="*/ 125 h 19737"/>
                <a:gd name="T14" fmla="*/ 38 w 19001"/>
                <a:gd name="T15" fmla="*/ 125 h 197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001" h="19737">
                  <a:moveTo>
                    <a:pt x="1647" y="15360"/>
                  </a:moveTo>
                  <a:cubicBezTo>
                    <a:pt x="-1294" y="10862"/>
                    <a:pt x="-160" y="4743"/>
                    <a:pt x="4181" y="1695"/>
                  </a:cubicBezTo>
                  <a:cubicBezTo>
                    <a:pt x="8521" y="-1354"/>
                    <a:pt x="14424" y="-178"/>
                    <a:pt x="17365" y="4321"/>
                  </a:cubicBezTo>
                  <a:cubicBezTo>
                    <a:pt x="20306" y="8820"/>
                    <a:pt x="19172" y="14938"/>
                    <a:pt x="14831" y="17987"/>
                  </a:cubicBezTo>
                  <a:cubicBezTo>
                    <a:pt x="11628" y="20237"/>
                    <a:pt x="7427" y="20246"/>
                    <a:pt x="4214" y="18010"/>
                  </a:cubicBezTo>
                  <a:lnTo>
                    <a:pt x="0" y="19736"/>
                  </a:lnTo>
                  <a:lnTo>
                    <a:pt x="1647" y="15360"/>
                  </a:lnTo>
                  <a:close/>
                  <a:moveTo>
                    <a:pt x="1647" y="15360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5" name="Rectangle 6"/>
            <p:cNvSpPr>
              <a:spLocks/>
            </p:cNvSpPr>
            <p:nvPr/>
          </p:nvSpPr>
          <p:spPr bwMode="auto">
            <a:xfrm>
              <a:off x="422" y="260"/>
              <a:ext cx="2040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8049" bIns="38100"/>
            <a:lstStyle/>
            <a:p>
              <a:pPr marL="1588" algn="ctr"/>
              <a:r>
                <a:rPr lang="en-US" sz="3000" dirty="0">
                  <a:solidFill>
                    <a:schemeClr val="bg2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Next, solve all multiplication &amp; division from left to right</a:t>
              </a:r>
              <a:endParaRPr lang="en-US" sz="3000" dirty="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endParaRPr>
            </a:p>
          </p:txBody>
        </p:sp>
      </p:grpSp>
      <p:pic>
        <p:nvPicPr>
          <p:cNvPr id="8" name="Picture 2" descr="Math-s GIFs - Get the best GIF on GIPHY">
            <a:extLst>
              <a:ext uri="{FF2B5EF4-FFF2-40B4-BE49-F238E27FC236}">
                <a16:creationId xmlns:a16="http://schemas.microsoft.com/office/drawing/2014/main" id="{68E95021-DE28-4BA0-9BEF-9506E6EA4B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4216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381000" y="1219200"/>
            <a:ext cx="8077200" cy="28321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4300"/>
              </a:spcBef>
            </a:pPr>
            <a:r>
              <a:rPr lang="en-US" sz="75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Add +                                 </a:t>
            </a:r>
          </a:p>
          <a:p>
            <a:pPr marL="39688">
              <a:spcBef>
                <a:spcPts val="4300"/>
              </a:spcBef>
            </a:pPr>
            <a:r>
              <a:rPr lang="en-US" sz="75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Subtract -</a:t>
            </a:r>
            <a:r>
              <a:rPr lang="en-US" sz="44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      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Ins="132080"/>
          <a:lstStyle/>
          <a:p>
            <a:pPr indent="0" eaLnBrk="1" hangingPunct="1">
              <a:defRPr/>
            </a:pPr>
            <a:r>
              <a:rPr lang="en-US" sz="4000">
                <a:latin typeface="Lucida Grande" charset="0"/>
                <a:cs typeface="Lucida Grande" charset="0"/>
                <a:sym typeface="Lucida Grande" charset="0"/>
              </a:rPr>
              <a:t>Please Excuse My Dear Aunt Sally</a:t>
            </a:r>
            <a:endParaRPr lang="en-US" sz="4000"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352800" y="3733800"/>
            <a:ext cx="4964113" cy="2466976"/>
            <a:chOff x="50" y="-97"/>
            <a:chExt cx="3127" cy="1554"/>
          </a:xfrm>
        </p:grpSpPr>
        <p:sp>
          <p:nvSpPr>
            <p:cNvPr id="28678" name="AutoShape 5"/>
            <p:cNvSpPr>
              <a:spLocks/>
            </p:cNvSpPr>
            <p:nvPr/>
          </p:nvSpPr>
          <p:spPr bwMode="auto">
            <a:xfrm>
              <a:off x="50" y="-97"/>
              <a:ext cx="3127" cy="1393"/>
            </a:xfrm>
            <a:custGeom>
              <a:avLst/>
              <a:gdLst>
                <a:gd name="T0" fmla="*/ 45 w 19002"/>
                <a:gd name="T1" fmla="*/ 76 h 19751"/>
                <a:gd name="T2" fmla="*/ 113 w 19002"/>
                <a:gd name="T3" fmla="*/ 8 h 19751"/>
                <a:gd name="T4" fmla="*/ 470 w 19002"/>
                <a:gd name="T5" fmla="*/ 21 h 19751"/>
                <a:gd name="T6" fmla="*/ 402 w 19002"/>
                <a:gd name="T7" fmla="*/ 89 h 19751"/>
                <a:gd name="T8" fmla="*/ 114 w 19002"/>
                <a:gd name="T9" fmla="*/ 90 h 19751"/>
                <a:gd name="T10" fmla="*/ 0 w 19002"/>
                <a:gd name="T11" fmla="*/ 98 h 19751"/>
                <a:gd name="T12" fmla="*/ 45 w 19002"/>
                <a:gd name="T13" fmla="*/ 76 h 19751"/>
                <a:gd name="T14" fmla="*/ 45 w 19002"/>
                <a:gd name="T15" fmla="*/ 76 h 197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002" h="19751">
                  <a:moveTo>
                    <a:pt x="1652" y="15366"/>
                  </a:moveTo>
                  <a:cubicBezTo>
                    <a:pt x="-1293" y="10870"/>
                    <a:pt x="-163" y="4751"/>
                    <a:pt x="4175" y="1699"/>
                  </a:cubicBezTo>
                  <a:cubicBezTo>
                    <a:pt x="8514" y="-1353"/>
                    <a:pt x="14418" y="-182"/>
                    <a:pt x="17362" y="4315"/>
                  </a:cubicBezTo>
                  <a:cubicBezTo>
                    <a:pt x="20307" y="8811"/>
                    <a:pt x="19177" y="14930"/>
                    <a:pt x="14839" y="17982"/>
                  </a:cubicBezTo>
                  <a:cubicBezTo>
                    <a:pt x="11637" y="20234"/>
                    <a:pt x="7436" y="20247"/>
                    <a:pt x="4221" y="18014"/>
                  </a:cubicBezTo>
                  <a:lnTo>
                    <a:pt x="0" y="19751"/>
                  </a:lnTo>
                  <a:lnTo>
                    <a:pt x="1652" y="15366"/>
                  </a:lnTo>
                  <a:close/>
                  <a:moveTo>
                    <a:pt x="1652" y="15366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79" name="Rectangle 6"/>
            <p:cNvSpPr>
              <a:spLocks/>
            </p:cNvSpPr>
            <p:nvPr/>
          </p:nvSpPr>
          <p:spPr bwMode="auto">
            <a:xfrm>
              <a:off x="149" y="12"/>
              <a:ext cx="2928" cy="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8049" bIns="38100"/>
            <a:lstStyle/>
            <a:p>
              <a:pPr marL="1588" algn="ctr"/>
              <a:r>
                <a:rPr lang="en-US" sz="3000" dirty="0">
                  <a:solidFill>
                    <a:schemeClr val="bg2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Finally, end your problem with addition and subtraction 4th, from left to right</a:t>
              </a:r>
              <a:r>
                <a:rPr lang="en-US" sz="3000" dirty="0">
                  <a:solidFill>
                    <a:schemeClr val="tx1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.</a:t>
              </a:r>
            </a:p>
          </p:txBody>
        </p:sp>
      </p:grpSp>
      <p:pic>
        <p:nvPicPr>
          <p:cNvPr id="8" name="Picture 2" descr="Math-s GIFs - Get the best GIF on GIPHY">
            <a:extLst>
              <a:ext uri="{FF2B5EF4-FFF2-40B4-BE49-F238E27FC236}">
                <a16:creationId xmlns:a16="http://schemas.microsoft.com/office/drawing/2014/main" id="{38CD4D06-4E42-462B-AAE2-7E3CA62A69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950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PEMDAS HOPSCOTCH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18" t="30290" r="51445" b="12917"/>
          <a:stretch>
            <a:fillRect/>
          </a:stretch>
        </p:blipFill>
        <p:spPr bwMode="auto">
          <a:xfrm>
            <a:off x="2667000" y="1143000"/>
            <a:ext cx="3950801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/>
          <p:cNvSpPr/>
          <p:nvPr/>
        </p:nvSpPr>
        <p:spPr>
          <a:xfrm>
            <a:off x="1295400" y="4419600"/>
            <a:ext cx="6553200" cy="15240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COMMON ERROR!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Be Careful!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PEMDAS is only FOUR STEPS!</a:t>
            </a:r>
          </a:p>
          <a:p>
            <a:pPr algn="ctr">
              <a:buNone/>
            </a:pPr>
            <a:r>
              <a:rPr lang="en-US" dirty="0"/>
              <a:t>P – E – MD – AS 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It is NOT six steps!</a:t>
            </a:r>
          </a:p>
          <a:p>
            <a:pPr algn="ctr">
              <a:buNone/>
            </a:pPr>
            <a:r>
              <a:rPr lang="en-US" dirty="0"/>
              <a:t>P – E – M – D – A – 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8822" t="32969" r="54923" b="19704"/>
          <a:stretch>
            <a:fillRect/>
          </a:stretch>
        </p:blipFill>
        <p:spPr bwMode="auto">
          <a:xfrm>
            <a:off x="4191000" y="2819400"/>
            <a:ext cx="888809" cy="14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ALWAYS </a:t>
            </a:r>
            <a:r>
              <a:rPr lang="en-US" u="sng" dirty="0"/>
              <a:t>UNDERLINE</a:t>
            </a:r>
            <a:r>
              <a:rPr lang="en-US" dirty="0"/>
              <a:t> the portion of the problem you are solving and </a:t>
            </a:r>
            <a:r>
              <a:rPr lang="en-US" u="sng" dirty="0"/>
              <a:t>BRING DOWN </a:t>
            </a:r>
            <a:r>
              <a:rPr lang="en-US" dirty="0"/>
              <a:t>the remaining parts of the problem!</a:t>
            </a:r>
          </a:p>
        </p:txBody>
      </p:sp>
      <p:pic>
        <p:nvPicPr>
          <p:cNvPr id="1028" name="Picture 4" descr="https://encrypted-tbn3.gstatic.com/images?q=tbn:ANd9GcRXGclDYTjece2jAh7MkMLWgr2OEtxBR8XKA9hec0xMhbxHXuup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581400"/>
            <a:ext cx="2409825" cy="1895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35814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Your problem should look like an upside down triangle!!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428750"/>
            <a:ext cx="95250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77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66"/>
                </a:solidFill>
              </a:rPr>
              <a:t>Example 1</a:t>
            </a:r>
          </a:p>
          <a:p>
            <a:pPr algn="ctr"/>
            <a:endParaRPr lang="en-US" sz="2000" dirty="0">
              <a:solidFill>
                <a:srgbClr val="FFFF66"/>
              </a:solidFill>
            </a:endParaRPr>
          </a:p>
          <a:p>
            <a:pPr algn="ctr"/>
            <a:r>
              <a:rPr lang="en-US" sz="3600" dirty="0">
                <a:solidFill>
                  <a:srgbClr val="FFFF66"/>
                </a:solidFill>
              </a:rPr>
              <a:t>11 + (15 - 3) x 2</a:t>
            </a:r>
            <a:r>
              <a:rPr lang="en-US" sz="3200" dirty="0">
                <a:solidFill>
                  <a:srgbClr val="FFFF66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822" t="32969" r="54923" b="19704"/>
          <a:stretch>
            <a:fillRect/>
          </a:stretch>
        </p:blipFill>
        <p:spPr bwMode="auto">
          <a:xfrm>
            <a:off x="7162800" y="457200"/>
            <a:ext cx="1269809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2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685800" y="1181100"/>
            <a:ext cx="7772400" cy="6121400"/>
          </a:xfrm>
          <a:prstGeom prst="rect">
            <a:avLst/>
          </a:prstGeom>
          <a:noFill/>
          <a:ln>
            <a:noFill/>
          </a:ln>
          <a:effectLst>
            <a:outerShdw blurRad="254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 algn="ctr">
              <a:spcBef>
                <a:spcPts val="775"/>
              </a:spcBef>
              <a:defRPr/>
            </a:pPr>
            <a:r>
              <a:rPr lang="en-US" sz="400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our lives and in MATH, we need to do things in a certain order to make sure they turn out right.</a:t>
            </a:r>
          </a:p>
          <a:p>
            <a:pPr marL="382588" indent="-342900" algn="ctr">
              <a:spcBef>
                <a:spcPts val="775"/>
              </a:spcBef>
              <a:defRPr/>
            </a:pPr>
            <a:endParaRPr lang="en-US" sz="320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marL="382588" indent="-342900" algn="ctr">
              <a:spcBef>
                <a:spcPts val="775"/>
              </a:spcBef>
              <a:defRPr/>
            </a:pPr>
            <a:r>
              <a:rPr lang="en-US" sz="320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That is where the </a:t>
            </a:r>
            <a:r>
              <a:rPr lang="en-US" sz="32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ORDER OF OPERATIONS </a:t>
            </a:r>
            <a:r>
              <a:rPr lang="en-US" sz="320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come into play!</a:t>
            </a:r>
          </a:p>
          <a:p>
            <a:pPr marL="382588" indent="-342900" algn="ctr">
              <a:spcBef>
                <a:spcPts val="775"/>
              </a:spcBef>
              <a:defRPr/>
            </a:pPr>
            <a:endParaRPr lang="en-US" sz="3200" dirty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428750"/>
            <a:ext cx="95250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77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66"/>
                </a:solidFill>
              </a:rPr>
              <a:t>Example 1</a:t>
            </a:r>
          </a:p>
          <a:p>
            <a:pPr algn="ctr"/>
            <a:endParaRPr lang="en-US" sz="2000" dirty="0">
              <a:solidFill>
                <a:srgbClr val="FFFF66"/>
              </a:solidFill>
            </a:endParaRPr>
          </a:p>
          <a:p>
            <a:pPr algn="ctr"/>
            <a:r>
              <a:rPr lang="en-US" sz="3600" dirty="0">
                <a:solidFill>
                  <a:srgbClr val="FFFF66"/>
                </a:solidFill>
              </a:rPr>
              <a:t>11 + (15 - 3) x 2</a:t>
            </a:r>
            <a:r>
              <a:rPr lang="en-US" sz="3200" dirty="0">
                <a:solidFill>
                  <a:srgbClr val="FFFF66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822" t="32969" r="54923" b="19704"/>
          <a:stretch>
            <a:fillRect/>
          </a:stretch>
        </p:blipFill>
        <p:spPr bwMode="auto">
          <a:xfrm>
            <a:off x="7162800" y="457200"/>
            <a:ext cx="1269809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21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428750"/>
            <a:ext cx="95250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772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66"/>
                </a:solidFill>
              </a:rPr>
              <a:t>Example 2</a:t>
            </a:r>
          </a:p>
          <a:p>
            <a:pPr algn="ctr"/>
            <a:r>
              <a:rPr lang="en-US" sz="4000" dirty="0">
                <a:solidFill>
                  <a:srgbClr val="FFFF66"/>
                </a:solidFill>
              </a:rPr>
              <a:t>6² - 13 + 5 x 2</a:t>
            </a:r>
          </a:p>
          <a:p>
            <a:pPr algn="ctr"/>
            <a:endParaRPr lang="en-US" sz="2000" dirty="0">
              <a:solidFill>
                <a:srgbClr val="FFFF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822" t="32969" r="54923" b="19704"/>
          <a:stretch>
            <a:fillRect/>
          </a:stretch>
        </p:blipFill>
        <p:spPr bwMode="auto">
          <a:xfrm>
            <a:off x="7162800" y="457200"/>
            <a:ext cx="1269809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2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428750"/>
            <a:ext cx="95250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772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66"/>
                </a:solidFill>
              </a:rPr>
              <a:t>Example 3</a:t>
            </a:r>
          </a:p>
          <a:p>
            <a:pPr algn="ctr"/>
            <a:r>
              <a:rPr lang="en-US" sz="4000" dirty="0">
                <a:solidFill>
                  <a:srgbClr val="FFFF66"/>
                </a:solidFill>
              </a:rPr>
              <a:t>50 – ( 16 ÷ 2</a:t>
            </a:r>
            <a:r>
              <a:rPr lang="en-US" sz="4000" baseline="30000" dirty="0">
                <a:solidFill>
                  <a:srgbClr val="FFFF66"/>
                </a:solidFill>
              </a:rPr>
              <a:t>2 </a:t>
            </a:r>
            <a:r>
              <a:rPr lang="en-US" sz="4000" dirty="0">
                <a:solidFill>
                  <a:srgbClr val="FFFF66"/>
                </a:solidFill>
              </a:rPr>
              <a:t>) + 3</a:t>
            </a:r>
            <a:endParaRPr lang="en-US" sz="4000" b="1" dirty="0">
              <a:solidFill>
                <a:srgbClr val="FFFF66"/>
              </a:solidFill>
            </a:endParaRPr>
          </a:p>
          <a:p>
            <a:pPr algn="ctr"/>
            <a:endParaRPr lang="en-US" sz="4000" b="1" dirty="0">
              <a:solidFill>
                <a:srgbClr val="FFFF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822" t="32969" r="54923" b="19704"/>
          <a:stretch>
            <a:fillRect/>
          </a:stretch>
        </p:blipFill>
        <p:spPr bwMode="auto">
          <a:xfrm>
            <a:off x="7162800" y="457200"/>
            <a:ext cx="1269809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21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428750"/>
            <a:ext cx="95250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77723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66"/>
                </a:solidFill>
              </a:rPr>
              <a:t>Example 4</a:t>
            </a:r>
          </a:p>
          <a:p>
            <a:pPr algn="ctr"/>
            <a:r>
              <a:rPr lang="en-US" sz="3600" dirty="0">
                <a:solidFill>
                  <a:srgbClr val="FFFF66"/>
                </a:solidFill>
              </a:rPr>
              <a:t>60 ÷12 + 4⁰ x ( 3 x 5)</a:t>
            </a:r>
            <a:endParaRPr lang="en-US" sz="3200" dirty="0">
              <a:solidFill>
                <a:srgbClr val="FFFF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822" t="32969" r="54923" b="19704"/>
          <a:stretch>
            <a:fillRect/>
          </a:stretch>
        </p:blipFill>
        <p:spPr bwMode="auto">
          <a:xfrm>
            <a:off x="7162800" y="457200"/>
            <a:ext cx="1269809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21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on your own…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 + 18 ÷ 3² - 1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3 x ( 12÷ 4) - 5⁰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on Your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4² + 48 ÷ (10 –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9  ÷ 3 + 6 x 2³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AB0518BB-ED66-4BFE-8A7F-E43418D73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773113"/>
            <a:ext cx="57150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827AB62-7989-4383-85C8-AEB1EC5D9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30175"/>
            <a:ext cx="53006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CC0066"/>
              </a:buClr>
              <a:buSzPct val="60000"/>
              <a:buFont typeface="Wingdings" pitchFamily="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C200"/>
              </a:buClr>
              <a:buSzPct val="55000"/>
              <a:buFont typeface="Wingdings" pitchFamily="2" charset="2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C200"/>
              </a:buClr>
              <a:buSzPct val="55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itchFamily="2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CC0066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Order of Operations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9E1C5-1018-497E-81A4-0D654AC5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854575"/>
            <a:ext cx="553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Parentheses = Grouping Symbols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EE6CE-83E1-4CC4-AF9A-F671A090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475288"/>
            <a:ext cx="744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(   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F2D9E-D8B8-4154-BC08-57584F841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453063"/>
            <a:ext cx="746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[  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363F63-D0D0-4186-A3FD-0ED81B06D46D}"/>
              </a:ext>
            </a:extLst>
          </p:cNvPr>
          <p:cNvGrpSpPr>
            <a:grpSpLocks/>
          </p:cNvGrpSpPr>
          <p:nvPr/>
        </p:nvGrpSpPr>
        <p:grpSpPr bwMode="auto">
          <a:xfrm>
            <a:off x="1954213" y="5495925"/>
            <a:ext cx="1003300" cy="476250"/>
            <a:chOff x="3251906" y="5552017"/>
            <a:chExt cx="1004005" cy="476738"/>
          </a:xfrm>
        </p:grpSpPr>
        <p:graphicFrame>
          <p:nvGraphicFramePr>
            <p:cNvPr id="46105" name="Object 9">
              <a:extLst>
                <a:ext uri="{FF2B5EF4-FFF2-40B4-BE49-F238E27FC236}">
                  <a16:creationId xmlns:a16="http://schemas.microsoft.com/office/drawing/2014/main" id="{9D64E4FB-F434-4141-86C5-FC7966E74D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1906" y="5552017"/>
            <a:ext cx="1004005" cy="47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8" name="Equation" r:id="rId4" imgW="698500" imgH="330200" progId="Equation.3">
                    <p:embed/>
                  </p:oleObj>
                </mc:Choice>
                <mc:Fallback>
                  <p:oleObj name="Equation" r:id="rId4" imgW="698500" imgH="330200" progId="Equation.3">
                    <p:embed/>
                    <p:pic>
                      <p:nvPicPr>
                        <p:cNvPr id="46105" name="Object 9">
                          <a:extLst>
                            <a:ext uri="{FF2B5EF4-FFF2-40B4-BE49-F238E27FC236}">
                              <a16:creationId xmlns:a16="http://schemas.microsoft.com/office/drawing/2014/main" id="{9D64E4FB-F434-4141-86C5-FC7966E74D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1906" y="5552017"/>
                          <a:ext cx="1004005" cy="476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06" name="Oval 10">
              <a:extLst>
                <a:ext uri="{FF2B5EF4-FFF2-40B4-BE49-F238E27FC236}">
                  <a16:creationId xmlns:a16="http://schemas.microsoft.com/office/drawing/2014/main" id="{1D7366A0-B050-4B6E-A96D-0B3C642CB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133" y="5667022"/>
              <a:ext cx="654756" cy="2822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8C7B4F-36BD-490F-B079-0FCADC558511}"/>
              </a:ext>
            </a:extLst>
          </p:cNvPr>
          <p:cNvGrpSpPr>
            <a:grpSpLocks/>
          </p:cNvGrpSpPr>
          <p:nvPr/>
        </p:nvGrpSpPr>
        <p:grpSpPr bwMode="auto">
          <a:xfrm>
            <a:off x="4148138" y="5146675"/>
            <a:ext cx="1055687" cy="1163638"/>
            <a:chOff x="4779963" y="5146675"/>
            <a:chExt cx="1557337" cy="1271588"/>
          </a:xfrm>
        </p:grpSpPr>
        <p:graphicFrame>
          <p:nvGraphicFramePr>
            <p:cNvPr id="46102" name="Object 13">
              <a:extLst>
                <a:ext uri="{FF2B5EF4-FFF2-40B4-BE49-F238E27FC236}">
                  <a16:creationId xmlns:a16="http://schemas.microsoft.com/office/drawing/2014/main" id="{591EDAC4-A774-4A66-8ED7-2CBC810731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79963" y="5146675"/>
            <a:ext cx="1557337" cy="1271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79" name="Equation" r:id="rId6" imgW="749300" imgH="609600" progId="Equation.3">
                    <p:embed/>
                  </p:oleObj>
                </mc:Choice>
                <mc:Fallback>
                  <p:oleObj name="Equation" r:id="rId6" imgW="749300" imgH="609600" progId="Equation.3">
                    <p:embed/>
                    <p:pic>
                      <p:nvPicPr>
                        <p:cNvPr id="46102" name="Object 13">
                          <a:extLst>
                            <a:ext uri="{FF2B5EF4-FFF2-40B4-BE49-F238E27FC236}">
                              <a16:creationId xmlns:a16="http://schemas.microsoft.com/office/drawing/2014/main" id="{591EDAC4-A774-4A66-8ED7-2CBC810731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9963" y="5146675"/>
                          <a:ext cx="1557337" cy="1271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03" name="Oval 21">
              <a:extLst>
                <a:ext uri="{FF2B5EF4-FFF2-40B4-BE49-F238E27FC236}">
                  <a16:creationId xmlns:a16="http://schemas.microsoft.com/office/drawing/2014/main" id="{58526FCD-CE03-4871-9710-CDE63043A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778" y="5300133"/>
              <a:ext cx="999066" cy="4007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104" name="Oval 22">
              <a:extLst>
                <a:ext uri="{FF2B5EF4-FFF2-40B4-BE49-F238E27FC236}">
                  <a16:creationId xmlns:a16="http://schemas.microsoft.com/office/drawing/2014/main" id="{3F4E5E8A-435F-4818-B72A-C2F24F64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423" y="5813778"/>
              <a:ext cx="999066" cy="40075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6EA2AA-FF7F-404D-B2A1-8EC4BEAFA089}"/>
              </a:ext>
            </a:extLst>
          </p:cNvPr>
          <p:cNvGrpSpPr>
            <a:grpSpLocks/>
          </p:cNvGrpSpPr>
          <p:nvPr/>
        </p:nvGrpSpPr>
        <p:grpSpPr bwMode="auto">
          <a:xfrm>
            <a:off x="439738" y="3454400"/>
            <a:ext cx="2506662" cy="576263"/>
            <a:chOff x="440268" y="3454400"/>
            <a:chExt cx="2506133" cy="575733"/>
          </a:xfrm>
        </p:grpSpPr>
        <p:sp>
          <p:nvSpPr>
            <p:cNvPr id="46100" name="TextBox 18">
              <a:extLst>
                <a:ext uri="{FF2B5EF4-FFF2-40B4-BE49-F238E27FC236}">
                  <a16:creationId xmlns:a16="http://schemas.microsoft.com/office/drawing/2014/main" id="{B00740C6-9F3B-4810-99C9-BC8113141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268" y="3454400"/>
              <a:ext cx="25061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Left to right!!!</a:t>
              </a:r>
            </a:p>
          </p:txBody>
        </p:sp>
        <p:cxnSp>
          <p:nvCxnSpPr>
            <p:cNvPr id="46101" name="Straight Arrow Connector 25">
              <a:extLst>
                <a:ext uri="{FF2B5EF4-FFF2-40B4-BE49-F238E27FC236}">
                  <a16:creationId xmlns:a16="http://schemas.microsoft.com/office/drawing/2014/main" id="{6E54FA25-F958-4096-910D-8CD86C4E1D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30576" y="4018844"/>
              <a:ext cx="2111024" cy="11289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7442FD6-E11E-447F-9AC8-D096BA6777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1588" y="5865813"/>
          <a:ext cx="10937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8" imgW="761669" imgH="279279" progId="Equation.3">
                  <p:embed/>
                </p:oleObj>
              </mc:Choice>
              <mc:Fallback>
                <p:oleObj name="Equation" r:id="rId8" imgW="761669" imgH="279279" progId="Equation.3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07442FD6-E11E-447F-9AC8-D096BA6777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5865813"/>
                        <a:ext cx="10937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8250476-6AC9-4F5B-94C9-94D60519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4808538"/>
            <a:ext cx="3295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Grouping Symbols???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2E54DFC-512A-4874-B59C-861A0FD674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43650" y="5335588"/>
          <a:ext cx="8397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10" imgW="583947" imgH="279279" progId="Equation.3">
                  <p:embed/>
                </p:oleObj>
              </mc:Choice>
              <mc:Fallback>
                <p:oleObj name="Equation" r:id="rId10" imgW="583947" imgH="279279" progId="Equation.3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2E54DFC-512A-4874-B59C-861A0FD674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335588"/>
                        <a:ext cx="8397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C5382D4A-4D91-4D29-ABE1-831407B1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848350"/>
            <a:ext cx="87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70AB54-F56C-4CDD-B2F3-9D0C7DA76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5283200"/>
            <a:ext cx="88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66827A-400A-47EB-9718-AA55186A0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2979738"/>
            <a:ext cx="254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Also roots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1A7D95-0BF8-499C-A0B2-D393C61F36C0}"/>
              </a:ext>
            </a:extLst>
          </p:cNvPr>
          <p:cNvGrpSpPr>
            <a:grpSpLocks/>
          </p:cNvGrpSpPr>
          <p:nvPr/>
        </p:nvGrpSpPr>
        <p:grpSpPr bwMode="auto">
          <a:xfrm>
            <a:off x="3173413" y="5441950"/>
            <a:ext cx="766762" cy="458788"/>
            <a:chOff x="3173060" y="5441422"/>
            <a:chExt cx="766762" cy="458787"/>
          </a:xfrm>
        </p:grpSpPr>
        <p:graphicFrame>
          <p:nvGraphicFramePr>
            <p:cNvPr id="46098" name="Object 34">
              <a:extLst>
                <a:ext uri="{FF2B5EF4-FFF2-40B4-BE49-F238E27FC236}">
                  <a16:creationId xmlns:a16="http://schemas.microsoft.com/office/drawing/2014/main" id="{4D221993-C464-4744-9B30-4A1759701CF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73060" y="5441422"/>
            <a:ext cx="766762" cy="458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2" name="Equation" r:id="rId12" imgW="532937" imgH="317225" progId="Equation.3">
                    <p:embed/>
                  </p:oleObj>
                </mc:Choice>
                <mc:Fallback>
                  <p:oleObj name="Equation" r:id="rId12" imgW="532937" imgH="317225" progId="Equation.3">
                    <p:embed/>
                    <p:pic>
                      <p:nvPicPr>
                        <p:cNvPr id="46098" name="Object 34">
                          <a:extLst>
                            <a:ext uri="{FF2B5EF4-FFF2-40B4-BE49-F238E27FC236}">
                              <a16:creationId xmlns:a16="http://schemas.microsoft.com/office/drawing/2014/main" id="{4D221993-C464-4744-9B30-4A1759701C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3060" y="5441422"/>
                          <a:ext cx="766762" cy="458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9" name="Oval 35">
              <a:extLst>
                <a:ext uri="{FF2B5EF4-FFF2-40B4-BE49-F238E27FC236}">
                  <a16:creationId xmlns:a16="http://schemas.microsoft.com/office/drawing/2014/main" id="{C72F1E30-2228-4313-B08C-EF949F310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488" y="5548488"/>
              <a:ext cx="553157" cy="2822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buClr>
                  <a:srgbClr val="CC0066"/>
                </a:buClr>
                <a:buSzPct val="6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lnSpc>
                  <a:spcPct val="80000"/>
                </a:lnSpc>
                <a:spcBef>
                  <a:spcPct val="20000"/>
                </a:spcBef>
                <a:buClr>
                  <a:srgbClr val="F0C200"/>
                </a:buClr>
                <a:buSzPct val="55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lnSpc>
                  <a:spcPct val="80000"/>
                </a:lnSpc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  <a:buSzPct val="50000"/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1D0887-DAC1-4F0B-8E1D-8AED38DB06E3}"/>
              </a:ext>
            </a:extLst>
          </p:cNvPr>
          <p:cNvSpPr txBox="1"/>
          <p:nvPr/>
        </p:nvSpPr>
        <p:spPr>
          <a:xfrm>
            <a:off x="417513" y="1084263"/>
            <a:ext cx="23145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PEMDAS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30" grpId="0"/>
      <p:bldP spid="32" grpId="0"/>
      <p:bldP spid="33" grpId="0"/>
      <p:bldP spid="34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">
            <a:extLst>
              <a:ext uri="{FF2B5EF4-FFF2-40B4-BE49-F238E27FC236}">
                <a16:creationId xmlns:a16="http://schemas.microsoft.com/office/drawing/2014/main" id="{52F60B54-B004-4FA3-A0D6-98F4A27C1A2D}"/>
              </a:ext>
            </a:extLst>
          </p:cNvPr>
          <p:cNvGrpSpPr>
            <a:grpSpLocks/>
          </p:cNvGrpSpPr>
          <p:nvPr/>
        </p:nvGrpSpPr>
        <p:grpSpPr bwMode="auto">
          <a:xfrm>
            <a:off x="2357438" y="146050"/>
            <a:ext cx="4238625" cy="1616075"/>
            <a:chOff x="2571396" y="4696178"/>
            <a:chExt cx="4238625" cy="1614840"/>
          </a:xfrm>
        </p:grpSpPr>
        <p:pic>
          <p:nvPicPr>
            <p:cNvPr id="47113" name="Picture 6" descr="http://www.coolmath.com/prealgebra/05-order-of-operations/images/order-of-operations-05-01.gif">
              <a:extLst>
                <a:ext uri="{FF2B5EF4-FFF2-40B4-BE49-F238E27FC236}">
                  <a16:creationId xmlns:a16="http://schemas.microsoft.com/office/drawing/2014/main" id="{1E144288-177E-4CF8-A14E-DC91A96FF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396" y="4815592"/>
              <a:ext cx="4238625" cy="1495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114" name="Straight Arrow Connector 3">
              <a:extLst>
                <a:ext uri="{FF2B5EF4-FFF2-40B4-BE49-F238E27FC236}">
                  <a16:creationId xmlns:a16="http://schemas.microsoft.com/office/drawing/2014/main" id="{936012A7-C5E2-43D9-ABB6-AB8336AA42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89778" y="4707467"/>
              <a:ext cx="778933" cy="11289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1489B40-C24F-4CBD-8D5E-1540F3BF0294}"/>
                </a:ext>
              </a:extLst>
            </p:cNvPr>
            <p:cNvCxnSpPr/>
            <p:nvPr/>
          </p:nvCxnSpPr>
          <p:spPr bwMode="auto">
            <a:xfrm flipV="1">
              <a:off x="5187596" y="4696178"/>
              <a:ext cx="693737" cy="6345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47107" name="Object 5">
            <a:extLst>
              <a:ext uri="{FF2B5EF4-FFF2-40B4-BE49-F238E27FC236}">
                <a16:creationId xmlns:a16="http://schemas.microsoft.com/office/drawing/2014/main" id="{76917184-3C4F-4171-89F2-34ECE413B6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1250" y="2257425"/>
          <a:ext cx="20066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Equation" r:id="rId4" imgW="965200" imgH="279400" progId="Equation.3">
                  <p:embed/>
                </p:oleObj>
              </mc:Choice>
              <mc:Fallback>
                <p:oleObj name="Equation" r:id="rId4" imgW="965200" imgH="279400" progId="Equation.3">
                  <p:embed/>
                  <p:pic>
                    <p:nvPicPr>
                      <p:cNvPr id="47107" name="Object 5">
                        <a:extLst>
                          <a:ext uri="{FF2B5EF4-FFF2-40B4-BE49-F238E27FC236}">
                            <a16:creationId xmlns:a16="http://schemas.microsoft.com/office/drawing/2014/main" id="{76917184-3C4F-4171-89F2-34ECE413B6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2257425"/>
                        <a:ext cx="20066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E24D5BC-A1DB-4207-9586-420EF932BF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024188"/>
          <a:ext cx="12668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Equation" r:id="rId6" imgW="609600" imgH="279400" progId="Equation.3">
                  <p:embed/>
                </p:oleObj>
              </mc:Choice>
              <mc:Fallback>
                <p:oleObj name="Equation" r:id="rId6" imgW="609600" imgH="2794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E24D5BC-A1DB-4207-9586-420EF932BF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24188"/>
                        <a:ext cx="12668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E7F4F60-283A-457A-9176-1A89BCC95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0063" y="3960813"/>
          <a:ext cx="5540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Equation" r:id="rId8" imgW="266353" imgH="215619" progId="Equation.3">
                  <p:embed/>
                </p:oleObj>
              </mc:Choice>
              <mc:Fallback>
                <p:oleObj name="Equation" r:id="rId8" imgW="266353" imgH="215619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E7F4F60-283A-457A-9176-1A89BCC95E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60813"/>
                        <a:ext cx="5540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545A37C-D836-42EA-9AE2-59EC543B61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3025" y="2347913"/>
          <a:ext cx="20066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10" imgW="965200" imgH="279400" progId="Equation.3">
                  <p:embed/>
                </p:oleObj>
              </mc:Choice>
              <mc:Fallback>
                <p:oleObj name="Equation" r:id="rId10" imgW="965200" imgH="279400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545A37C-D836-42EA-9AE2-59EC543B61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2347913"/>
                        <a:ext cx="20066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E9F5B13-6AB6-41BE-A2AF-B78D8E7789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4150" y="3124200"/>
          <a:ext cx="17160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12" imgW="825142" imgH="215806" progId="Equation.3">
                  <p:embed/>
                </p:oleObj>
              </mc:Choice>
              <mc:Fallback>
                <p:oleObj name="Equation" r:id="rId12" imgW="825142" imgH="215806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E9F5B13-6AB6-41BE-A2AF-B78D8E7789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3124200"/>
                        <a:ext cx="17160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1F959EC-6331-450D-9E0A-452286979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9138" y="3868738"/>
          <a:ext cx="5540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14" imgW="266353" imgH="215619" progId="Equation.3">
                  <p:embed/>
                </p:oleObj>
              </mc:Choice>
              <mc:Fallback>
                <p:oleObj name="Equation" r:id="rId14" imgW="266353" imgH="215619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1F959EC-6331-450D-9E0A-452286979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3868738"/>
                        <a:ext cx="5540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2FA82A54-FD3C-4A5C-A26D-7040B761E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1"/>
          <a:stretch>
            <a:fillRect/>
          </a:stretch>
        </p:blipFill>
        <p:spPr bwMode="auto">
          <a:xfrm>
            <a:off x="2362200" y="0"/>
            <a:ext cx="4237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8131" name="Object 5">
            <a:extLst>
              <a:ext uri="{FF2B5EF4-FFF2-40B4-BE49-F238E27FC236}">
                <a16:creationId xmlns:a16="http://schemas.microsoft.com/office/drawing/2014/main" id="{7F83EFFA-B3A7-4F1D-9309-C521091D8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038" y="1466850"/>
          <a:ext cx="327501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Equation" r:id="rId4" imgW="1574117" imgH="355446" progId="Equation.3">
                  <p:embed/>
                </p:oleObj>
              </mc:Choice>
              <mc:Fallback>
                <p:oleObj name="Equation" r:id="rId4" imgW="1574117" imgH="355446" progId="Equation.3">
                  <p:embed/>
                  <p:pic>
                    <p:nvPicPr>
                      <p:cNvPr id="48131" name="Object 5">
                        <a:extLst>
                          <a:ext uri="{FF2B5EF4-FFF2-40B4-BE49-F238E27FC236}">
                            <a16:creationId xmlns:a16="http://schemas.microsoft.com/office/drawing/2014/main" id="{7F83EFFA-B3A7-4F1D-9309-C521091D86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466850"/>
                        <a:ext cx="3275012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AD12DF-B066-4C88-A2AA-BA533991E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013" y="2505075"/>
          <a:ext cx="30099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6" imgW="1447800" imgH="279400" progId="Equation.3">
                  <p:embed/>
                </p:oleObj>
              </mc:Choice>
              <mc:Fallback>
                <p:oleObj name="Equation" r:id="rId6" imgW="1447800" imgH="2794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9AD12DF-B066-4C88-A2AA-BA533991E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2505075"/>
                        <a:ext cx="30099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799EEC-F5D3-4AED-BF95-27A9D168B2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00" y="3273425"/>
          <a:ext cx="301148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Equation" r:id="rId8" imgW="1447800" imgH="279400" progId="Equation.3">
                  <p:embed/>
                </p:oleObj>
              </mc:Choice>
              <mc:Fallback>
                <p:oleObj name="Equation" r:id="rId8" imgW="1447800" imgH="279400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A799EEC-F5D3-4AED-BF95-27A9D168B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273425"/>
                        <a:ext cx="3011488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5CC4AA8-4F82-4F96-AE9D-C88C9559B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3613" y="4106863"/>
          <a:ext cx="23256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Equation" r:id="rId10" imgW="1117115" imgH="215806" progId="Equation.3">
                  <p:embed/>
                </p:oleObj>
              </mc:Choice>
              <mc:Fallback>
                <p:oleObj name="Equation" r:id="rId10" imgW="1117115" imgH="215806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5CC4AA8-4F82-4F96-AE9D-C88C9559B7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4106863"/>
                        <a:ext cx="23256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D170B99-A9D9-472E-AD45-9FC4CF2C1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0063" y="4965700"/>
          <a:ext cx="554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Equation" r:id="rId12" imgW="266469" imgH="203024" progId="Equation.3">
                  <p:embed/>
                </p:oleObj>
              </mc:Choice>
              <mc:Fallback>
                <p:oleObj name="Equation" r:id="rId12" imgW="266469" imgH="203024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D170B99-A9D9-472E-AD45-9FC4CF2C1C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4965700"/>
                        <a:ext cx="5540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A577484-C918-4C4D-843E-772AF5AE1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2238" y="1544638"/>
          <a:ext cx="25622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14" imgW="1231366" imgH="215806" progId="Equation.3">
                  <p:embed/>
                </p:oleObj>
              </mc:Choice>
              <mc:Fallback>
                <p:oleObj name="Equation" r:id="rId14" imgW="1231366" imgH="215806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A577484-C918-4C4D-843E-772AF5AE1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544638"/>
                        <a:ext cx="25622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50FADD0-27FE-42F0-A3AF-744089B56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3700" y="2436813"/>
          <a:ext cx="19288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16" imgW="926698" imgH="215806" progId="Equation.3">
                  <p:embed/>
                </p:oleObj>
              </mc:Choice>
              <mc:Fallback>
                <p:oleObj name="Equation" r:id="rId16" imgW="926698" imgH="215806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50FADD0-27FE-42F0-A3AF-744089B56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436813"/>
                        <a:ext cx="192881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DFBB84F-40BF-466A-A259-6AD99A70D1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1663" y="3432175"/>
          <a:ext cx="923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18" imgW="444307" imgH="203112" progId="Equation.3">
                  <p:embed/>
                </p:oleObj>
              </mc:Choice>
              <mc:Fallback>
                <p:oleObj name="Equation" r:id="rId18" imgW="444307" imgH="203112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DFBB84F-40BF-466A-A259-6AD99A70D1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3432175"/>
                        <a:ext cx="9239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57F200B1-0F09-43EA-BA14-C226394F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1"/>
          <a:stretch>
            <a:fillRect/>
          </a:stretch>
        </p:blipFill>
        <p:spPr bwMode="auto">
          <a:xfrm>
            <a:off x="2362200" y="0"/>
            <a:ext cx="4237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155" name="Object 5">
            <a:extLst>
              <a:ext uri="{FF2B5EF4-FFF2-40B4-BE49-F238E27FC236}">
                <a16:creationId xmlns:a16="http://schemas.microsoft.com/office/drawing/2014/main" id="{3839A023-C06D-4FFE-93BC-15132B404A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344613"/>
          <a:ext cx="45688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4" imgW="2197100" imgH="342900" progId="Equation.3">
                  <p:embed/>
                </p:oleObj>
              </mc:Choice>
              <mc:Fallback>
                <p:oleObj name="Equation" r:id="rId4" imgW="2197100" imgH="342900" progId="Equation.3">
                  <p:embed/>
                  <p:pic>
                    <p:nvPicPr>
                      <p:cNvPr id="49155" name="Object 5">
                        <a:extLst>
                          <a:ext uri="{FF2B5EF4-FFF2-40B4-BE49-F238E27FC236}">
                            <a16:creationId xmlns:a16="http://schemas.microsoft.com/office/drawing/2014/main" id="{3839A023-C06D-4FFE-93BC-15132B404A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344613"/>
                        <a:ext cx="45688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DE09785-D9D6-4F00-87DF-E781A3BFA0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2025" y="2359025"/>
          <a:ext cx="43307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Equation" r:id="rId6" imgW="2082800" imgH="279400" progId="Equation.3">
                  <p:embed/>
                </p:oleObj>
              </mc:Choice>
              <mc:Fallback>
                <p:oleObj name="Equation" r:id="rId6" imgW="2082800" imgH="27940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DE09785-D9D6-4F00-87DF-E781A3BFA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359025"/>
                        <a:ext cx="43307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E8B1510-69B7-4038-908D-D0BC05AD05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7113" y="3194050"/>
          <a:ext cx="3565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8" imgW="1714500" imgH="279400" progId="Equation.3">
                  <p:embed/>
                </p:oleObj>
              </mc:Choice>
              <mc:Fallback>
                <p:oleObj name="Equation" r:id="rId8" imgW="1714500" imgH="279400" progId="Equation.3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E8B1510-69B7-4038-908D-D0BC05AD05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3194050"/>
                        <a:ext cx="3565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573623F-AC51-408A-83C6-A88DBDAC8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7788" y="4083050"/>
          <a:ext cx="28797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10" imgW="1383699" imgH="215806" progId="Equation.3">
                  <p:embed/>
                </p:oleObj>
              </mc:Choice>
              <mc:Fallback>
                <p:oleObj name="Equation" r:id="rId10" imgW="1383699" imgH="215806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573623F-AC51-408A-83C6-A88DBDAC8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4083050"/>
                        <a:ext cx="28797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7D0C4F1-944C-42FD-82C3-13D1F10CFE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0313" y="4886325"/>
          <a:ext cx="5286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12" imgW="253780" imgH="203024" progId="Equation.3">
                  <p:embed/>
                </p:oleObj>
              </mc:Choice>
              <mc:Fallback>
                <p:oleObj name="Equation" r:id="rId12" imgW="253780" imgH="203024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7D0C4F1-944C-42FD-82C3-13D1F10CF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4886325"/>
                        <a:ext cx="5286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9E3236AB-0D41-49BD-AD1A-7E9EEA9AB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2212975"/>
            <a:ext cx="1501775" cy="857250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DF93A7-C349-4AFE-85B8-E02AADF12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2162175"/>
            <a:ext cx="1382713" cy="857250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FFCC31-117D-4F0D-9861-BE20C557AFD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19550" y="2743200"/>
            <a:ext cx="687388" cy="598488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A71692-F820-41D9-B309-4A16B7CB5BD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76888" y="1868488"/>
            <a:ext cx="17462" cy="592137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There is a lot going on here…where do we begin?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Left to Right</a:t>
            </a:r>
          </a:p>
          <a:p>
            <a:pPr>
              <a:buNone/>
            </a:pPr>
            <a:r>
              <a:rPr lang="en-US" dirty="0"/>
              <a:t>10 + 8 x 6 ÷ 2²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Order of Operations</a:t>
            </a:r>
          </a:p>
          <a:p>
            <a:pPr>
              <a:buNone/>
            </a:pPr>
            <a:r>
              <a:rPr lang="en-US" dirty="0"/>
              <a:t>10 + 8 x 6 </a:t>
            </a:r>
            <a:r>
              <a:rPr lang="en-US" dirty="0">
                <a:latin typeface="Calibri"/>
              </a:rPr>
              <a:t>÷</a:t>
            </a:r>
            <a:r>
              <a:rPr lang="en-US" dirty="0"/>
              <a:t> 2²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BE2A2C71-3F61-4DD8-BE2C-6306213F4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1"/>
          <a:stretch>
            <a:fillRect/>
          </a:stretch>
        </p:blipFill>
        <p:spPr bwMode="auto">
          <a:xfrm>
            <a:off x="2362200" y="0"/>
            <a:ext cx="4237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0179" name="Object 5">
            <a:extLst>
              <a:ext uri="{FF2B5EF4-FFF2-40B4-BE49-F238E27FC236}">
                <a16:creationId xmlns:a16="http://schemas.microsoft.com/office/drawing/2014/main" id="{12DF5EFD-22DD-4707-BC5F-D134383288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8900" y="1327150"/>
          <a:ext cx="58086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4" imgW="2794000" imgH="304800" progId="Equation.3">
                  <p:embed/>
                </p:oleObj>
              </mc:Choice>
              <mc:Fallback>
                <p:oleObj name="Equation" r:id="rId4" imgW="2794000" imgH="304800" progId="Equation.3">
                  <p:embed/>
                  <p:pic>
                    <p:nvPicPr>
                      <p:cNvPr id="50179" name="Object 5">
                        <a:extLst>
                          <a:ext uri="{FF2B5EF4-FFF2-40B4-BE49-F238E27FC236}">
                            <a16:creationId xmlns:a16="http://schemas.microsoft.com/office/drawing/2014/main" id="{12DF5EFD-22DD-4707-BC5F-D134383288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1327150"/>
                        <a:ext cx="58086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47F6BA3-C330-428F-B133-B954CD232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25" y="2254250"/>
          <a:ext cx="45942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Equation" r:id="rId6" imgW="2209800" imgH="304800" progId="Equation.3">
                  <p:embed/>
                </p:oleObj>
              </mc:Choice>
              <mc:Fallback>
                <p:oleObj name="Equation" r:id="rId6" imgW="2209800" imgH="3048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47F6BA3-C330-428F-B133-B954CD232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2254250"/>
                        <a:ext cx="45942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6EF6B03-92AD-4B7F-BB78-F46490AD78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182938"/>
          <a:ext cx="40132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Equation" r:id="rId8" imgW="1930400" imgH="279400" progId="Equation.3">
                  <p:embed/>
                </p:oleObj>
              </mc:Choice>
              <mc:Fallback>
                <p:oleObj name="Equation" r:id="rId8" imgW="1930400" imgH="279400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6EF6B03-92AD-4B7F-BB78-F46490AD78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82938"/>
                        <a:ext cx="40132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E24A512-20F3-45A1-8430-45B62A368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1763" y="4064000"/>
          <a:ext cx="30892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10" imgW="1485900" imgH="279400" progId="Equation.3">
                  <p:embed/>
                </p:oleObj>
              </mc:Choice>
              <mc:Fallback>
                <p:oleObj name="Equation" r:id="rId10" imgW="1485900" imgH="279400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E24A512-20F3-45A1-8430-45B62A368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4064000"/>
                        <a:ext cx="308927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F4FCAF1-4E1D-41FF-B888-66D0F3095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0738" y="4840288"/>
          <a:ext cx="1689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12" imgW="812447" imgH="215806" progId="Equation.3">
                  <p:embed/>
                </p:oleObj>
              </mc:Choice>
              <mc:Fallback>
                <p:oleObj name="Equation" r:id="rId12" imgW="812447" imgH="215806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F4FCAF1-4E1D-41FF-B888-66D0F30958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4840288"/>
                        <a:ext cx="1689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9B219A9-33FB-480C-86B3-45087DC2DB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7475" y="5562600"/>
          <a:ext cx="5540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Equation" r:id="rId14" imgW="266353" imgH="215619" progId="Equation.3">
                  <p:embed/>
                </p:oleObj>
              </mc:Choice>
              <mc:Fallback>
                <p:oleObj name="Equation" r:id="rId14" imgW="266353" imgH="215619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9B219A9-33FB-480C-86B3-45087DC2DB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5562600"/>
                        <a:ext cx="5540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AC1F577C-13E3-42D9-8C94-B4EED37E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3014663"/>
            <a:ext cx="2109787" cy="857250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C15202E7-22FB-4A4F-91D9-C1302D46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1"/>
          <a:stretch>
            <a:fillRect/>
          </a:stretch>
        </p:blipFill>
        <p:spPr bwMode="auto">
          <a:xfrm>
            <a:off x="2362200" y="0"/>
            <a:ext cx="4237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203" name="Object 5">
            <a:extLst>
              <a:ext uri="{FF2B5EF4-FFF2-40B4-BE49-F238E27FC236}">
                <a16:creationId xmlns:a16="http://schemas.microsoft.com/office/drawing/2014/main" id="{2A776AC2-40DB-4376-8936-3744828765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2825" y="1079500"/>
          <a:ext cx="3249613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4" imgW="1562100" imgH="673100" progId="Equation.3">
                  <p:embed/>
                </p:oleObj>
              </mc:Choice>
              <mc:Fallback>
                <p:oleObj name="Equation" r:id="rId4" imgW="1562100" imgH="673100" progId="Equation.3">
                  <p:embed/>
                  <p:pic>
                    <p:nvPicPr>
                      <p:cNvPr id="51203" name="Object 5">
                        <a:extLst>
                          <a:ext uri="{FF2B5EF4-FFF2-40B4-BE49-F238E27FC236}">
                            <a16:creationId xmlns:a16="http://schemas.microsoft.com/office/drawing/2014/main" id="{2A776AC2-40DB-4376-8936-374482876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079500"/>
                        <a:ext cx="3249613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C195440-E468-41A2-AFC7-CB51D7C6A0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81125" y="2695575"/>
          <a:ext cx="250983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Equation" r:id="rId6" imgW="1206500" imgH="660400" progId="Equation.3">
                  <p:embed/>
                </p:oleObj>
              </mc:Choice>
              <mc:Fallback>
                <p:oleObj name="Equation" r:id="rId6" imgW="1206500" imgH="660400" progId="Equation.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C195440-E468-41A2-AFC7-CB51D7C6A0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2695575"/>
                        <a:ext cx="2509838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EF532B3-C0CD-4FDE-9F76-916E2C2410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0150" y="4556125"/>
          <a:ext cx="250983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Equation" r:id="rId8" imgW="1206500" imgH="596900" progId="Equation.3">
                  <p:embed/>
                </p:oleObj>
              </mc:Choice>
              <mc:Fallback>
                <p:oleObj name="Equation" r:id="rId8" imgW="1206500" imgH="5969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EF532B3-C0CD-4FDE-9F76-916E2C2410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4556125"/>
                        <a:ext cx="2509838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6615540-391B-4ABE-8AF0-9BEE790C20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02350" y="1185863"/>
          <a:ext cx="2008188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10" imgW="965200" imgH="558800" progId="Equation.3">
                  <p:embed/>
                </p:oleObj>
              </mc:Choice>
              <mc:Fallback>
                <p:oleObj name="Equation" r:id="rId10" imgW="965200" imgH="558800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6615540-391B-4ABE-8AF0-9BEE790C20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1185863"/>
                        <a:ext cx="2008188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CE01754-9320-4E81-BEFF-6F59A25EA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92875" y="2698750"/>
          <a:ext cx="8191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12" imgW="393529" imgH="558558" progId="Equation.3">
                  <p:embed/>
                </p:oleObj>
              </mc:Choice>
              <mc:Fallback>
                <p:oleObj name="Equation" r:id="rId12" imgW="393529" imgH="558558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CE01754-9320-4E81-BEFF-6F59A25EA6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2698750"/>
                        <a:ext cx="81915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F8E851-36C7-45AD-A9EC-AD7B4EE1F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025" y="4346575"/>
            <a:ext cx="2066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Undefined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F333251-CD57-49BA-87D2-94DE0908B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892175"/>
            <a:ext cx="1501775" cy="857250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17500E-7CCA-4BDF-8F3B-93BC73882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88" y="1795463"/>
            <a:ext cx="1501775" cy="654050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5BA6E301-198B-4B96-9B21-047C2D64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91"/>
          <a:stretch>
            <a:fillRect/>
          </a:stretch>
        </p:blipFill>
        <p:spPr bwMode="auto">
          <a:xfrm>
            <a:off x="2362200" y="0"/>
            <a:ext cx="4237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27" name="Object 5">
            <a:extLst>
              <a:ext uri="{FF2B5EF4-FFF2-40B4-BE49-F238E27FC236}">
                <a16:creationId xmlns:a16="http://schemas.microsoft.com/office/drawing/2014/main" id="{37F1CDF0-0A4C-43A1-9009-485D4768CB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4588" y="1389063"/>
          <a:ext cx="59451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Equation" r:id="rId4" imgW="2857500" imgH="342900" progId="Equation.3">
                  <p:embed/>
                </p:oleObj>
              </mc:Choice>
              <mc:Fallback>
                <p:oleObj name="Equation" r:id="rId4" imgW="2857500" imgH="342900" progId="Equation.3">
                  <p:embed/>
                  <p:pic>
                    <p:nvPicPr>
                      <p:cNvPr id="52227" name="Object 5">
                        <a:extLst>
                          <a:ext uri="{FF2B5EF4-FFF2-40B4-BE49-F238E27FC236}">
                            <a16:creationId xmlns:a16="http://schemas.microsoft.com/office/drawing/2014/main" id="{37F1CDF0-0A4C-43A1-9009-485D4768C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389063"/>
                        <a:ext cx="5945187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3502722-0227-4CE1-B25D-9BCFD5EBE5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6238" y="2235200"/>
          <a:ext cx="49418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Equation" r:id="rId6" imgW="2374900" imgH="342900" progId="Equation.3">
                  <p:embed/>
                </p:oleObj>
              </mc:Choice>
              <mc:Fallback>
                <p:oleObj name="Equation" r:id="rId6" imgW="2374900" imgH="342900" progId="Equation.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3502722-0227-4CE1-B25D-9BCFD5EBE5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2235200"/>
                        <a:ext cx="49418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305FC11-5AF1-47E7-AFCA-62B528EB25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3900" y="3182938"/>
          <a:ext cx="4202113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8" imgW="2019300" imgH="342900" progId="Equation.3">
                  <p:embed/>
                </p:oleObj>
              </mc:Choice>
              <mc:Fallback>
                <p:oleObj name="Equation" r:id="rId8" imgW="2019300" imgH="3429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305FC11-5AF1-47E7-AFCA-62B528EB25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182938"/>
                        <a:ext cx="4202113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431C5D7-18CA-4491-8338-58084175A0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5738" y="4195763"/>
          <a:ext cx="26701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10" imgW="1282700" imgH="279400" progId="Equation.3">
                  <p:embed/>
                </p:oleObj>
              </mc:Choice>
              <mc:Fallback>
                <p:oleObj name="Equation" r:id="rId10" imgW="1282700" imgH="279400" progId="Equation.3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431C5D7-18CA-4491-8338-58084175A0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4195763"/>
                        <a:ext cx="26701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1C39DF8-1A45-4F95-8B02-F4E4334A89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4800" y="5051425"/>
          <a:ext cx="24320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12" imgW="1167893" imgH="215806" progId="Equation.3">
                  <p:embed/>
                </p:oleObj>
              </mc:Choice>
              <mc:Fallback>
                <p:oleObj name="Equation" r:id="rId12" imgW="1167893" imgH="215806" progId="Equation.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B1C39DF8-1A45-4F95-8B02-F4E4334A89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5051425"/>
                        <a:ext cx="24320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7D0D3A2-7ED9-49DA-9D5F-6B4F58467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5850" y="5741988"/>
          <a:ext cx="5286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Equation" r:id="rId14" imgW="253780" imgH="203024" progId="Equation.3">
                  <p:embed/>
                </p:oleObj>
              </mc:Choice>
              <mc:Fallback>
                <p:oleObj name="Equation" r:id="rId14" imgW="253780" imgH="203024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7D0D3A2-7ED9-49DA-9D5F-6B4F58467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5741988"/>
                        <a:ext cx="5286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65A0BC13-9B2E-485A-B51C-7E255BCE3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1365250"/>
            <a:ext cx="1152525" cy="858838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060664-1248-4D35-9C8E-5858DA319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2201863"/>
            <a:ext cx="1049337" cy="857250"/>
          </a:xfrm>
          <a:prstGeom prst="ellipse">
            <a:avLst/>
          </a:prstGeom>
          <a:solidFill>
            <a:srgbClr val="FF00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31B5F3CD-B51F-4BFC-B63B-AD9A60A27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1-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fld id="{CEEF28DA-1767-4DD0-9F50-1F6E1D2C503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3" name="Footer Placeholder 4">
            <a:extLst>
              <a:ext uri="{FF2B5EF4-FFF2-40B4-BE49-F238E27FC236}">
                <a16:creationId xmlns:a16="http://schemas.microsoft.com/office/drawing/2014/main" id="{3ED7635C-F667-471D-83BB-6EBB72366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Copyright © 2011 Pearson Education, Inc.  </a:t>
            </a: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399458CF-11C7-46F1-A7BD-46A8AA80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7" name="Text Box 3" descr="Pink tissue paper">
            <a:extLst>
              <a:ext uri="{FF2B5EF4-FFF2-40B4-BE49-F238E27FC236}">
                <a16:creationId xmlns:a16="http://schemas.microsoft.com/office/drawing/2014/main" id="{C32801E6-98B3-46A2-A516-34B648B0C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9400"/>
            <a:ext cx="7162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Simplify using order of operations.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4278" name="Text Box 4" descr="Pink tissue paper">
            <a:extLst>
              <a:ext uri="{FF2B5EF4-FFF2-40B4-BE49-F238E27FC236}">
                <a16:creationId xmlns:a16="http://schemas.microsoft.com/office/drawing/2014/main" id="{131CD2CB-830C-41D4-979B-D8EFC1D8E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70113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54279" name="Text Box 5" descr="Pink tissue paper">
            <a:extLst>
              <a:ext uri="{FF2B5EF4-FFF2-40B4-BE49-F238E27FC236}">
                <a16:creationId xmlns:a16="http://schemas.microsoft.com/office/drawing/2014/main" id="{A2BB9FA1-3589-4B62-B446-11F01909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84513"/>
            <a:ext cx="690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b) 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54280" name="Text Box 6" descr="Pink tissue paper">
            <a:extLst>
              <a:ext uri="{FF2B5EF4-FFF2-40B4-BE49-F238E27FC236}">
                <a16:creationId xmlns:a16="http://schemas.microsoft.com/office/drawing/2014/main" id="{9B9A0FDB-D4E9-4C4A-955A-AED661BC9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3663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c)  30</a:t>
            </a:r>
          </a:p>
        </p:txBody>
      </p:sp>
      <p:sp>
        <p:nvSpPr>
          <p:cNvPr id="54281" name="Text Box 7" descr="Pink tissue paper">
            <a:extLst>
              <a:ext uri="{FF2B5EF4-FFF2-40B4-BE49-F238E27FC236}">
                <a16:creationId xmlns:a16="http://schemas.microsoft.com/office/drawing/2014/main" id="{FD3ACE0D-396A-4046-83CA-D243D6CE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37113"/>
            <a:ext cx="690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d)  36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54282" name="Picture 8" descr="MCHH01529_0000[1]">
            <a:extLst>
              <a:ext uri="{FF2B5EF4-FFF2-40B4-BE49-F238E27FC236}">
                <a16:creationId xmlns:a16="http://schemas.microsoft.com/office/drawing/2014/main" id="{17F8BDCE-56D6-473C-B4B7-F4BDFA78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8750"/>
            <a:ext cx="11334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83" name="Object 9">
            <a:extLst>
              <a:ext uri="{FF2B5EF4-FFF2-40B4-BE49-F238E27FC236}">
                <a16:creationId xmlns:a16="http://schemas.microsoft.com/office/drawing/2014/main" id="{3BE5BFBE-CC77-4664-BAA0-282446A455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041400"/>
          <a:ext cx="29257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Equation" r:id="rId4" imgW="1002865" imgH="241195" progId="Equation.DSMT4">
                  <p:embed/>
                </p:oleObj>
              </mc:Choice>
              <mc:Fallback>
                <p:oleObj name="Equation" r:id="rId4" imgW="1002865" imgH="241195" progId="Equation.DSMT4">
                  <p:embed/>
                  <p:pic>
                    <p:nvPicPr>
                      <p:cNvPr id="54283" name="Object 9">
                        <a:extLst>
                          <a:ext uri="{FF2B5EF4-FFF2-40B4-BE49-F238E27FC236}">
                            <a16:creationId xmlns:a16="http://schemas.microsoft.com/office/drawing/2014/main" id="{3BE5BFBE-CC77-4664-BAA0-282446A455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041400"/>
                        <a:ext cx="29257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TextBox 11">
            <a:extLst>
              <a:ext uri="{FF2B5EF4-FFF2-40B4-BE49-F238E27FC236}">
                <a16:creationId xmlns:a16="http://schemas.microsoft.com/office/drawing/2014/main" id="{AE982D07-0EA3-41AE-AD42-5A51ED660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6557963"/>
            <a:ext cx="62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1.5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:a16="http://schemas.microsoft.com/office/drawing/2014/main" id="{5A68C46F-4BBD-441E-B939-0267D35AF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1-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fld id="{C7C38DC7-BD41-4B59-A469-1E7F677F186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7" name="Footer Placeholder 4">
            <a:extLst>
              <a:ext uri="{FF2B5EF4-FFF2-40B4-BE49-F238E27FC236}">
                <a16:creationId xmlns:a16="http://schemas.microsoft.com/office/drawing/2014/main" id="{9E37FA62-BF36-4CF4-A1AA-AA083E64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Copyright © 2011 Pearson Education, Inc.  </a:t>
            </a: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B8822FDE-AE3E-47C3-846A-3A41D917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01" name="Text Box 3" descr="Pink tissue paper">
            <a:extLst>
              <a:ext uri="{FF2B5EF4-FFF2-40B4-BE49-F238E27FC236}">
                <a16:creationId xmlns:a16="http://schemas.microsoft.com/office/drawing/2014/main" id="{72CB0DA6-7381-4D99-90CC-6EF33D03F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9400"/>
            <a:ext cx="7162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Simplify using order of operations.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5302" name="Text Box 4" descr="Pink tissue paper">
            <a:extLst>
              <a:ext uri="{FF2B5EF4-FFF2-40B4-BE49-F238E27FC236}">
                <a16:creationId xmlns:a16="http://schemas.microsoft.com/office/drawing/2014/main" id="{DC669FC9-FF50-47EE-A54F-5FA2FAB52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70113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55303" name="Text Box 5" descr="Pink tissue paper">
            <a:extLst>
              <a:ext uri="{FF2B5EF4-FFF2-40B4-BE49-F238E27FC236}">
                <a16:creationId xmlns:a16="http://schemas.microsoft.com/office/drawing/2014/main" id="{219630A3-20DB-4CCA-B3BF-0B80BA24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84513"/>
            <a:ext cx="690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b) 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</a:p>
        </p:txBody>
      </p:sp>
      <p:sp>
        <p:nvSpPr>
          <p:cNvPr id="55304" name="Text Box 6" descr="Pink tissue paper">
            <a:extLst>
              <a:ext uri="{FF2B5EF4-FFF2-40B4-BE49-F238E27FC236}">
                <a16:creationId xmlns:a16="http://schemas.microsoft.com/office/drawing/2014/main" id="{3A377B25-F65D-41C5-8008-FD87A5950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3663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c)  30</a:t>
            </a:r>
          </a:p>
        </p:txBody>
      </p:sp>
      <p:sp>
        <p:nvSpPr>
          <p:cNvPr id="55305" name="Text Box 7" descr="Pink tissue paper">
            <a:extLst>
              <a:ext uri="{FF2B5EF4-FFF2-40B4-BE49-F238E27FC236}">
                <a16:creationId xmlns:a16="http://schemas.microsoft.com/office/drawing/2014/main" id="{49F3CC81-BB5D-4B29-86AE-17AB1A85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37113"/>
            <a:ext cx="690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d)  36 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55306" name="Picture 8" descr="MCHH01529_0000[1]">
            <a:extLst>
              <a:ext uri="{FF2B5EF4-FFF2-40B4-BE49-F238E27FC236}">
                <a16:creationId xmlns:a16="http://schemas.microsoft.com/office/drawing/2014/main" id="{EC7B1D96-9D6F-4160-9381-A94F92F8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8750"/>
            <a:ext cx="11334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7" name="Object 9">
            <a:extLst>
              <a:ext uri="{FF2B5EF4-FFF2-40B4-BE49-F238E27FC236}">
                <a16:creationId xmlns:a16="http://schemas.microsoft.com/office/drawing/2014/main" id="{8D936745-D377-4CB7-A159-3331E7E557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041400"/>
          <a:ext cx="29257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Equation" r:id="rId4" imgW="1002865" imgH="241195" progId="Equation.DSMT4">
                  <p:embed/>
                </p:oleObj>
              </mc:Choice>
              <mc:Fallback>
                <p:oleObj name="Equation" r:id="rId4" imgW="1002865" imgH="241195" progId="Equation.DSMT4">
                  <p:embed/>
                  <p:pic>
                    <p:nvPicPr>
                      <p:cNvPr id="55307" name="Object 9">
                        <a:extLst>
                          <a:ext uri="{FF2B5EF4-FFF2-40B4-BE49-F238E27FC236}">
                            <a16:creationId xmlns:a16="http://schemas.microsoft.com/office/drawing/2014/main" id="{8D936745-D377-4CB7-A159-3331E7E557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041400"/>
                        <a:ext cx="29257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8" name="Oval 10">
            <a:extLst>
              <a:ext uri="{FF2B5EF4-FFF2-40B4-BE49-F238E27FC236}">
                <a16:creationId xmlns:a16="http://schemas.microsoft.com/office/drawing/2014/main" id="{8B0F6B40-D2D6-4751-A734-20F59D7FA2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6975" y="3903663"/>
            <a:ext cx="1368425" cy="577850"/>
          </a:xfrm>
          <a:prstGeom prst="ellipse">
            <a:avLst/>
          </a:prstGeom>
          <a:noFill/>
          <a:ln w="28575">
            <a:solidFill>
              <a:srgbClr val="F8BE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09" name="TextBox 12">
            <a:extLst>
              <a:ext uri="{FF2B5EF4-FFF2-40B4-BE49-F238E27FC236}">
                <a16:creationId xmlns:a16="http://schemas.microsoft.com/office/drawing/2014/main" id="{09A0C51E-CC5E-4D7F-B1A4-3B920E3B7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6557963"/>
            <a:ext cx="62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1.5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>
            <a:extLst>
              <a:ext uri="{FF2B5EF4-FFF2-40B4-BE49-F238E27FC236}">
                <a16:creationId xmlns:a16="http://schemas.microsoft.com/office/drawing/2014/main" id="{F1BA6E94-F20D-498C-9891-B6C3838C7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1-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fld id="{6ADD62C3-A46F-48B5-8B29-0CAB7BF116D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1" name="Footer Placeholder 4">
            <a:extLst>
              <a:ext uri="{FF2B5EF4-FFF2-40B4-BE49-F238E27FC236}">
                <a16:creationId xmlns:a16="http://schemas.microsoft.com/office/drawing/2014/main" id="{D4634419-A3BD-4BD2-BBBB-1D55E011D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Copyright © 2011 Pearson Education, Inc.  </a:t>
            </a: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DF76D19A-29F9-4B88-B9B5-3EBB2F35E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5" name="Text Box 3" descr="Pink tissue paper">
            <a:extLst>
              <a:ext uri="{FF2B5EF4-FFF2-40B4-BE49-F238E27FC236}">
                <a16:creationId xmlns:a16="http://schemas.microsoft.com/office/drawing/2014/main" id="{C693C658-4C99-47DA-9F2D-8593F001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9400"/>
            <a:ext cx="7162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Simplify using order of operations.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6326" name="Text Box 4" descr="Pink tissue paper">
            <a:extLst>
              <a:ext uri="{FF2B5EF4-FFF2-40B4-BE49-F238E27FC236}">
                <a16:creationId xmlns:a16="http://schemas.microsoft.com/office/drawing/2014/main" id="{10C495EA-3D6B-48BC-B300-CA774B80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70113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6327" name="Text Box 5" descr="Pink tissue paper">
            <a:extLst>
              <a:ext uri="{FF2B5EF4-FFF2-40B4-BE49-F238E27FC236}">
                <a16:creationId xmlns:a16="http://schemas.microsoft.com/office/drawing/2014/main" id="{1A2E94E8-D6FC-4B41-BDCC-2C34288E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84513"/>
            <a:ext cx="690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b)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6328" name="Text Box 6" descr="Pink tissue paper">
            <a:extLst>
              <a:ext uri="{FF2B5EF4-FFF2-40B4-BE49-F238E27FC236}">
                <a16:creationId xmlns:a16="http://schemas.microsoft.com/office/drawing/2014/main" id="{6E605F71-61E0-4FC7-A09A-5B409AD5C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3663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56329" name="Text Box 7" descr="Pink tissue paper">
            <a:extLst>
              <a:ext uri="{FF2B5EF4-FFF2-40B4-BE49-F238E27FC236}">
                <a16:creationId xmlns:a16="http://schemas.microsoft.com/office/drawing/2014/main" id="{37AF1368-EBE4-482C-998A-C6D09CCC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37113"/>
            <a:ext cx="690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d) undefined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56330" name="Picture 8" descr="MCHH01529_0000[1]">
            <a:extLst>
              <a:ext uri="{FF2B5EF4-FFF2-40B4-BE49-F238E27FC236}">
                <a16:creationId xmlns:a16="http://schemas.microsoft.com/office/drawing/2014/main" id="{B8AC8EFE-3AE6-4BED-9A29-991DD829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8750"/>
            <a:ext cx="11334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31" name="Object 9">
            <a:extLst>
              <a:ext uri="{FF2B5EF4-FFF2-40B4-BE49-F238E27FC236}">
                <a16:creationId xmlns:a16="http://schemas.microsoft.com/office/drawing/2014/main" id="{34F4DE67-BCBD-44C4-A09C-30AEE939B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4138" y="838200"/>
          <a:ext cx="2554287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4" imgW="876300" imgH="457200" progId="Equation.DSMT4">
                  <p:embed/>
                </p:oleObj>
              </mc:Choice>
              <mc:Fallback>
                <p:oleObj name="Equation" r:id="rId4" imgW="876300" imgH="457200" progId="Equation.DSMT4">
                  <p:embed/>
                  <p:pic>
                    <p:nvPicPr>
                      <p:cNvPr id="56331" name="Object 9">
                        <a:extLst>
                          <a:ext uri="{FF2B5EF4-FFF2-40B4-BE49-F238E27FC236}">
                            <a16:creationId xmlns:a16="http://schemas.microsoft.com/office/drawing/2014/main" id="{34F4DE67-BCBD-44C4-A09C-30AEE939B3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838200"/>
                        <a:ext cx="2554287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10">
            <a:extLst>
              <a:ext uri="{FF2B5EF4-FFF2-40B4-BE49-F238E27FC236}">
                <a16:creationId xmlns:a16="http://schemas.microsoft.com/office/drawing/2014/main" id="{8447BAA5-6EC0-4FE3-B915-FF264EA76D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930400"/>
          <a:ext cx="5857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Equation" r:id="rId6" imgW="253780" imgH="355292" progId="Equation.DSMT4">
                  <p:embed/>
                </p:oleObj>
              </mc:Choice>
              <mc:Fallback>
                <p:oleObj name="Equation" r:id="rId6" imgW="253780" imgH="355292" progId="Equation.DSMT4">
                  <p:embed/>
                  <p:pic>
                    <p:nvPicPr>
                      <p:cNvPr id="56332" name="Object 10">
                        <a:extLst>
                          <a:ext uri="{FF2B5EF4-FFF2-40B4-BE49-F238E27FC236}">
                            <a16:creationId xmlns:a16="http://schemas.microsoft.com/office/drawing/2014/main" id="{8447BAA5-6EC0-4FE3-B915-FF264EA76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30400"/>
                        <a:ext cx="5857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1">
            <a:extLst>
              <a:ext uri="{FF2B5EF4-FFF2-40B4-BE49-F238E27FC236}">
                <a16:creationId xmlns:a16="http://schemas.microsoft.com/office/drawing/2014/main" id="{85D7954C-0129-40C1-92D3-9A57A83C1E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844800"/>
          <a:ext cx="5857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Equation" r:id="rId8" imgW="253780" imgH="355292" progId="Equation.DSMT4">
                  <p:embed/>
                </p:oleObj>
              </mc:Choice>
              <mc:Fallback>
                <p:oleObj name="Equation" r:id="rId8" imgW="253780" imgH="355292" progId="Equation.DSMT4">
                  <p:embed/>
                  <p:pic>
                    <p:nvPicPr>
                      <p:cNvPr id="56333" name="Object 11">
                        <a:extLst>
                          <a:ext uri="{FF2B5EF4-FFF2-40B4-BE49-F238E27FC236}">
                            <a16:creationId xmlns:a16="http://schemas.microsoft.com/office/drawing/2014/main" id="{85D7954C-0129-40C1-92D3-9A57A83C1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44800"/>
                        <a:ext cx="5857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4" name="Object 12">
            <a:extLst>
              <a:ext uri="{FF2B5EF4-FFF2-40B4-BE49-F238E27FC236}">
                <a16:creationId xmlns:a16="http://schemas.microsoft.com/office/drawing/2014/main" id="{B33D447D-96F5-4E12-A654-364DE5800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6113" y="3822700"/>
          <a:ext cx="4111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10" imgW="177646" imgH="342603" progId="Equation.DSMT4">
                  <p:embed/>
                </p:oleObj>
              </mc:Choice>
              <mc:Fallback>
                <p:oleObj name="Equation" r:id="rId10" imgW="177646" imgH="342603" progId="Equation.DSMT4">
                  <p:embed/>
                  <p:pic>
                    <p:nvPicPr>
                      <p:cNvPr id="56334" name="Object 12">
                        <a:extLst>
                          <a:ext uri="{FF2B5EF4-FFF2-40B4-BE49-F238E27FC236}">
                            <a16:creationId xmlns:a16="http://schemas.microsoft.com/office/drawing/2014/main" id="{B33D447D-96F5-4E12-A654-364DE5800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822700"/>
                        <a:ext cx="4111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5" name="TextBox 14">
            <a:extLst>
              <a:ext uri="{FF2B5EF4-FFF2-40B4-BE49-F238E27FC236}">
                <a16:creationId xmlns:a16="http://schemas.microsoft.com/office/drawing/2014/main" id="{F7679159-0CF4-4AF5-8F9D-BBB52B71B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6557963"/>
            <a:ext cx="62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1.5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430D0D4A-F60C-404C-92CD-CC850C818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1-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fld id="{6B206327-DBA8-491A-9C0D-96335BD000E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4C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altLang="en-US" sz="1200" b="1" i="0" u="none" strike="noStrike" kern="1200" cap="none" spc="0" normalizeH="0" baseline="0" noProof="0">
              <a:ln>
                <a:noFill/>
              </a:ln>
              <a:solidFill>
                <a:srgbClr val="004C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5" name="Footer Placeholder 4">
            <a:extLst>
              <a:ext uri="{FF2B5EF4-FFF2-40B4-BE49-F238E27FC236}">
                <a16:creationId xmlns:a16="http://schemas.microsoft.com/office/drawing/2014/main" id="{E40ABE94-2A74-4ED0-B1D3-96795581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Copyright © 2011 Pearson Education, Inc.  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D17F53E5-4CF6-4AAF-8C0C-FB1930A56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9" name="Text Box 3" descr="Pink tissue paper">
            <a:extLst>
              <a:ext uri="{FF2B5EF4-FFF2-40B4-BE49-F238E27FC236}">
                <a16:creationId xmlns:a16="http://schemas.microsoft.com/office/drawing/2014/main" id="{D0B15CD6-A82A-4E06-9E49-CCC42F243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9400"/>
            <a:ext cx="7162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Simplify using order of operations.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7350" name="Text Box 4" descr="Pink tissue paper">
            <a:extLst>
              <a:ext uri="{FF2B5EF4-FFF2-40B4-BE49-F238E27FC236}">
                <a16:creationId xmlns:a16="http://schemas.microsoft.com/office/drawing/2014/main" id="{7C285DE8-06C4-41BB-A03C-8116AE839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70113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7351" name="Text Box 5" descr="Pink tissue paper">
            <a:extLst>
              <a:ext uri="{FF2B5EF4-FFF2-40B4-BE49-F238E27FC236}">
                <a16:creationId xmlns:a16="http://schemas.microsoft.com/office/drawing/2014/main" id="{1DDB5D54-8522-4F46-9B46-BCE83CB2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84513"/>
            <a:ext cx="690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b)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7352" name="Text Box 6" descr="Pink tissue paper">
            <a:extLst>
              <a:ext uri="{FF2B5EF4-FFF2-40B4-BE49-F238E27FC236}">
                <a16:creationId xmlns:a16="http://schemas.microsoft.com/office/drawing/2014/main" id="{C8DA3150-DF87-4190-AED9-FE2DD8548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03663"/>
            <a:ext cx="632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57353" name="Text Box 7" descr="Pink tissue paper">
            <a:extLst>
              <a:ext uri="{FF2B5EF4-FFF2-40B4-BE49-F238E27FC236}">
                <a16:creationId xmlns:a16="http://schemas.microsoft.com/office/drawing/2014/main" id="{11C63818-7F04-425E-A1E9-9B994F49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37113"/>
            <a:ext cx="6905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d) undefined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57354" name="Picture 8" descr="MCHH01529_0000[1]">
            <a:extLst>
              <a:ext uri="{FF2B5EF4-FFF2-40B4-BE49-F238E27FC236}">
                <a16:creationId xmlns:a16="http://schemas.microsoft.com/office/drawing/2014/main" id="{5FE18340-D482-4886-9C35-D4EE4E4B7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8750"/>
            <a:ext cx="11334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5" name="Object 9">
            <a:extLst>
              <a:ext uri="{FF2B5EF4-FFF2-40B4-BE49-F238E27FC236}">
                <a16:creationId xmlns:a16="http://schemas.microsoft.com/office/drawing/2014/main" id="{298520D7-B9C3-498F-B93E-810B8AACF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4138" y="838200"/>
          <a:ext cx="2554287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Equation" r:id="rId4" imgW="876300" imgH="457200" progId="Equation.DSMT4">
                  <p:embed/>
                </p:oleObj>
              </mc:Choice>
              <mc:Fallback>
                <p:oleObj name="Equation" r:id="rId4" imgW="876300" imgH="457200" progId="Equation.DSMT4">
                  <p:embed/>
                  <p:pic>
                    <p:nvPicPr>
                      <p:cNvPr id="57355" name="Object 9">
                        <a:extLst>
                          <a:ext uri="{FF2B5EF4-FFF2-40B4-BE49-F238E27FC236}">
                            <a16:creationId xmlns:a16="http://schemas.microsoft.com/office/drawing/2014/main" id="{298520D7-B9C3-498F-B93E-810B8AACF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838200"/>
                        <a:ext cx="2554287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0">
            <a:extLst>
              <a:ext uri="{FF2B5EF4-FFF2-40B4-BE49-F238E27FC236}">
                <a16:creationId xmlns:a16="http://schemas.microsoft.com/office/drawing/2014/main" id="{EBF3C6E6-6B01-4A96-BB64-5622362E8A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930400"/>
          <a:ext cx="5857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Equation" r:id="rId6" imgW="253780" imgH="355292" progId="Equation.DSMT4">
                  <p:embed/>
                </p:oleObj>
              </mc:Choice>
              <mc:Fallback>
                <p:oleObj name="Equation" r:id="rId6" imgW="253780" imgH="355292" progId="Equation.DSMT4">
                  <p:embed/>
                  <p:pic>
                    <p:nvPicPr>
                      <p:cNvPr id="57356" name="Object 10">
                        <a:extLst>
                          <a:ext uri="{FF2B5EF4-FFF2-40B4-BE49-F238E27FC236}">
                            <a16:creationId xmlns:a16="http://schemas.microsoft.com/office/drawing/2014/main" id="{EBF3C6E6-6B01-4A96-BB64-5622362E8A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30400"/>
                        <a:ext cx="5857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11">
            <a:extLst>
              <a:ext uri="{FF2B5EF4-FFF2-40B4-BE49-F238E27FC236}">
                <a16:creationId xmlns:a16="http://schemas.microsoft.com/office/drawing/2014/main" id="{DC71A147-BAB6-41AA-AC0A-21D2AF0AD6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2844800"/>
          <a:ext cx="5857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Equation" r:id="rId8" imgW="253780" imgH="355292" progId="Equation.DSMT4">
                  <p:embed/>
                </p:oleObj>
              </mc:Choice>
              <mc:Fallback>
                <p:oleObj name="Equation" r:id="rId8" imgW="253780" imgH="355292" progId="Equation.DSMT4">
                  <p:embed/>
                  <p:pic>
                    <p:nvPicPr>
                      <p:cNvPr id="57357" name="Object 11">
                        <a:extLst>
                          <a:ext uri="{FF2B5EF4-FFF2-40B4-BE49-F238E27FC236}">
                            <a16:creationId xmlns:a16="http://schemas.microsoft.com/office/drawing/2014/main" id="{DC71A147-BAB6-41AA-AC0A-21D2AF0AD6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44800"/>
                        <a:ext cx="5857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12">
            <a:extLst>
              <a:ext uri="{FF2B5EF4-FFF2-40B4-BE49-F238E27FC236}">
                <a16:creationId xmlns:a16="http://schemas.microsoft.com/office/drawing/2014/main" id="{574DEE34-D317-4025-BD82-B90C4DA52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6113" y="3822700"/>
          <a:ext cx="4111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1" name="Equation" r:id="rId10" imgW="177646" imgH="342603" progId="Equation.DSMT4">
                  <p:embed/>
                </p:oleObj>
              </mc:Choice>
              <mc:Fallback>
                <p:oleObj name="Equation" r:id="rId10" imgW="177646" imgH="342603" progId="Equation.DSMT4">
                  <p:embed/>
                  <p:pic>
                    <p:nvPicPr>
                      <p:cNvPr id="57358" name="Object 12">
                        <a:extLst>
                          <a:ext uri="{FF2B5EF4-FFF2-40B4-BE49-F238E27FC236}">
                            <a16:creationId xmlns:a16="http://schemas.microsoft.com/office/drawing/2014/main" id="{574DEE34-D317-4025-BD82-B90C4DA52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822700"/>
                        <a:ext cx="4111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Oval 13">
            <a:extLst>
              <a:ext uri="{FF2B5EF4-FFF2-40B4-BE49-F238E27FC236}">
                <a16:creationId xmlns:a16="http://schemas.microsoft.com/office/drawing/2014/main" id="{D582BCC7-39BD-42A2-875A-E54172CCBF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6175" y="4613275"/>
            <a:ext cx="2362200" cy="996950"/>
          </a:xfrm>
          <a:prstGeom prst="ellipse">
            <a:avLst/>
          </a:prstGeom>
          <a:noFill/>
          <a:ln w="28575">
            <a:solidFill>
              <a:srgbClr val="F8BE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60" name="TextBox 15">
            <a:extLst>
              <a:ext uri="{FF2B5EF4-FFF2-40B4-BE49-F238E27FC236}">
                <a16:creationId xmlns:a16="http://schemas.microsoft.com/office/drawing/2014/main" id="{4B02200A-D991-4D8D-92A3-B2988B009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6557963"/>
            <a:ext cx="622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buClr>
                <a:srgbClr val="CC0066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Clr>
                <a:srgbClr val="F0C200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1.5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use Order of Operations?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expression has more than one operation, you must know which order to solve them in to arrive at the correct answer.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To make sure everyone gets the same answer, we use the </a:t>
            </a:r>
            <a:r>
              <a:rPr lang="en-US" b="1" u="sng" dirty="0"/>
              <a:t>order of operations</a:t>
            </a:r>
            <a:r>
              <a:rPr lang="en-US" b="1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US" sz="4800" b="1" dirty="0">
                <a:solidFill>
                  <a:srgbClr val="FFFF66"/>
                </a:solidFill>
                <a:latin typeface="+mn-lt"/>
              </a:rPr>
              <a:t>Order of Operations</a:t>
            </a:r>
            <a:br>
              <a:rPr lang="en-US" sz="4800" b="1" dirty="0">
                <a:solidFill>
                  <a:srgbClr val="FFFF66"/>
                </a:solidFill>
                <a:latin typeface="+mn-lt"/>
              </a:rPr>
            </a:br>
            <a:r>
              <a:rPr lang="en-US" sz="4800" b="1" dirty="0">
                <a:solidFill>
                  <a:srgbClr val="FFFF66"/>
                </a:solidFill>
                <a:latin typeface="+mn-lt"/>
              </a:rPr>
              <a:t>Definition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543800" cy="3810000"/>
          </a:xfrm>
        </p:spPr>
        <p:txBody>
          <a:bodyPr/>
          <a:lstStyle/>
          <a:p>
            <a:r>
              <a:rPr lang="en-US" sz="4000" dirty="0">
                <a:solidFill>
                  <a:srgbClr val="FFFF66"/>
                </a:solidFill>
              </a:rPr>
              <a:t>The order of operations are a specific set of steps to follow in multi-step problems to ensure that everyone gets the same final answer. </a:t>
            </a:r>
          </a:p>
          <a:p>
            <a:endParaRPr lang="en-US" sz="40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7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4876800"/>
          </a:xfrm>
        </p:spPr>
        <p:txBody>
          <a:bodyPr/>
          <a:lstStyle/>
          <a:p>
            <a:r>
              <a:rPr lang="en-US" altLang="en-US" dirty="0">
                <a:latin typeface="Verdana" pitchFamily="34" charset="0"/>
              </a:rPr>
              <a:t>A</a:t>
            </a:r>
            <a:r>
              <a:rPr lang="en-US" altLang="en-US" sz="2800" dirty="0">
                <a:latin typeface="Verdana" pitchFamily="3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Verdana" pitchFamily="34" charset="0"/>
              </a:rPr>
              <a:t>numerical expression</a:t>
            </a:r>
            <a:r>
              <a:rPr lang="en-US" altLang="en-US" sz="28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2800" dirty="0">
                <a:latin typeface="Verdana" pitchFamily="34" charset="0"/>
              </a:rPr>
              <a:t>is a mathematical phrase that includes only numbers and operation symbols.</a:t>
            </a:r>
          </a:p>
          <a:p>
            <a:endParaRPr lang="en-US" altLang="en-US" sz="2800" dirty="0">
              <a:latin typeface="Verdana" pitchFamily="34" charset="0"/>
            </a:endParaRPr>
          </a:p>
          <a:p>
            <a:endParaRPr lang="en-US" altLang="en-US" sz="2800" dirty="0">
              <a:latin typeface="Verdana" pitchFamily="34" charset="0"/>
            </a:endParaRPr>
          </a:p>
          <a:p>
            <a:endParaRPr lang="en-US" altLang="en-US" sz="2800" dirty="0">
              <a:latin typeface="Verdana" pitchFamily="34" charset="0"/>
            </a:endParaRPr>
          </a:p>
          <a:p>
            <a:r>
              <a:rPr lang="en-US" altLang="en-US" sz="2800" dirty="0">
                <a:latin typeface="Verdana" pitchFamily="34" charset="0"/>
              </a:rPr>
              <a:t>When you </a:t>
            </a:r>
            <a:r>
              <a:rPr lang="en-US" altLang="en-US" sz="2800" b="1" u="sng" dirty="0">
                <a:solidFill>
                  <a:srgbClr val="FF0000"/>
                </a:solidFill>
                <a:latin typeface="Verdana" pitchFamily="34" charset="0"/>
              </a:rPr>
              <a:t>simplify</a:t>
            </a:r>
            <a:r>
              <a:rPr lang="en-US" altLang="en-US" sz="2800" dirty="0">
                <a:latin typeface="Verdana" pitchFamily="34" charset="0"/>
              </a:rPr>
              <a:t> a numerical expression, you are finding its value.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200400"/>
          <a:ext cx="8686800" cy="762000"/>
        </p:xfrm>
        <a:graphic>
          <a:graphicData uri="http://schemas.openxmlformats.org/drawingml/2006/table">
            <a:tbl>
              <a:tblPr/>
              <a:tblGrid>
                <a:gridCol w="209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4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Numerical Expressions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 + 8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÷ 2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371 – 203 + 2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5,006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19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FF66"/>
                </a:solidFill>
              </a:rPr>
              <a:t>Four Rules for Order of Operations</a:t>
            </a:r>
          </a:p>
          <a:p>
            <a:pPr algn="ctr"/>
            <a:endParaRPr lang="en-US" sz="2000" b="1" dirty="0">
              <a:solidFill>
                <a:srgbClr val="FFFF66"/>
              </a:solidFill>
            </a:endParaRPr>
          </a:p>
          <a:p>
            <a:pPr algn="ctr"/>
            <a:endParaRPr lang="en-US" sz="2400" dirty="0">
              <a:solidFill>
                <a:srgbClr val="FFFF66"/>
              </a:solidFill>
            </a:endParaRPr>
          </a:p>
          <a:p>
            <a:pPr algn="ctr"/>
            <a:r>
              <a:rPr lang="en-US" sz="2800" dirty="0">
                <a:solidFill>
                  <a:srgbClr val="FFFF66"/>
                </a:solidFill>
              </a:rPr>
              <a:t>1. Perform calculations inside </a:t>
            </a:r>
            <a:r>
              <a:rPr lang="en-US" sz="2800" b="1" u="sng" dirty="0">
                <a:solidFill>
                  <a:srgbClr val="FF0000"/>
                </a:solidFill>
              </a:rPr>
              <a:t>parentheses </a:t>
            </a:r>
            <a:r>
              <a:rPr lang="en-US" sz="2800" dirty="0">
                <a:solidFill>
                  <a:srgbClr val="FFFF66"/>
                </a:solidFill>
              </a:rPr>
              <a:t>first</a:t>
            </a:r>
          </a:p>
          <a:p>
            <a:pPr algn="ctr"/>
            <a:endParaRPr lang="en-US" sz="2800" dirty="0">
              <a:solidFill>
                <a:srgbClr val="FFFF66"/>
              </a:solidFill>
            </a:endParaRPr>
          </a:p>
          <a:p>
            <a:pPr algn="ctr"/>
            <a:r>
              <a:rPr lang="en-US" sz="2800" dirty="0">
                <a:solidFill>
                  <a:srgbClr val="FFFF66"/>
                </a:solidFill>
              </a:rPr>
              <a:t>2. Solve </a:t>
            </a:r>
            <a:r>
              <a:rPr lang="en-US" sz="2800" b="1" u="sng" dirty="0">
                <a:solidFill>
                  <a:srgbClr val="FF0000"/>
                </a:solidFill>
              </a:rPr>
              <a:t>Exponents</a:t>
            </a:r>
          </a:p>
          <a:p>
            <a:pPr algn="ctr"/>
            <a:endParaRPr lang="en-US" sz="2400" dirty="0">
              <a:solidFill>
                <a:srgbClr val="FFFF66"/>
              </a:solidFill>
            </a:endParaRPr>
          </a:p>
          <a:p>
            <a:pPr algn="ctr"/>
            <a:r>
              <a:rPr lang="en-US" sz="2800" dirty="0">
                <a:solidFill>
                  <a:srgbClr val="FFFF66"/>
                </a:solidFill>
              </a:rPr>
              <a:t>3. Perform all </a:t>
            </a:r>
            <a:r>
              <a:rPr lang="en-US" sz="2800" b="1" u="sng" dirty="0">
                <a:solidFill>
                  <a:srgbClr val="FF0000"/>
                </a:solidFill>
              </a:rPr>
              <a:t>multiplication</a:t>
            </a:r>
            <a:r>
              <a:rPr lang="en-US" sz="2800" dirty="0">
                <a:solidFill>
                  <a:srgbClr val="FFFF66"/>
                </a:solidFill>
              </a:rPr>
              <a:t> &amp; </a:t>
            </a:r>
            <a:r>
              <a:rPr lang="en-US" sz="2800" b="1" u="sng" dirty="0">
                <a:solidFill>
                  <a:srgbClr val="FF0000"/>
                </a:solidFill>
              </a:rPr>
              <a:t>division</a:t>
            </a:r>
            <a:r>
              <a:rPr lang="en-US" sz="2800" dirty="0">
                <a:solidFill>
                  <a:srgbClr val="FFFF66"/>
                </a:solidFill>
              </a:rPr>
              <a:t> from left to right…</a:t>
            </a:r>
          </a:p>
          <a:p>
            <a:pPr algn="ctr"/>
            <a:r>
              <a:rPr lang="en-US" sz="2800" dirty="0">
                <a:solidFill>
                  <a:srgbClr val="FFFF66"/>
                </a:solidFill>
              </a:rPr>
              <a:t>Multiplication and Division are married </a:t>
            </a:r>
            <a:r>
              <a:rPr lang="en-US" sz="2800" dirty="0">
                <a:solidFill>
                  <a:srgbClr val="FFFF66"/>
                </a:solidFill>
                <a:sym typeface="Wingdings" pitchFamily="2" charset="2"/>
              </a:rPr>
              <a:t></a:t>
            </a:r>
            <a:endParaRPr lang="en-US" sz="2800" dirty="0">
              <a:solidFill>
                <a:srgbClr val="FFFF66"/>
              </a:solidFill>
            </a:endParaRPr>
          </a:p>
          <a:p>
            <a:pPr marL="457200" indent="-457200" algn="ctr">
              <a:buAutoNum type="arabicPeriod"/>
            </a:pPr>
            <a:endParaRPr lang="en-US" sz="2800" dirty="0">
              <a:solidFill>
                <a:srgbClr val="FFFF66"/>
              </a:solidFill>
            </a:endParaRPr>
          </a:p>
          <a:p>
            <a:pPr algn="ctr"/>
            <a:r>
              <a:rPr lang="en-US" sz="2800" dirty="0">
                <a:solidFill>
                  <a:srgbClr val="FFFF66"/>
                </a:solidFill>
              </a:rPr>
              <a:t>4. Perform all </a:t>
            </a:r>
            <a:r>
              <a:rPr lang="en-US" sz="2800" b="1" u="sng" dirty="0">
                <a:solidFill>
                  <a:srgbClr val="FF0000"/>
                </a:solidFill>
              </a:rPr>
              <a:t>addition </a:t>
            </a:r>
            <a:r>
              <a:rPr lang="en-US" sz="2800" dirty="0">
                <a:solidFill>
                  <a:srgbClr val="FFFF66"/>
                </a:solidFill>
              </a:rPr>
              <a:t>and </a:t>
            </a:r>
            <a:r>
              <a:rPr lang="en-US" sz="2800" b="1" u="sng" dirty="0">
                <a:solidFill>
                  <a:srgbClr val="FF0000"/>
                </a:solidFill>
              </a:rPr>
              <a:t>subtraction</a:t>
            </a:r>
            <a:r>
              <a:rPr lang="en-US" sz="2800" dirty="0">
                <a:solidFill>
                  <a:srgbClr val="FFFF66"/>
                </a:solidFill>
              </a:rPr>
              <a:t> from left to right</a:t>
            </a:r>
          </a:p>
          <a:p>
            <a:pPr algn="ctr"/>
            <a:r>
              <a:rPr lang="en-US" sz="2800" dirty="0">
                <a:solidFill>
                  <a:srgbClr val="FFFF66"/>
                </a:solidFill>
              </a:rPr>
              <a:t>Addition and Subtraction are married </a:t>
            </a:r>
            <a:r>
              <a:rPr lang="en-US" sz="2800" dirty="0">
                <a:solidFill>
                  <a:srgbClr val="FFFF66"/>
                </a:solidFill>
                <a:sym typeface="Wingdings" pitchFamily="2" charset="2"/>
              </a:rPr>
              <a:t></a:t>
            </a:r>
            <a:r>
              <a:rPr lang="en-US" sz="2800" dirty="0">
                <a:solidFill>
                  <a:srgbClr val="FFFF66"/>
                </a:solidFill>
              </a:rPr>
              <a:t> </a:t>
            </a:r>
          </a:p>
          <a:p>
            <a:pPr algn="ctr"/>
            <a:endParaRPr lang="en-US" sz="4000" dirty="0">
              <a:solidFill>
                <a:srgbClr val="FFFF66"/>
              </a:solidFill>
            </a:endParaRPr>
          </a:p>
          <a:p>
            <a:pPr algn="ctr"/>
            <a:endParaRPr lang="en-US" sz="4000" dirty="0">
              <a:solidFill>
                <a:srgbClr val="FFFF66"/>
              </a:solidFill>
            </a:endParaRPr>
          </a:p>
          <a:p>
            <a:pPr algn="ctr"/>
            <a:endParaRPr lang="en-US" sz="4000" dirty="0">
              <a:solidFill>
                <a:srgbClr val="FFFF66"/>
              </a:solidFill>
            </a:endParaRPr>
          </a:p>
          <a:p>
            <a:pPr algn="ctr"/>
            <a:endParaRPr lang="en-US" sz="4000" dirty="0">
              <a:solidFill>
                <a:srgbClr val="FFFF66"/>
              </a:solidFill>
            </a:endParaRPr>
          </a:p>
          <a:p>
            <a:pPr algn="ctr"/>
            <a:endParaRPr lang="en-US" sz="40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1676400" y="4953000"/>
            <a:ext cx="3657600" cy="16764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500"/>
              </a:spcBef>
            </a:pPr>
            <a:r>
              <a:rPr lang="en-US" sz="4400" dirty="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Add +                                 </a:t>
            </a:r>
          </a:p>
          <a:p>
            <a:pPr marL="39688">
              <a:spcBef>
                <a:spcPts val="2500"/>
              </a:spcBef>
            </a:pPr>
            <a:r>
              <a:rPr lang="en-US" sz="4400" dirty="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Subtract -       </a:t>
            </a: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1676400" y="3124200"/>
            <a:ext cx="3733800" cy="17399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500"/>
              </a:spcBef>
            </a:pPr>
            <a:r>
              <a:rPr lang="en-US" sz="44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Multiply    x   </a:t>
            </a:r>
          </a:p>
          <a:p>
            <a:pPr marL="39688">
              <a:spcBef>
                <a:spcPts val="2500"/>
              </a:spcBef>
            </a:pPr>
            <a:r>
              <a:rPr lang="en-US" sz="44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Divide  ÷        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Ins="132080"/>
          <a:lstStyle/>
          <a:p>
            <a:pPr indent="0" eaLnBrk="1" hangingPunct="1">
              <a:defRPr/>
            </a:pPr>
            <a:r>
              <a:rPr lang="en-US" sz="4000">
                <a:latin typeface="Lucida Grande" charset="0"/>
                <a:cs typeface="Lucida Grande" charset="0"/>
                <a:sym typeface="Lucida Grande" charset="0"/>
              </a:rPr>
              <a:t>Please Excuse My Dear Aunt Sally</a:t>
            </a:r>
            <a:endParaRPr lang="en-US" sz="4000"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123950"/>
            <a:ext cx="990600" cy="876300"/>
            <a:chOff x="0" y="0"/>
            <a:chExt cx="624" cy="552"/>
          </a:xfrm>
        </p:grpSpPr>
        <p:sp>
          <p:nvSpPr>
            <p:cNvPr id="24594" name="AutoShape 5"/>
            <p:cNvSpPr>
              <a:spLocks/>
            </p:cNvSpPr>
            <p:nvPr/>
          </p:nvSpPr>
          <p:spPr bwMode="auto">
            <a:xfrm>
              <a:off x="0" y="12"/>
              <a:ext cx="624" cy="528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6 h 21600"/>
                <a:gd name="T4" fmla="*/ 9 w 21600"/>
                <a:gd name="T5" fmla="*/ 13 h 21600"/>
                <a:gd name="T6" fmla="*/ 18 w 21600"/>
                <a:gd name="T7" fmla="*/ 6 h 21600"/>
                <a:gd name="T8" fmla="*/ 9 w 21600"/>
                <a:gd name="T9" fmla="*/ 0 h 21600"/>
                <a:gd name="T10" fmla="*/ 9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95" name="Rectangle 6"/>
            <p:cNvSpPr>
              <a:spLocks/>
            </p:cNvSpPr>
            <p:nvPr/>
          </p:nvSpPr>
          <p:spPr bwMode="auto">
            <a:xfrm>
              <a:off x="152" y="0"/>
              <a:ext cx="319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5400">
                  <a:solidFill>
                    <a:schemeClr val="tx1"/>
                  </a:solidFill>
                  <a:latin typeface="Lucida Grande" charset="0"/>
                  <a:ea typeface="ＭＳ Ｐゴシック" charset="0"/>
                  <a:cs typeface="ＭＳ Ｐゴシック" charset="0"/>
                  <a:sym typeface="Lucida Grande" charset="0"/>
                </a:rPr>
                <a:t>P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3400" y="2057400"/>
            <a:ext cx="990600" cy="914400"/>
            <a:chOff x="0" y="0"/>
            <a:chExt cx="624" cy="576"/>
          </a:xfrm>
        </p:grpSpPr>
        <p:sp>
          <p:nvSpPr>
            <p:cNvPr id="24592" name="AutoShape 8"/>
            <p:cNvSpPr>
              <a:spLocks/>
            </p:cNvSpPr>
            <p:nvPr/>
          </p:nvSpPr>
          <p:spPr bwMode="auto">
            <a:xfrm>
              <a:off x="0" y="0"/>
              <a:ext cx="624" cy="576"/>
            </a:xfrm>
            <a:custGeom>
              <a:avLst/>
              <a:gdLst>
                <a:gd name="T0" fmla="*/ 9 w 21600"/>
                <a:gd name="T1" fmla="*/ 0 h 21600"/>
                <a:gd name="T2" fmla="*/ 0 w 21600"/>
                <a:gd name="T3" fmla="*/ 8 h 21600"/>
                <a:gd name="T4" fmla="*/ 9 w 21600"/>
                <a:gd name="T5" fmla="*/ 15 h 21600"/>
                <a:gd name="T6" fmla="*/ 18 w 21600"/>
                <a:gd name="T7" fmla="*/ 8 h 21600"/>
                <a:gd name="T8" fmla="*/ 9 w 21600"/>
                <a:gd name="T9" fmla="*/ 0 h 21600"/>
                <a:gd name="T10" fmla="*/ 9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99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93" name="Rectangle 9"/>
            <p:cNvSpPr>
              <a:spLocks/>
            </p:cNvSpPr>
            <p:nvPr/>
          </p:nvSpPr>
          <p:spPr bwMode="auto">
            <a:xfrm>
              <a:off x="122" y="16"/>
              <a:ext cx="379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5400">
                  <a:solidFill>
                    <a:schemeClr val="tx1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33400" y="3022600"/>
            <a:ext cx="1066800" cy="1651000"/>
            <a:chOff x="0" y="0"/>
            <a:chExt cx="672" cy="1040"/>
          </a:xfrm>
        </p:grpSpPr>
        <p:sp>
          <p:nvSpPr>
            <p:cNvPr id="24590" name="AutoShape 11"/>
            <p:cNvSpPr>
              <a:spLocks/>
            </p:cNvSpPr>
            <p:nvPr/>
          </p:nvSpPr>
          <p:spPr bwMode="auto">
            <a:xfrm>
              <a:off x="0" y="16"/>
              <a:ext cx="672" cy="1008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24 h 21600"/>
                <a:gd name="T4" fmla="*/ 10 w 21600"/>
                <a:gd name="T5" fmla="*/ 47 h 21600"/>
                <a:gd name="T6" fmla="*/ 21 w 21600"/>
                <a:gd name="T7" fmla="*/ 24 h 21600"/>
                <a:gd name="T8" fmla="*/ 10 w 21600"/>
                <a:gd name="T9" fmla="*/ 0 h 21600"/>
                <a:gd name="T10" fmla="*/ 1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9FF33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91" name="Rectangle 12"/>
            <p:cNvSpPr>
              <a:spLocks/>
            </p:cNvSpPr>
            <p:nvPr/>
          </p:nvSpPr>
          <p:spPr bwMode="auto">
            <a:xfrm>
              <a:off x="104" y="0"/>
              <a:ext cx="463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5400">
                  <a:solidFill>
                    <a:schemeClr val="tx1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M</a:t>
              </a:r>
            </a:p>
            <a:p>
              <a:pPr marL="1588" algn="ctr"/>
              <a:r>
                <a:rPr lang="en-US" sz="5400">
                  <a:solidFill>
                    <a:schemeClr val="tx1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D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33400" y="4775200"/>
            <a:ext cx="914400" cy="1651000"/>
            <a:chOff x="0" y="0"/>
            <a:chExt cx="576" cy="1040"/>
          </a:xfrm>
        </p:grpSpPr>
        <p:sp>
          <p:nvSpPr>
            <p:cNvPr id="24588" name="AutoShape 14"/>
            <p:cNvSpPr>
              <a:spLocks/>
            </p:cNvSpPr>
            <p:nvPr/>
          </p:nvSpPr>
          <p:spPr bwMode="auto">
            <a:xfrm>
              <a:off x="0" y="16"/>
              <a:ext cx="576" cy="1008"/>
            </a:xfrm>
            <a:custGeom>
              <a:avLst/>
              <a:gdLst>
                <a:gd name="T0" fmla="*/ 8 w 21600"/>
                <a:gd name="T1" fmla="*/ 0 h 21600"/>
                <a:gd name="T2" fmla="*/ 0 w 21600"/>
                <a:gd name="T3" fmla="*/ 24 h 21600"/>
                <a:gd name="T4" fmla="*/ 8 w 21600"/>
                <a:gd name="T5" fmla="*/ 47 h 21600"/>
                <a:gd name="T6" fmla="*/ 15 w 21600"/>
                <a:gd name="T7" fmla="*/ 24 h 21600"/>
                <a:gd name="T8" fmla="*/ 8 w 21600"/>
                <a:gd name="T9" fmla="*/ 0 h 21600"/>
                <a:gd name="T10" fmla="*/ 8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9933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9" name="Rectangle 15"/>
            <p:cNvSpPr>
              <a:spLocks/>
            </p:cNvSpPr>
            <p:nvPr/>
          </p:nvSpPr>
          <p:spPr bwMode="auto">
            <a:xfrm>
              <a:off x="68" y="0"/>
              <a:ext cx="439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5400">
                  <a:solidFill>
                    <a:schemeClr val="tx1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A</a:t>
              </a:r>
            </a:p>
            <a:p>
              <a:pPr marL="1588" algn="ctr"/>
              <a:r>
                <a:rPr lang="en-US" sz="5400">
                  <a:solidFill>
                    <a:schemeClr val="tx1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S</a:t>
              </a:r>
            </a:p>
          </p:txBody>
        </p:sp>
      </p:grpSp>
      <p:sp>
        <p:nvSpPr>
          <p:cNvPr id="13328" name="Rectangle 16"/>
          <p:cNvSpPr>
            <a:spLocks/>
          </p:cNvSpPr>
          <p:nvPr/>
        </p:nvSpPr>
        <p:spPr bwMode="auto">
          <a:xfrm>
            <a:off x="1676400" y="1143000"/>
            <a:ext cx="5334000" cy="8255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2750"/>
              </a:spcBef>
            </a:pPr>
            <a:r>
              <a:rPr lang="en-US" sz="48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Parentheses (    ) </a:t>
            </a:r>
          </a:p>
        </p:txBody>
      </p:sp>
      <p:sp>
        <p:nvSpPr>
          <p:cNvPr id="13329" name="Rectangle 17"/>
          <p:cNvSpPr>
            <a:spLocks/>
          </p:cNvSpPr>
          <p:nvPr/>
        </p:nvSpPr>
        <p:spPr bwMode="auto">
          <a:xfrm>
            <a:off x="1752600" y="2133600"/>
            <a:ext cx="5029200" cy="8890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3100"/>
              </a:spcBef>
            </a:pPr>
            <a:r>
              <a:rPr lang="en-US" sz="54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Exponents  4</a:t>
            </a:r>
            <a:r>
              <a:rPr lang="en-US" sz="5400" baseline="300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3</a:t>
            </a:r>
            <a:r>
              <a:rPr lang="en-US" sz="540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    </a:t>
            </a:r>
          </a:p>
        </p:txBody>
      </p:sp>
      <p:pic>
        <p:nvPicPr>
          <p:cNvPr id="46082" name="Picture 2" descr="Math GIFs | Tenor">
            <a:extLst>
              <a:ext uri="{FF2B5EF4-FFF2-40B4-BE49-F238E27FC236}">
                <a16:creationId xmlns:a16="http://schemas.microsoft.com/office/drawing/2014/main" id="{96EC2236-752A-4806-897A-B730A35F73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48" y="4038600"/>
            <a:ext cx="3333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 autoUpdateAnimBg="0"/>
      <p:bldP spid="13313" grpId="1" animBg="1" autoUpdateAnimBg="0"/>
      <p:bldP spid="13314" grpId="0" animBg="1" autoUpdateAnimBg="0"/>
      <p:bldP spid="13314" grpId="1" animBg="1" autoUpdateAnimBg="0"/>
      <p:bldP spid="13328" grpId="0" animBg="1" autoUpdateAnimBg="0"/>
      <p:bldP spid="13328" grpId="1" animBg="1" autoUpdateAnimBg="0"/>
      <p:bldP spid="13329" grpId="0" animBg="1" autoUpdateAnimBg="0"/>
      <p:bldP spid="13329" grpId="1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rIns="132080"/>
          <a:lstStyle/>
          <a:p>
            <a:pPr indent="0" eaLnBrk="1" hangingPunct="1">
              <a:defRPr/>
            </a:pPr>
            <a:r>
              <a:rPr lang="en-US" sz="4000">
                <a:latin typeface="Lucida Grande" charset="0"/>
                <a:cs typeface="Lucida Grande" charset="0"/>
                <a:sym typeface="Lucida Grande" charset="0"/>
              </a:rPr>
              <a:t>Please Excuse My Dear Aunt Sally</a:t>
            </a:r>
            <a:endParaRPr lang="en-US" sz="4000"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381000" y="1257300"/>
            <a:ext cx="8458200" cy="3911600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4300"/>
              </a:spcBef>
            </a:pPr>
            <a:r>
              <a:rPr lang="en-US" sz="7500" dirty="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Parentheses (    )</a:t>
            </a:r>
          </a:p>
          <a:p>
            <a:pPr marL="39688">
              <a:spcBef>
                <a:spcPts val="4300"/>
              </a:spcBef>
            </a:pPr>
            <a:endParaRPr lang="en-US" sz="7500" dirty="0">
              <a:solidFill>
                <a:schemeClr val="tx1"/>
              </a:solidFill>
              <a:latin typeface="Cooper Black" charset="0"/>
              <a:ea typeface="ＭＳ Ｐゴシック" charset="0"/>
              <a:cs typeface="ＭＳ Ｐゴシック" charset="0"/>
              <a:sym typeface="Cooper Black" charset="0"/>
            </a:endParaRPr>
          </a:p>
          <a:p>
            <a:pPr marL="39688">
              <a:spcBef>
                <a:spcPts val="2750"/>
              </a:spcBef>
            </a:pPr>
            <a:r>
              <a:rPr lang="en-US" sz="4800" dirty="0">
                <a:solidFill>
                  <a:schemeClr val="tx1"/>
                </a:solidFill>
                <a:latin typeface="Cooper Black" charset="0"/>
                <a:ea typeface="ＭＳ Ｐゴシック" charset="0"/>
                <a:cs typeface="ＭＳ Ｐゴシック" charset="0"/>
                <a:sym typeface="Cooper Black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3825" y="2513013"/>
            <a:ext cx="4575175" cy="2827337"/>
            <a:chOff x="0" y="0"/>
            <a:chExt cx="2882" cy="1780"/>
          </a:xfrm>
        </p:grpSpPr>
        <p:sp>
          <p:nvSpPr>
            <p:cNvPr id="25606" name="AutoShape 5"/>
            <p:cNvSpPr>
              <a:spLocks/>
            </p:cNvSpPr>
            <p:nvPr/>
          </p:nvSpPr>
          <p:spPr bwMode="auto">
            <a:xfrm>
              <a:off x="0" y="0"/>
              <a:ext cx="2882" cy="1780"/>
            </a:xfrm>
            <a:custGeom>
              <a:avLst/>
              <a:gdLst>
                <a:gd name="T0" fmla="*/ 70 w 19446"/>
                <a:gd name="T1" fmla="*/ 100 h 20728"/>
                <a:gd name="T2" fmla="*/ 56 w 19446"/>
                <a:gd name="T3" fmla="*/ 19 h 20728"/>
                <a:gd name="T4" fmla="*/ 357 w 19446"/>
                <a:gd name="T5" fmla="*/ 15 h 20728"/>
                <a:gd name="T6" fmla="*/ 372 w 19446"/>
                <a:gd name="T7" fmla="*/ 96 h 20728"/>
                <a:gd name="T8" fmla="*/ 140 w 19446"/>
                <a:gd name="T9" fmla="*/ 112 h 20728"/>
                <a:gd name="T10" fmla="*/ 0 w 19446"/>
                <a:gd name="T11" fmla="*/ 153 h 20728"/>
                <a:gd name="T12" fmla="*/ 70 w 19446"/>
                <a:gd name="T13" fmla="*/ 100 h 20728"/>
                <a:gd name="T14" fmla="*/ 70 w 19446"/>
                <a:gd name="T15" fmla="*/ 100 h 207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46" h="20728">
                  <a:moveTo>
                    <a:pt x="3197" y="13611"/>
                  </a:moveTo>
                  <a:cubicBezTo>
                    <a:pt x="-775" y="10706"/>
                    <a:pt x="-1070" y="5760"/>
                    <a:pt x="2538" y="2563"/>
                  </a:cubicBezTo>
                  <a:cubicBezTo>
                    <a:pt x="6146" y="-634"/>
                    <a:pt x="12291" y="-872"/>
                    <a:pt x="16263" y="2032"/>
                  </a:cubicBezTo>
                  <a:cubicBezTo>
                    <a:pt x="20235" y="4936"/>
                    <a:pt x="20530" y="9882"/>
                    <a:pt x="16922" y="13080"/>
                  </a:cubicBezTo>
                  <a:cubicBezTo>
                    <a:pt x="14259" y="15440"/>
                    <a:pt x="10084" y="16262"/>
                    <a:pt x="6368" y="15159"/>
                  </a:cubicBezTo>
                  <a:lnTo>
                    <a:pt x="0" y="20728"/>
                  </a:lnTo>
                  <a:lnTo>
                    <a:pt x="3197" y="13611"/>
                  </a:lnTo>
                  <a:close/>
                  <a:moveTo>
                    <a:pt x="3197" y="13611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7" name="Rectangle 6"/>
            <p:cNvSpPr>
              <a:spLocks/>
            </p:cNvSpPr>
            <p:nvPr/>
          </p:nvSpPr>
          <p:spPr bwMode="auto">
            <a:xfrm>
              <a:off x="434" y="241"/>
              <a:ext cx="2040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78049" bIns="38100"/>
            <a:lstStyle/>
            <a:p>
              <a:pPr marL="1588" algn="ctr"/>
              <a:r>
                <a:rPr lang="en-US" sz="3500" dirty="0">
                  <a:solidFill>
                    <a:schemeClr val="bg2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Always do parentheses 1</a:t>
              </a:r>
              <a:r>
                <a:rPr lang="en-US" sz="3500" baseline="30000" dirty="0">
                  <a:solidFill>
                    <a:schemeClr val="bg2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st</a:t>
              </a:r>
              <a:r>
                <a:rPr lang="en-US" sz="3500" dirty="0">
                  <a:solidFill>
                    <a:schemeClr val="bg2"/>
                  </a:solidFill>
                  <a:latin typeface="Cooper Black" charset="0"/>
                  <a:ea typeface="ＭＳ Ｐゴシック" charset="0"/>
                  <a:cs typeface="ＭＳ Ｐゴシック" charset="0"/>
                  <a:sym typeface="Cooper Black" charset="0"/>
                </a:rPr>
                <a:t>.</a:t>
              </a:r>
            </a:p>
          </p:txBody>
        </p:sp>
      </p:grpSp>
      <p:pic>
        <p:nvPicPr>
          <p:cNvPr id="41986" name="Picture 2" descr="Math-s GIFs - Get the best GIF on GIPHY">
            <a:extLst>
              <a:ext uri="{FF2B5EF4-FFF2-40B4-BE49-F238E27FC236}">
                <a16:creationId xmlns:a16="http://schemas.microsoft.com/office/drawing/2014/main" id="{4AC3F779-FCC7-412E-81D4-9F5744286A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4216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Rockwell Condense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Rockwell Condense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210</TotalTime>
  <Words>754</Words>
  <Application>Microsoft Office PowerPoint</Application>
  <PresentationFormat>On-screen Show (4:3)</PresentationFormat>
  <Paragraphs>178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Arial Narrow</vt:lpstr>
      <vt:lpstr>Calibri</vt:lpstr>
      <vt:lpstr>Comic Sans MS</vt:lpstr>
      <vt:lpstr>Cooper Black</vt:lpstr>
      <vt:lpstr>Lucida Grande</vt:lpstr>
      <vt:lpstr>Rockwell Condensed</vt:lpstr>
      <vt:lpstr>Tahoma</vt:lpstr>
      <vt:lpstr>Times New Roman</vt:lpstr>
      <vt:lpstr>Verdana</vt:lpstr>
      <vt:lpstr>Wingdings</vt:lpstr>
      <vt:lpstr>Office Theme</vt:lpstr>
      <vt:lpstr>1_Blends</vt:lpstr>
      <vt:lpstr>2_Blends</vt:lpstr>
      <vt:lpstr>Equation</vt:lpstr>
      <vt:lpstr>Microsoft Equation 3.0</vt:lpstr>
      <vt:lpstr>MathType 5.0 Equation</vt:lpstr>
      <vt:lpstr>Order of operations</vt:lpstr>
      <vt:lpstr>PowerPoint Presentation</vt:lpstr>
      <vt:lpstr>There is a lot going on here…where do we begin?</vt:lpstr>
      <vt:lpstr>Why use Order of Operations?</vt:lpstr>
      <vt:lpstr>Order of Operations Definition</vt:lpstr>
      <vt:lpstr>Important Vocabulary</vt:lpstr>
      <vt:lpstr>PowerPoint Presentation</vt:lpstr>
      <vt:lpstr>Please Excuse My Dear Aunt Sally</vt:lpstr>
      <vt:lpstr>Please Excuse My Dear Aunt Sally</vt:lpstr>
      <vt:lpstr>Please Excuse My Dear Aunt Sally</vt:lpstr>
      <vt:lpstr>PowerPoint Presentation</vt:lpstr>
      <vt:lpstr>PowerPoint Presentation</vt:lpstr>
      <vt:lpstr>PowerPoint Presentation</vt:lpstr>
      <vt:lpstr>Please Excuse My Dear Aunt Sally</vt:lpstr>
      <vt:lpstr>Please Excuse My Dear Aunt Sally</vt:lpstr>
      <vt:lpstr>PEMDAS HOPSCOTCH</vt:lpstr>
      <vt:lpstr>COMMON ERROR! Be Careful!</vt:lpstr>
      <vt:lpstr>IMPORTANT!!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on your own…</vt:lpstr>
      <vt:lpstr>Two More on Your 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</dc:creator>
  <cp:lastModifiedBy>E-BESS-SMART</cp:lastModifiedBy>
  <cp:revision>38</cp:revision>
  <dcterms:created xsi:type="dcterms:W3CDTF">2012-11-07T21:27:30Z</dcterms:created>
  <dcterms:modified xsi:type="dcterms:W3CDTF">2024-02-01T23:47:34Z</dcterms:modified>
</cp:coreProperties>
</file>