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6" r:id="rId2"/>
    <p:sldId id="271" r:id="rId3"/>
    <p:sldId id="273" r:id="rId4"/>
    <p:sldId id="274" r:id="rId5"/>
    <p:sldId id="270" r:id="rId6"/>
    <p:sldId id="275" r:id="rId7"/>
    <p:sldId id="256" r:id="rId8"/>
    <p:sldId id="269" r:id="rId9"/>
    <p:sldId id="257" r:id="rId10"/>
    <p:sldId id="277" r:id="rId11"/>
    <p:sldId id="278" r:id="rId12"/>
    <p:sldId id="279" r:id="rId13"/>
    <p:sldId id="280" r:id="rId14"/>
    <p:sldId id="281" r:id="rId15"/>
    <p:sldId id="276" r:id="rId16"/>
    <p:sldId id="290" r:id="rId17"/>
    <p:sldId id="288" r:id="rId18"/>
    <p:sldId id="259" r:id="rId19"/>
    <p:sldId id="283" r:id="rId20"/>
    <p:sldId id="284" r:id="rId21"/>
    <p:sldId id="285" r:id="rId22"/>
    <p:sldId id="286" r:id="rId23"/>
    <p:sldId id="287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66CC"/>
    <a:srgbClr val="FF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65689-8D06-440C-8B06-020ED433C73F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B62D8-C893-422D-B3F6-BF17F07A4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62D8-C893-422D-B3F6-BF17F07A4F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0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7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6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9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2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4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9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5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5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5A1F0-1592-4788-B430-A8388F7DA9C0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6C5A4-FE30-40DF-91B3-0C6248502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74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7772400" cy="1362075"/>
          </a:xfrm>
        </p:spPr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Lesson </a:t>
            </a:r>
            <a:r>
              <a:rPr lang="en-US" sz="6000" dirty="0" smtClean="0"/>
              <a:t>1.1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1676400" y="4953000"/>
            <a:ext cx="3657600" cy="1676400"/>
          </a:xfrm>
          <a:prstGeom prst="rect">
            <a:avLst/>
          </a:prstGeom>
          <a:solidFill>
            <a:srgbClr val="9933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2500"/>
              </a:spcBef>
            </a:pPr>
            <a:r>
              <a:rPr lang="en-US" sz="4400" dirty="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Add +                                 </a:t>
            </a:r>
          </a:p>
          <a:p>
            <a:pPr marL="39688">
              <a:spcBef>
                <a:spcPts val="2500"/>
              </a:spcBef>
            </a:pPr>
            <a:r>
              <a:rPr lang="en-US" sz="4400" dirty="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Subtract -       </a:t>
            </a:r>
          </a:p>
        </p:txBody>
      </p:sp>
      <p:sp>
        <p:nvSpPr>
          <p:cNvPr id="13314" name="Rectangle 2"/>
          <p:cNvSpPr>
            <a:spLocks/>
          </p:cNvSpPr>
          <p:nvPr/>
        </p:nvSpPr>
        <p:spPr bwMode="auto">
          <a:xfrm>
            <a:off x="1676400" y="3124200"/>
            <a:ext cx="3733800" cy="1739900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2500"/>
              </a:spcBef>
            </a:pP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Multiply    x   </a:t>
            </a:r>
          </a:p>
          <a:p>
            <a:pPr marL="39688">
              <a:spcBef>
                <a:spcPts val="2500"/>
              </a:spcBef>
            </a:pP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Divide  ÷       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4000" smtClean="0">
                <a:latin typeface="Lucida Grande" charset="0"/>
                <a:cs typeface="Lucida Grande" charset="0"/>
                <a:sym typeface="Lucida Grande" charset="0"/>
              </a:rPr>
              <a:t>Please Excuse My Dear Aunt Sally</a:t>
            </a:r>
            <a:endParaRPr lang="en-US" sz="4000" smtClean="0"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123950"/>
            <a:ext cx="990600" cy="876300"/>
            <a:chOff x="0" y="0"/>
            <a:chExt cx="624" cy="552"/>
          </a:xfrm>
        </p:grpSpPr>
        <p:sp>
          <p:nvSpPr>
            <p:cNvPr id="24594" name="AutoShape 5"/>
            <p:cNvSpPr>
              <a:spLocks/>
            </p:cNvSpPr>
            <p:nvPr/>
          </p:nvSpPr>
          <p:spPr bwMode="auto">
            <a:xfrm>
              <a:off x="0" y="12"/>
              <a:ext cx="624" cy="528"/>
            </a:xfrm>
            <a:custGeom>
              <a:avLst/>
              <a:gdLst>
                <a:gd name="T0" fmla="*/ 9 w 21600"/>
                <a:gd name="T1" fmla="*/ 0 h 21600"/>
                <a:gd name="T2" fmla="*/ 0 w 21600"/>
                <a:gd name="T3" fmla="*/ 6 h 21600"/>
                <a:gd name="T4" fmla="*/ 9 w 21600"/>
                <a:gd name="T5" fmla="*/ 13 h 21600"/>
                <a:gd name="T6" fmla="*/ 18 w 21600"/>
                <a:gd name="T7" fmla="*/ 6 h 21600"/>
                <a:gd name="T8" fmla="*/ 9 w 21600"/>
                <a:gd name="T9" fmla="*/ 0 h 21600"/>
                <a:gd name="T10" fmla="*/ 9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rgbClr val="00CC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5" name="Rectangle 6"/>
            <p:cNvSpPr>
              <a:spLocks/>
            </p:cNvSpPr>
            <p:nvPr/>
          </p:nvSpPr>
          <p:spPr bwMode="auto">
            <a:xfrm>
              <a:off x="152" y="0"/>
              <a:ext cx="319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Lucida Grande" charset="0"/>
                  <a:ea typeface="ＭＳ Ｐゴシック" charset="0"/>
                  <a:cs typeface="ＭＳ Ｐゴシック" charset="0"/>
                  <a:sym typeface="Lucida Grande" charset="0"/>
                </a:rPr>
                <a:t>P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3400" y="2057400"/>
            <a:ext cx="990600" cy="914400"/>
            <a:chOff x="0" y="0"/>
            <a:chExt cx="624" cy="576"/>
          </a:xfrm>
        </p:grpSpPr>
        <p:sp>
          <p:nvSpPr>
            <p:cNvPr id="24592" name="AutoShape 8"/>
            <p:cNvSpPr>
              <a:spLocks/>
            </p:cNvSpPr>
            <p:nvPr/>
          </p:nvSpPr>
          <p:spPr bwMode="auto">
            <a:xfrm>
              <a:off x="0" y="0"/>
              <a:ext cx="624" cy="576"/>
            </a:xfrm>
            <a:custGeom>
              <a:avLst/>
              <a:gdLst>
                <a:gd name="T0" fmla="*/ 9 w 21600"/>
                <a:gd name="T1" fmla="*/ 0 h 21600"/>
                <a:gd name="T2" fmla="*/ 0 w 21600"/>
                <a:gd name="T3" fmla="*/ 8 h 21600"/>
                <a:gd name="T4" fmla="*/ 9 w 21600"/>
                <a:gd name="T5" fmla="*/ 15 h 21600"/>
                <a:gd name="T6" fmla="*/ 18 w 21600"/>
                <a:gd name="T7" fmla="*/ 8 h 21600"/>
                <a:gd name="T8" fmla="*/ 9 w 21600"/>
                <a:gd name="T9" fmla="*/ 0 h 21600"/>
                <a:gd name="T10" fmla="*/ 9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rgbClr val="FF9900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3" name="Rectangle 9"/>
            <p:cNvSpPr>
              <a:spLocks/>
            </p:cNvSpPr>
            <p:nvPr/>
          </p:nvSpPr>
          <p:spPr bwMode="auto">
            <a:xfrm>
              <a:off x="122" y="16"/>
              <a:ext cx="379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E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33400" y="3022600"/>
            <a:ext cx="1066800" cy="1651000"/>
            <a:chOff x="0" y="0"/>
            <a:chExt cx="672" cy="1040"/>
          </a:xfrm>
        </p:grpSpPr>
        <p:sp>
          <p:nvSpPr>
            <p:cNvPr id="24590" name="AutoShape 11"/>
            <p:cNvSpPr>
              <a:spLocks/>
            </p:cNvSpPr>
            <p:nvPr/>
          </p:nvSpPr>
          <p:spPr bwMode="auto">
            <a:xfrm>
              <a:off x="0" y="16"/>
              <a:ext cx="672" cy="1008"/>
            </a:xfrm>
            <a:custGeom>
              <a:avLst/>
              <a:gdLst>
                <a:gd name="T0" fmla="*/ 10 w 21600"/>
                <a:gd name="T1" fmla="*/ 0 h 21600"/>
                <a:gd name="T2" fmla="*/ 0 w 21600"/>
                <a:gd name="T3" fmla="*/ 24 h 21600"/>
                <a:gd name="T4" fmla="*/ 10 w 21600"/>
                <a:gd name="T5" fmla="*/ 47 h 21600"/>
                <a:gd name="T6" fmla="*/ 21 w 21600"/>
                <a:gd name="T7" fmla="*/ 24 h 21600"/>
                <a:gd name="T8" fmla="*/ 10 w 21600"/>
                <a:gd name="T9" fmla="*/ 0 h 21600"/>
                <a:gd name="T10" fmla="*/ 1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rgbClr val="99FF33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91" name="Rectangle 12"/>
            <p:cNvSpPr>
              <a:spLocks/>
            </p:cNvSpPr>
            <p:nvPr/>
          </p:nvSpPr>
          <p:spPr bwMode="auto">
            <a:xfrm>
              <a:off x="104" y="0"/>
              <a:ext cx="463" cy="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M</a:t>
              </a:r>
            </a:p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33400" y="4775200"/>
            <a:ext cx="914400" cy="1651000"/>
            <a:chOff x="0" y="0"/>
            <a:chExt cx="576" cy="1040"/>
          </a:xfrm>
        </p:grpSpPr>
        <p:sp>
          <p:nvSpPr>
            <p:cNvPr id="24588" name="AutoShape 14"/>
            <p:cNvSpPr>
              <a:spLocks/>
            </p:cNvSpPr>
            <p:nvPr/>
          </p:nvSpPr>
          <p:spPr bwMode="auto">
            <a:xfrm>
              <a:off x="0" y="16"/>
              <a:ext cx="576" cy="1008"/>
            </a:xfrm>
            <a:custGeom>
              <a:avLst/>
              <a:gdLst>
                <a:gd name="T0" fmla="*/ 8 w 21600"/>
                <a:gd name="T1" fmla="*/ 0 h 21600"/>
                <a:gd name="T2" fmla="*/ 0 w 21600"/>
                <a:gd name="T3" fmla="*/ 24 h 21600"/>
                <a:gd name="T4" fmla="*/ 8 w 21600"/>
                <a:gd name="T5" fmla="*/ 47 h 21600"/>
                <a:gd name="T6" fmla="*/ 15 w 21600"/>
                <a:gd name="T7" fmla="*/ 24 h 21600"/>
                <a:gd name="T8" fmla="*/ 8 w 21600"/>
                <a:gd name="T9" fmla="*/ 0 h 21600"/>
                <a:gd name="T10" fmla="*/ 8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rgbClr val="9933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89" name="Rectangle 15"/>
            <p:cNvSpPr>
              <a:spLocks/>
            </p:cNvSpPr>
            <p:nvPr/>
          </p:nvSpPr>
          <p:spPr bwMode="auto">
            <a:xfrm>
              <a:off x="68" y="0"/>
              <a:ext cx="439" cy="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A</a:t>
              </a:r>
            </a:p>
            <a:p>
              <a:pPr marL="1588" algn="ctr"/>
              <a:r>
                <a:rPr lang="en-US" sz="540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S</a:t>
              </a:r>
            </a:p>
          </p:txBody>
        </p:sp>
      </p:grpSp>
      <p:sp>
        <p:nvSpPr>
          <p:cNvPr id="13328" name="Rectangle 16"/>
          <p:cNvSpPr>
            <a:spLocks/>
          </p:cNvSpPr>
          <p:nvPr/>
        </p:nvSpPr>
        <p:spPr bwMode="auto">
          <a:xfrm>
            <a:off x="1676400" y="1143000"/>
            <a:ext cx="5334000" cy="825500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2750"/>
              </a:spcBef>
            </a:pPr>
            <a:r>
              <a:rPr lang="en-US" sz="48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Parentheses (    ) </a:t>
            </a:r>
          </a:p>
        </p:txBody>
      </p:sp>
      <p:sp>
        <p:nvSpPr>
          <p:cNvPr id="13329" name="Rectangle 17"/>
          <p:cNvSpPr>
            <a:spLocks/>
          </p:cNvSpPr>
          <p:nvPr/>
        </p:nvSpPr>
        <p:spPr bwMode="auto">
          <a:xfrm>
            <a:off x="1752600" y="2133600"/>
            <a:ext cx="5029200" cy="889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3100"/>
              </a:spcBef>
            </a:pPr>
            <a:r>
              <a:rPr lang="en-US" sz="5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Exponents  4</a:t>
            </a:r>
            <a:r>
              <a:rPr lang="en-US" sz="5400" baseline="30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3</a:t>
            </a:r>
            <a:r>
              <a:rPr lang="en-US" sz="5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   </a:t>
            </a:r>
          </a:p>
        </p:txBody>
      </p:sp>
      <p:pic>
        <p:nvPicPr>
          <p:cNvPr id="24587" name="Picture 18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19400"/>
            <a:ext cx="21304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animBg="1" autoUpdateAnimBg="0"/>
      <p:bldP spid="13313" grpId="1" animBg="1" autoUpdateAnimBg="0"/>
      <p:bldP spid="13314" grpId="0" animBg="1" autoUpdateAnimBg="0"/>
      <p:bldP spid="13314" grpId="1" animBg="1" autoUpdateAnimBg="0"/>
      <p:bldP spid="13328" grpId="0" animBg="1" autoUpdateAnimBg="0"/>
      <p:bldP spid="13328" grpId="1" animBg="1" autoUpdateAnimBg="0"/>
      <p:bldP spid="13329" grpId="0" animBg="1" autoUpdateAnimBg="0"/>
      <p:bldP spid="13329" grpId="1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4000" smtClean="0">
                <a:latin typeface="Lucida Grande" charset="0"/>
                <a:cs typeface="Lucida Grande" charset="0"/>
                <a:sym typeface="Lucida Grande" charset="0"/>
              </a:rPr>
              <a:t>Please Excuse My Dear Aunt Sally</a:t>
            </a:r>
            <a:endParaRPr lang="en-US" sz="4000" smtClean="0"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381000" y="1447800"/>
            <a:ext cx="8458200" cy="3911600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4300"/>
              </a:spcBef>
            </a:pPr>
            <a:r>
              <a:rPr lang="en-US" sz="75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Parentheses (    )</a:t>
            </a:r>
          </a:p>
          <a:p>
            <a:pPr marL="39688">
              <a:spcBef>
                <a:spcPts val="4300"/>
              </a:spcBef>
            </a:pPr>
            <a:endParaRPr lang="en-US" sz="7500">
              <a:solidFill>
                <a:schemeClr val="tx1"/>
              </a:solidFill>
              <a:latin typeface="Cooper Black" charset="0"/>
              <a:ea typeface="ＭＳ Ｐゴシック" charset="0"/>
              <a:cs typeface="ＭＳ Ｐゴシック" charset="0"/>
              <a:sym typeface="Cooper Black" charset="0"/>
            </a:endParaRPr>
          </a:p>
          <a:p>
            <a:pPr marL="39688">
              <a:spcBef>
                <a:spcPts val="2750"/>
              </a:spcBef>
            </a:pPr>
            <a:r>
              <a:rPr lang="en-US" sz="48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</a:t>
            </a:r>
          </a:p>
        </p:txBody>
      </p:sp>
      <p:pic>
        <p:nvPicPr>
          <p:cNvPr id="25604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21304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3825" y="2513013"/>
            <a:ext cx="4575175" cy="2827337"/>
            <a:chOff x="0" y="0"/>
            <a:chExt cx="2882" cy="1780"/>
          </a:xfrm>
        </p:grpSpPr>
        <p:sp>
          <p:nvSpPr>
            <p:cNvPr id="25606" name="AutoShape 5"/>
            <p:cNvSpPr>
              <a:spLocks/>
            </p:cNvSpPr>
            <p:nvPr/>
          </p:nvSpPr>
          <p:spPr bwMode="auto">
            <a:xfrm>
              <a:off x="0" y="0"/>
              <a:ext cx="2882" cy="1780"/>
            </a:xfrm>
            <a:custGeom>
              <a:avLst/>
              <a:gdLst>
                <a:gd name="T0" fmla="*/ 70 w 19446"/>
                <a:gd name="T1" fmla="*/ 100 h 20728"/>
                <a:gd name="T2" fmla="*/ 56 w 19446"/>
                <a:gd name="T3" fmla="*/ 19 h 20728"/>
                <a:gd name="T4" fmla="*/ 357 w 19446"/>
                <a:gd name="T5" fmla="*/ 15 h 20728"/>
                <a:gd name="T6" fmla="*/ 372 w 19446"/>
                <a:gd name="T7" fmla="*/ 96 h 20728"/>
                <a:gd name="T8" fmla="*/ 140 w 19446"/>
                <a:gd name="T9" fmla="*/ 112 h 20728"/>
                <a:gd name="T10" fmla="*/ 0 w 19446"/>
                <a:gd name="T11" fmla="*/ 153 h 20728"/>
                <a:gd name="T12" fmla="*/ 70 w 19446"/>
                <a:gd name="T13" fmla="*/ 100 h 20728"/>
                <a:gd name="T14" fmla="*/ 70 w 19446"/>
                <a:gd name="T15" fmla="*/ 100 h 207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446" h="20728">
                  <a:moveTo>
                    <a:pt x="3197" y="13611"/>
                  </a:moveTo>
                  <a:cubicBezTo>
                    <a:pt x="-775" y="10706"/>
                    <a:pt x="-1070" y="5760"/>
                    <a:pt x="2538" y="2563"/>
                  </a:cubicBezTo>
                  <a:cubicBezTo>
                    <a:pt x="6146" y="-634"/>
                    <a:pt x="12291" y="-872"/>
                    <a:pt x="16263" y="2032"/>
                  </a:cubicBezTo>
                  <a:cubicBezTo>
                    <a:pt x="20235" y="4936"/>
                    <a:pt x="20530" y="9882"/>
                    <a:pt x="16922" y="13080"/>
                  </a:cubicBezTo>
                  <a:cubicBezTo>
                    <a:pt x="14259" y="15440"/>
                    <a:pt x="10084" y="16262"/>
                    <a:pt x="6368" y="15159"/>
                  </a:cubicBezTo>
                  <a:lnTo>
                    <a:pt x="0" y="20728"/>
                  </a:lnTo>
                  <a:lnTo>
                    <a:pt x="3197" y="13611"/>
                  </a:lnTo>
                  <a:close/>
                  <a:moveTo>
                    <a:pt x="3197" y="13611"/>
                  </a:move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07" name="Rectangle 6"/>
            <p:cNvSpPr>
              <a:spLocks/>
            </p:cNvSpPr>
            <p:nvPr/>
          </p:nvSpPr>
          <p:spPr bwMode="auto">
            <a:xfrm>
              <a:off x="434" y="241"/>
              <a:ext cx="2040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/>
            <a:p>
              <a:pPr marL="1588" algn="ctr"/>
              <a:r>
                <a:rPr lang="en-US" sz="3500" dirty="0" smtClean="0">
                  <a:solidFill>
                    <a:schemeClr val="bg2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Always </a:t>
              </a:r>
              <a:r>
                <a:rPr lang="en-US" sz="3500" dirty="0">
                  <a:solidFill>
                    <a:schemeClr val="bg2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do parentheses 1</a:t>
              </a:r>
              <a:r>
                <a:rPr lang="en-US" sz="3500" baseline="30000" dirty="0">
                  <a:solidFill>
                    <a:schemeClr val="bg2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st</a:t>
              </a:r>
              <a:r>
                <a:rPr lang="en-US" sz="3500" dirty="0">
                  <a:solidFill>
                    <a:schemeClr val="bg2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4000" smtClean="0">
                <a:latin typeface="Lucida Grande" charset="0"/>
                <a:cs typeface="Lucida Grande" charset="0"/>
                <a:sym typeface="Lucida Grande" charset="0"/>
              </a:rPr>
              <a:t>Please Excuse My Dear Aunt Sally</a:t>
            </a:r>
            <a:endParaRPr lang="en-US" sz="4000" smtClean="0"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sp>
        <p:nvSpPr>
          <p:cNvPr id="26627" name="Rectangle 2"/>
          <p:cNvSpPr>
            <a:spLocks/>
          </p:cNvSpPr>
          <p:nvPr/>
        </p:nvSpPr>
        <p:spPr bwMode="auto">
          <a:xfrm>
            <a:off x="228600" y="1295400"/>
            <a:ext cx="8686800" cy="14859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5450"/>
              </a:spcBef>
            </a:pPr>
            <a:r>
              <a:rPr lang="en-US" sz="95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Exponents 4</a:t>
            </a:r>
            <a:r>
              <a:rPr lang="en-US" sz="9500" baseline="30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3</a:t>
            </a:r>
          </a:p>
        </p:txBody>
      </p:sp>
      <p:pic>
        <p:nvPicPr>
          <p:cNvPr id="26628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2743200"/>
            <a:ext cx="25019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2425" y="2513013"/>
            <a:ext cx="4575175" cy="2827337"/>
            <a:chOff x="0" y="0"/>
            <a:chExt cx="2882" cy="1780"/>
          </a:xfrm>
        </p:grpSpPr>
        <p:sp>
          <p:nvSpPr>
            <p:cNvPr id="26630" name="AutoShape 5"/>
            <p:cNvSpPr>
              <a:spLocks/>
            </p:cNvSpPr>
            <p:nvPr/>
          </p:nvSpPr>
          <p:spPr bwMode="auto">
            <a:xfrm>
              <a:off x="0" y="0"/>
              <a:ext cx="2882" cy="1780"/>
            </a:xfrm>
            <a:custGeom>
              <a:avLst/>
              <a:gdLst>
                <a:gd name="T0" fmla="*/ 70 w 19446"/>
                <a:gd name="T1" fmla="*/ 100 h 20728"/>
                <a:gd name="T2" fmla="*/ 56 w 19446"/>
                <a:gd name="T3" fmla="*/ 19 h 20728"/>
                <a:gd name="T4" fmla="*/ 357 w 19446"/>
                <a:gd name="T5" fmla="*/ 15 h 20728"/>
                <a:gd name="T6" fmla="*/ 372 w 19446"/>
                <a:gd name="T7" fmla="*/ 96 h 20728"/>
                <a:gd name="T8" fmla="*/ 140 w 19446"/>
                <a:gd name="T9" fmla="*/ 112 h 20728"/>
                <a:gd name="T10" fmla="*/ 0 w 19446"/>
                <a:gd name="T11" fmla="*/ 153 h 20728"/>
                <a:gd name="T12" fmla="*/ 70 w 19446"/>
                <a:gd name="T13" fmla="*/ 100 h 20728"/>
                <a:gd name="T14" fmla="*/ 70 w 19446"/>
                <a:gd name="T15" fmla="*/ 100 h 207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446" h="20728">
                  <a:moveTo>
                    <a:pt x="3197" y="13611"/>
                  </a:moveTo>
                  <a:cubicBezTo>
                    <a:pt x="-775" y="10706"/>
                    <a:pt x="-1070" y="5760"/>
                    <a:pt x="2538" y="2563"/>
                  </a:cubicBezTo>
                  <a:cubicBezTo>
                    <a:pt x="6146" y="-634"/>
                    <a:pt x="12291" y="-872"/>
                    <a:pt x="16263" y="2032"/>
                  </a:cubicBezTo>
                  <a:cubicBezTo>
                    <a:pt x="20235" y="4936"/>
                    <a:pt x="20530" y="9882"/>
                    <a:pt x="16922" y="13080"/>
                  </a:cubicBezTo>
                  <a:cubicBezTo>
                    <a:pt x="14259" y="15440"/>
                    <a:pt x="10084" y="16262"/>
                    <a:pt x="6368" y="15159"/>
                  </a:cubicBezTo>
                  <a:lnTo>
                    <a:pt x="0" y="20728"/>
                  </a:lnTo>
                  <a:lnTo>
                    <a:pt x="3197" y="13611"/>
                  </a:lnTo>
                  <a:close/>
                  <a:moveTo>
                    <a:pt x="3197" y="13611"/>
                  </a:move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1" name="Rectangle 6"/>
            <p:cNvSpPr>
              <a:spLocks/>
            </p:cNvSpPr>
            <p:nvPr/>
          </p:nvSpPr>
          <p:spPr bwMode="auto">
            <a:xfrm>
              <a:off x="422" y="196"/>
              <a:ext cx="2040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/>
            <a:p>
              <a:pPr marL="1588" algn="ctr"/>
              <a:r>
                <a:rPr lang="en-US" sz="3500" dirty="0">
                  <a:solidFill>
                    <a:schemeClr val="bg2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Always do Exponents 2</a:t>
              </a:r>
              <a:r>
                <a:rPr lang="en-US" sz="3500" baseline="30000" dirty="0">
                  <a:solidFill>
                    <a:schemeClr val="bg2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nd</a:t>
              </a:r>
              <a:r>
                <a:rPr lang="en-US" sz="3500" dirty="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/>
          </p:cNvSpPr>
          <p:nvPr/>
        </p:nvSpPr>
        <p:spPr bwMode="auto">
          <a:xfrm>
            <a:off x="381000" y="1219200"/>
            <a:ext cx="7239000" cy="4254500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3450"/>
              </a:spcBef>
            </a:pPr>
            <a:r>
              <a:rPr lang="en-US" sz="6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Multiply    x   </a:t>
            </a:r>
          </a:p>
          <a:p>
            <a:pPr marL="39688">
              <a:spcBef>
                <a:spcPts val="3450"/>
              </a:spcBef>
            </a:pPr>
            <a:r>
              <a:rPr lang="en-US" sz="60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Divide  ÷</a:t>
            </a: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   </a:t>
            </a:r>
          </a:p>
          <a:p>
            <a:pPr marL="39688">
              <a:spcBef>
                <a:spcPts val="2500"/>
              </a:spcBef>
            </a:pPr>
            <a:endParaRPr lang="en-US" sz="4400">
              <a:solidFill>
                <a:schemeClr val="tx1"/>
              </a:solidFill>
              <a:latin typeface="Cooper Black" charset="0"/>
              <a:ea typeface="ＭＳ Ｐゴシック" charset="0"/>
              <a:cs typeface="ＭＳ Ｐゴシック" charset="0"/>
              <a:sym typeface="Cooper Black" charset="0"/>
            </a:endParaRPr>
          </a:p>
          <a:p>
            <a:pPr marL="39688">
              <a:spcBef>
                <a:spcPts val="2500"/>
              </a:spcBef>
            </a:pP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   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4000" smtClean="0">
                <a:latin typeface="Lucida Grande" charset="0"/>
                <a:cs typeface="Lucida Grande" charset="0"/>
                <a:sym typeface="Lucida Grande" charset="0"/>
              </a:rPr>
              <a:t>Please Excuse My Dear Aunt Sally</a:t>
            </a:r>
            <a:endParaRPr lang="en-US" sz="4000" smtClean="0"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pic>
        <p:nvPicPr>
          <p:cNvPr id="27652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52800"/>
            <a:ext cx="19700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248025" y="3122613"/>
            <a:ext cx="4575175" cy="2828925"/>
            <a:chOff x="0" y="0"/>
            <a:chExt cx="2882" cy="1781"/>
          </a:xfrm>
        </p:grpSpPr>
        <p:sp>
          <p:nvSpPr>
            <p:cNvPr id="27654" name="AutoShape 5"/>
            <p:cNvSpPr>
              <a:spLocks/>
            </p:cNvSpPr>
            <p:nvPr/>
          </p:nvSpPr>
          <p:spPr bwMode="auto">
            <a:xfrm>
              <a:off x="0" y="0"/>
              <a:ext cx="2882" cy="1781"/>
            </a:xfrm>
            <a:custGeom>
              <a:avLst/>
              <a:gdLst>
                <a:gd name="T0" fmla="*/ 38 w 19001"/>
                <a:gd name="T1" fmla="*/ 125 h 19737"/>
                <a:gd name="T2" fmla="*/ 96 w 19001"/>
                <a:gd name="T3" fmla="*/ 14 h 19737"/>
                <a:gd name="T4" fmla="*/ 400 w 19001"/>
                <a:gd name="T5" fmla="*/ 35 h 19737"/>
                <a:gd name="T6" fmla="*/ 341 w 19001"/>
                <a:gd name="T7" fmla="*/ 146 h 19737"/>
                <a:gd name="T8" fmla="*/ 97 w 19001"/>
                <a:gd name="T9" fmla="*/ 147 h 19737"/>
                <a:gd name="T10" fmla="*/ 0 w 19001"/>
                <a:gd name="T11" fmla="*/ 161 h 19737"/>
                <a:gd name="T12" fmla="*/ 38 w 19001"/>
                <a:gd name="T13" fmla="*/ 125 h 19737"/>
                <a:gd name="T14" fmla="*/ 38 w 19001"/>
                <a:gd name="T15" fmla="*/ 125 h 197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001" h="19737">
                  <a:moveTo>
                    <a:pt x="1647" y="15360"/>
                  </a:moveTo>
                  <a:cubicBezTo>
                    <a:pt x="-1294" y="10862"/>
                    <a:pt x="-160" y="4743"/>
                    <a:pt x="4181" y="1695"/>
                  </a:cubicBezTo>
                  <a:cubicBezTo>
                    <a:pt x="8521" y="-1354"/>
                    <a:pt x="14424" y="-178"/>
                    <a:pt x="17365" y="4321"/>
                  </a:cubicBezTo>
                  <a:cubicBezTo>
                    <a:pt x="20306" y="8820"/>
                    <a:pt x="19172" y="14938"/>
                    <a:pt x="14831" y="17987"/>
                  </a:cubicBezTo>
                  <a:cubicBezTo>
                    <a:pt x="11628" y="20237"/>
                    <a:pt x="7427" y="20246"/>
                    <a:pt x="4214" y="18010"/>
                  </a:cubicBezTo>
                  <a:lnTo>
                    <a:pt x="0" y="19736"/>
                  </a:lnTo>
                  <a:lnTo>
                    <a:pt x="1647" y="15360"/>
                  </a:lnTo>
                  <a:close/>
                  <a:moveTo>
                    <a:pt x="1647" y="15360"/>
                  </a:move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655" name="Rectangle 6"/>
            <p:cNvSpPr>
              <a:spLocks/>
            </p:cNvSpPr>
            <p:nvPr/>
          </p:nvSpPr>
          <p:spPr bwMode="auto">
            <a:xfrm>
              <a:off x="422" y="260"/>
              <a:ext cx="2040" cy="1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/>
            <a:p>
              <a:pPr marL="1588" algn="ctr"/>
              <a:r>
                <a:rPr lang="en-US" sz="3000" dirty="0" smtClean="0">
                  <a:solidFill>
                    <a:schemeClr val="bg2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Next, solve all multiplication &amp; division from left to right</a:t>
              </a:r>
              <a:endParaRPr lang="en-US" sz="3000" dirty="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/>
          </p:cNvSpPr>
          <p:nvPr/>
        </p:nvSpPr>
        <p:spPr bwMode="auto">
          <a:xfrm>
            <a:off x="381000" y="1219200"/>
            <a:ext cx="8077200" cy="2832100"/>
          </a:xfrm>
          <a:prstGeom prst="rect">
            <a:avLst/>
          </a:prstGeom>
          <a:solidFill>
            <a:srgbClr val="9933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300"/>
              </a:spcBef>
            </a:pPr>
            <a:r>
              <a:rPr lang="en-US" sz="75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Add +                                 </a:t>
            </a:r>
          </a:p>
          <a:p>
            <a:pPr marL="39688">
              <a:spcBef>
                <a:spcPts val="4300"/>
              </a:spcBef>
            </a:pPr>
            <a:r>
              <a:rPr lang="en-US" sz="75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Subtract -</a:t>
            </a:r>
            <a:r>
              <a:rPr lang="en-US" sz="4400">
                <a:solidFill>
                  <a:schemeClr val="tx1"/>
                </a:solidFill>
                <a:latin typeface="Cooper Black" charset="0"/>
                <a:ea typeface="ＭＳ Ｐゴシック" charset="0"/>
                <a:cs typeface="ＭＳ Ｐゴシック" charset="0"/>
                <a:sym typeface="Cooper Black" charset="0"/>
              </a:rPr>
              <a:t>       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838200"/>
          </a:xfr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indent="0" eaLnBrk="1" hangingPunct="1">
              <a:defRPr/>
            </a:pPr>
            <a:r>
              <a:rPr lang="en-US" sz="4000" smtClean="0">
                <a:latin typeface="Lucida Grande" charset="0"/>
                <a:cs typeface="Lucida Grande" charset="0"/>
                <a:sym typeface="Lucida Grande" charset="0"/>
              </a:rPr>
              <a:t>Please Excuse My Dear Aunt Sally</a:t>
            </a:r>
            <a:endParaRPr lang="en-US" sz="4000" smtClean="0">
              <a:latin typeface="Lucida Grande" charset="0"/>
              <a:ea typeface="ヒラギノ角ゴ ProN W3" charset="0"/>
              <a:cs typeface="ヒラギノ角ゴ ProN W3" charset="0"/>
              <a:sym typeface="Lucida Grande" charset="0"/>
            </a:endParaRPr>
          </a:p>
        </p:txBody>
      </p:sp>
      <p:pic>
        <p:nvPicPr>
          <p:cNvPr id="28676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21304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352800" y="3733800"/>
            <a:ext cx="4964113" cy="2446338"/>
            <a:chOff x="50" y="-97"/>
            <a:chExt cx="3127" cy="1541"/>
          </a:xfrm>
        </p:grpSpPr>
        <p:sp>
          <p:nvSpPr>
            <p:cNvPr id="28678" name="AutoShape 5"/>
            <p:cNvSpPr>
              <a:spLocks/>
            </p:cNvSpPr>
            <p:nvPr/>
          </p:nvSpPr>
          <p:spPr bwMode="auto">
            <a:xfrm>
              <a:off x="50" y="-97"/>
              <a:ext cx="3127" cy="1393"/>
            </a:xfrm>
            <a:custGeom>
              <a:avLst/>
              <a:gdLst>
                <a:gd name="T0" fmla="*/ 45 w 19002"/>
                <a:gd name="T1" fmla="*/ 76 h 19751"/>
                <a:gd name="T2" fmla="*/ 113 w 19002"/>
                <a:gd name="T3" fmla="*/ 8 h 19751"/>
                <a:gd name="T4" fmla="*/ 470 w 19002"/>
                <a:gd name="T5" fmla="*/ 21 h 19751"/>
                <a:gd name="T6" fmla="*/ 402 w 19002"/>
                <a:gd name="T7" fmla="*/ 89 h 19751"/>
                <a:gd name="T8" fmla="*/ 114 w 19002"/>
                <a:gd name="T9" fmla="*/ 90 h 19751"/>
                <a:gd name="T10" fmla="*/ 0 w 19002"/>
                <a:gd name="T11" fmla="*/ 98 h 19751"/>
                <a:gd name="T12" fmla="*/ 45 w 19002"/>
                <a:gd name="T13" fmla="*/ 76 h 19751"/>
                <a:gd name="T14" fmla="*/ 45 w 19002"/>
                <a:gd name="T15" fmla="*/ 76 h 197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002" h="19751">
                  <a:moveTo>
                    <a:pt x="1652" y="15366"/>
                  </a:moveTo>
                  <a:cubicBezTo>
                    <a:pt x="-1293" y="10870"/>
                    <a:pt x="-163" y="4751"/>
                    <a:pt x="4175" y="1699"/>
                  </a:cubicBezTo>
                  <a:cubicBezTo>
                    <a:pt x="8514" y="-1353"/>
                    <a:pt x="14418" y="-182"/>
                    <a:pt x="17362" y="4315"/>
                  </a:cubicBezTo>
                  <a:cubicBezTo>
                    <a:pt x="20307" y="8811"/>
                    <a:pt x="19177" y="14930"/>
                    <a:pt x="14839" y="17982"/>
                  </a:cubicBezTo>
                  <a:cubicBezTo>
                    <a:pt x="11637" y="20234"/>
                    <a:pt x="7436" y="20247"/>
                    <a:pt x="4221" y="18014"/>
                  </a:cubicBezTo>
                  <a:lnTo>
                    <a:pt x="0" y="19751"/>
                  </a:lnTo>
                  <a:lnTo>
                    <a:pt x="1652" y="15366"/>
                  </a:lnTo>
                  <a:close/>
                  <a:moveTo>
                    <a:pt x="1652" y="15366"/>
                  </a:move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79" name="Rectangle 6"/>
            <p:cNvSpPr>
              <a:spLocks/>
            </p:cNvSpPr>
            <p:nvPr/>
          </p:nvSpPr>
          <p:spPr bwMode="auto">
            <a:xfrm>
              <a:off x="482" y="-1"/>
              <a:ext cx="2448" cy="1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78049" bIns="38100"/>
            <a:lstStyle/>
            <a:p>
              <a:pPr marL="1588" algn="ctr"/>
              <a:r>
                <a:rPr lang="en-US" sz="3000" dirty="0" smtClean="0">
                  <a:solidFill>
                    <a:schemeClr val="bg2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Finally, end your problem with addition </a:t>
              </a:r>
              <a:r>
                <a:rPr lang="en-US" sz="3000" dirty="0">
                  <a:solidFill>
                    <a:schemeClr val="bg2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and subtraction 4th, from left to right</a:t>
              </a:r>
              <a:r>
                <a:rPr lang="en-US" sz="3000" dirty="0">
                  <a:solidFill>
                    <a:schemeClr val="tx1"/>
                  </a:solidFill>
                  <a:latin typeface="Cooper Black" charset="0"/>
                  <a:ea typeface="ＭＳ Ｐゴシック" charset="0"/>
                  <a:cs typeface="ＭＳ Ｐゴシック" charset="0"/>
                  <a:sym typeface="Cooper Black" charset="0"/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PEMDAS HOPSCOTCH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2218" t="30290" r="51445" b="12917"/>
          <a:stretch>
            <a:fillRect/>
          </a:stretch>
        </p:blipFill>
        <p:spPr bwMode="auto">
          <a:xfrm>
            <a:off x="2667000" y="1143000"/>
            <a:ext cx="3950801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&quot;No&quot; Symbol 4"/>
          <p:cNvSpPr/>
          <p:nvPr/>
        </p:nvSpPr>
        <p:spPr>
          <a:xfrm>
            <a:off x="1295400" y="4419600"/>
            <a:ext cx="6553200" cy="15240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COMMON ERROR!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Be Careful!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PEMDAS is only FOUR STEPS!</a:t>
            </a:r>
          </a:p>
          <a:p>
            <a:pPr algn="ctr">
              <a:buNone/>
            </a:pPr>
            <a:r>
              <a:rPr lang="en-US" dirty="0" smtClean="0"/>
              <a:t>P – E – MD – AS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It is NOT six steps!</a:t>
            </a:r>
          </a:p>
          <a:p>
            <a:pPr algn="ctr">
              <a:buNone/>
            </a:pPr>
            <a:r>
              <a:rPr lang="en-US" dirty="0" smtClean="0"/>
              <a:t>P – E – M – D – A – S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8822" t="32969" r="54923" b="19704"/>
          <a:stretch>
            <a:fillRect/>
          </a:stretch>
        </p:blipFill>
        <p:spPr bwMode="auto">
          <a:xfrm>
            <a:off x="4191000" y="2819400"/>
            <a:ext cx="888809" cy="14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ALWAYS </a:t>
            </a:r>
            <a:r>
              <a:rPr lang="en-US" u="sng" dirty="0" smtClean="0"/>
              <a:t>UNDERLINE</a:t>
            </a:r>
            <a:r>
              <a:rPr lang="en-US" dirty="0" smtClean="0"/>
              <a:t> the portion of the problem you are solving and </a:t>
            </a:r>
            <a:r>
              <a:rPr lang="en-US" u="sng" dirty="0" smtClean="0"/>
              <a:t>BRING DOWN </a:t>
            </a:r>
            <a:r>
              <a:rPr lang="en-US" dirty="0" smtClean="0"/>
              <a:t>the remaining parts of the problem!</a:t>
            </a:r>
          </a:p>
        </p:txBody>
      </p:sp>
      <p:pic>
        <p:nvPicPr>
          <p:cNvPr id="1028" name="Picture 4" descr="https://encrypted-tbn3.gstatic.com/images?q=tbn:ANd9GcRXGclDYTjece2jAh7MkMLWgr2OEtxBR8XKA9hec0xMhbxHXuup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81400"/>
            <a:ext cx="2409825" cy="18954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43400" y="35814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Your problem should look like an upside down triangle!!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 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1428750"/>
            <a:ext cx="95250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381000"/>
            <a:ext cx="7772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66"/>
                </a:solidFill>
              </a:rPr>
              <a:t>Example 1</a:t>
            </a:r>
          </a:p>
          <a:p>
            <a:pPr algn="ctr"/>
            <a:endParaRPr lang="en-US" sz="2000" dirty="0">
              <a:solidFill>
                <a:srgbClr val="FFFF66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66"/>
                </a:solidFill>
              </a:rPr>
              <a:t>11 + (15 - 3) x 2</a:t>
            </a:r>
            <a:r>
              <a:rPr lang="en-US" sz="3200" dirty="0" smtClean="0">
                <a:solidFill>
                  <a:srgbClr val="FFFF66"/>
                </a:solidFill>
              </a:rPr>
              <a:t> </a:t>
            </a:r>
            <a:endParaRPr lang="en-US" sz="3200" dirty="0">
              <a:solidFill>
                <a:srgbClr val="FFFF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28822" t="32969" r="54923" b="19704"/>
          <a:stretch>
            <a:fillRect/>
          </a:stretch>
        </p:blipFill>
        <p:spPr bwMode="auto">
          <a:xfrm>
            <a:off x="7162800" y="457200"/>
            <a:ext cx="1269809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9521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 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1428750"/>
            <a:ext cx="95250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381000"/>
            <a:ext cx="7772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Example 1</a:t>
            </a:r>
          </a:p>
          <a:p>
            <a:pPr algn="ctr"/>
            <a:endParaRPr lang="en-US" sz="2000" dirty="0">
              <a:solidFill>
                <a:srgbClr val="FFFF66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66"/>
                </a:solidFill>
              </a:rPr>
              <a:t>11 + (15 - 3) x 2</a:t>
            </a:r>
            <a:r>
              <a:rPr lang="en-US" sz="3200" dirty="0" smtClean="0">
                <a:solidFill>
                  <a:srgbClr val="FFFF66"/>
                </a:solidFill>
              </a:rPr>
              <a:t> </a:t>
            </a:r>
            <a:endParaRPr lang="en-US" sz="3200" dirty="0">
              <a:solidFill>
                <a:srgbClr val="FFFF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28822" t="32969" r="54923" b="19704"/>
          <a:stretch>
            <a:fillRect/>
          </a:stretch>
        </p:blipFill>
        <p:spPr bwMode="auto">
          <a:xfrm>
            <a:off x="7162800" y="457200"/>
            <a:ext cx="1269809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95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/>
          </p:cNvSpPr>
          <p:nvPr/>
        </p:nvSpPr>
        <p:spPr bwMode="auto">
          <a:xfrm>
            <a:off x="285750" y="165100"/>
            <a:ext cx="8559800" cy="61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4800" dirty="0">
                <a:solidFill>
                  <a:srgbClr val="FFFFFF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In most languages, the meaning of words depend on the order:</a:t>
            </a:r>
          </a:p>
          <a:p>
            <a:pPr marL="39688"/>
            <a:endParaRPr lang="en-US" sz="4800" dirty="0">
              <a:solidFill>
                <a:schemeClr val="tx1"/>
              </a:solidFill>
              <a:latin typeface="Times New Roman Bold" charset="0"/>
              <a:ea typeface="ＭＳ Ｐゴシック" charset="0"/>
              <a:cs typeface="ＭＳ Ｐゴシック" charset="0"/>
              <a:sym typeface="Times New Roman Bold" charset="0"/>
            </a:endParaRPr>
          </a:p>
          <a:p>
            <a:pPr marL="39688"/>
            <a:r>
              <a:rPr lang="en-US" sz="4400" dirty="0">
                <a:solidFill>
                  <a:schemeClr val="tx1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Example</a:t>
            </a:r>
          </a:p>
          <a:p>
            <a:pPr marL="39688"/>
            <a:r>
              <a:rPr lang="en-US" sz="3200" dirty="0" smtClean="0">
                <a:solidFill>
                  <a:schemeClr val="tx1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			</a:t>
            </a:r>
            <a:r>
              <a:rPr lang="en-US" sz="3200" dirty="0" smtClean="0">
                <a:solidFill>
                  <a:srgbClr val="FFFF00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Sign </a:t>
            </a:r>
            <a:r>
              <a:rPr lang="en-US" sz="3200" dirty="0">
                <a:solidFill>
                  <a:srgbClr val="FFFF00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the check</a:t>
            </a:r>
            <a:r>
              <a:rPr lang="en-US" sz="4400" dirty="0">
                <a:solidFill>
                  <a:schemeClr val="tx1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 </a:t>
            </a:r>
          </a:p>
          <a:p>
            <a:pPr marL="39688"/>
            <a:r>
              <a:rPr lang="en-US" sz="4000" dirty="0" smtClean="0">
                <a:solidFill>
                  <a:schemeClr val="tx1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Is </a:t>
            </a:r>
            <a:r>
              <a:rPr lang="en-US" sz="4000" dirty="0">
                <a:solidFill>
                  <a:schemeClr val="tx1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not the same as</a:t>
            </a:r>
          </a:p>
          <a:p>
            <a:pPr marL="39688"/>
            <a:endParaRPr lang="en-US" sz="4000" dirty="0">
              <a:solidFill>
                <a:schemeClr val="tx1"/>
              </a:solidFill>
              <a:latin typeface="Times New Roman Bold" charset="0"/>
              <a:ea typeface="ＭＳ Ｐゴシック" charset="0"/>
              <a:cs typeface="ＭＳ Ｐゴシック" charset="0"/>
              <a:sym typeface="Times New Roman Bold" charset="0"/>
            </a:endParaRPr>
          </a:p>
          <a:p>
            <a:pPr marL="39688"/>
            <a:r>
              <a:rPr lang="en-US" sz="2800" dirty="0" smtClean="0">
                <a:solidFill>
                  <a:schemeClr val="tx1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			</a:t>
            </a:r>
            <a:r>
              <a:rPr lang="en-US" sz="3200" dirty="0" smtClean="0">
                <a:solidFill>
                  <a:srgbClr val="FFFF00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Check </a:t>
            </a:r>
            <a:r>
              <a:rPr lang="en-US" sz="3200" dirty="0">
                <a:solidFill>
                  <a:srgbClr val="FFFF00"/>
                </a:solidFill>
                <a:latin typeface="Times New Roman Bold" charset="0"/>
                <a:ea typeface="ＭＳ Ｐゴシック" charset="0"/>
                <a:cs typeface="ＭＳ Ｐゴシック" charset="0"/>
                <a:sym typeface="Times New Roman Bold" charset="0"/>
              </a:rPr>
              <a:t>the sign</a:t>
            </a:r>
            <a:endParaRPr lang="en-US" sz="2800" dirty="0">
              <a:solidFill>
                <a:srgbClr val="FFFF00"/>
              </a:solidFill>
              <a:latin typeface="Times New Roman Bold" charset="0"/>
              <a:ea typeface="ＭＳ Ｐゴシック" charset="0"/>
              <a:cs typeface="ＭＳ Ｐゴシック" charset="0"/>
              <a:sym typeface="Times New Roman Bold" charset="0"/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400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67200"/>
            <a:ext cx="1203325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 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1428750"/>
            <a:ext cx="95250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381000"/>
            <a:ext cx="7772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Example 2</a:t>
            </a:r>
          </a:p>
          <a:p>
            <a:pPr algn="ctr"/>
            <a:r>
              <a:rPr lang="en-US" sz="4000" dirty="0" smtClean="0">
                <a:solidFill>
                  <a:srgbClr val="FFFF66"/>
                </a:solidFill>
              </a:rPr>
              <a:t>6² - 13 + 5 x 2</a:t>
            </a:r>
          </a:p>
          <a:p>
            <a:pPr algn="ctr"/>
            <a:endParaRPr lang="en-US" sz="2000" dirty="0">
              <a:solidFill>
                <a:srgbClr val="FFFF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28822" t="32969" r="54923" b="19704"/>
          <a:stretch>
            <a:fillRect/>
          </a:stretch>
        </p:blipFill>
        <p:spPr bwMode="auto">
          <a:xfrm>
            <a:off x="7162800" y="457200"/>
            <a:ext cx="1269809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95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 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1428750"/>
            <a:ext cx="95250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381000"/>
            <a:ext cx="77723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Example 3</a:t>
            </a:r>
          </a:p>
          <a:p>
            <a:pPr algn="ctr"/>
            <a:r>
              <a:rPr lang="en-US" sz="4000" dirty="0" smtClean="0">
                <a:solidFill>
                  <a:srgbClr val="FFFF66"/>
                </a:solidFill>
              </a:rPr>
              <a:t>50 – ( 16 ÷ 2</a:t>
            </a:r>
            <a:r>
              <a:rPr lang="en-US" sz="4000" baseline="30000" dirty="0" smtClean="0">
                <a:solidFill>
                  <a:srgbClr val="FFFF66"/>
                </a:solidFill>
              </a:rPr>
              <a:t>2 </a:t>
            </a:r>
            <a:r>
              <a:rPr lang="en-US" sz="4000" dirty="0" smtClean="0">
                <a:solidFill>
                  <a:srgbClr val="FFFF66"/>
                </a:solidFill>
              </a:rPr>
              <a:t>) + 3</a:t>
            </a:r>
            <a:endParaRPr lang="en-US" sz="4000" b="1" dirty="0" smtClean="0">
              <a:solidFill>
                <a:srgbClr val="FFFF66"/>
              </a:solidFill>
            </a:endParaRPr>
          </a:p>
          <a:p>
            <a:pPr algn="ctr"/>
            <a:endParaRPr lang="en-US" sz="4000" b="1" dirty="0" smtClean="0">
              <a:solidFill>
                <a:srgbClr val="FFFF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28822" t="32969" r="54923" b="19704"/>
          <a:stretch>
            <a:fillRect/>
          </a:stretch>
        </p:blipFill>
        <p:spPr bwMode="auto">
          <a:xfrm>
            <a:off x="7162800" y="457200"/>
            <a:ext cx="1269809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95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 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1428750"/>
            <a:ext cx="95250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381000"/>
            <a:ext cx="77723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Example 4</a:t>
            </a:r>
          </a:p>
          <a:p>
            <a:pPr algn="ctr"/>
            <a:r>
              <a:rPr lang="en-US" sz="3600" dirty="0" smtClean="0">
                <a:solidFill>
                  <a:srgbClr val="FFFF66"/>
                </a:solidFill>
              </a:rPr>
              <a:t>60 ÷12 + 4⁰ x ( 3 x 5)</a:t>
            </a:r>
            <a:endParaRPr lang="en-US" sz="3200" dirty="0">
              <a:solidFill>
                <a:srgbClr val="FFFF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28822" t="32969" r="54923" b="19704"/>
          <a:stretch>
            <a:fillRect/>
          </a:stretch>
        </p:blipFill>
        <p:spPr bwMode="auto">
          <a:xfrm>
            <a:off x="7162800" y="457200"/>
            <a:ext cx="1269809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95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on your own…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5 + 18 ÷ 3² - 1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 x ( 12÷ 4) - 5⁰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on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4² + 48 ÷ (10 – 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9  ÷ 3 + 6 x 2³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1143000" y="952500"/>
            <a:ext cx="7315200" cy="4953000"/>
          </a:xfrm>
          <a:effectLst>
            <a:outerShdw blurRad="25400" algn="ctr" rotWithShape="0">
              <a:schemeClr val="bg2">
                <a:alpha val="75000"/>
              </a:schemeClr>
            </a:outerShdw>
          </a:effectLst>
        </p:spPr>
        <p:txBody>
          <a:bodyPr rIns="132080"/>
          <a:lstStyle/>
          <a:p>
            <a:pPr marL="39688" indent="0" algn="ctr" eaLnBrk="1" hangingPunct="1">
              <a:spcBef>
                <a:spcPct val="0"/>
              </a:spcBef>
              <a:buFont typeface="Times New Roman" charset="0"/>
              <a:buNone/>
              <a:defRPr/>
            </a:pPr>
            <a:r>
              <a:rPr lang="en-US" sz="3600" dirty="0" smtClean="0">
                <a:latin typeface="Tahoma" charset="0"/>
                <a:cs typeface="Tahoma" charset="0"/>
                <a:sym typeface="Tahoma" charset="0"/>
              </a:rPr>
              <a:t>When you get dressed, do you put on your shoes or socks first? Why?  </a:t>
            </a:r>
            <a:endParaRPr lang="en-US" sz="3600" dirty="0" smtClean="0">
              <a:latin typeface="Tahoma" charset="0"/>
              <a:ea typeface="ヒラギノ角ゴ ProN W3" charset="0"/>
              <a:cs typeface="ヒラギノ角ゴ ProN W3" charset="0"/>
              <a:sym typeface="Tahoma" charset="0"/>
            </a:endParaRPr>
          </a:p>
        </p:txBody>
      </p:sp>
      <p:pic>
        <p:nvPicPr>
          <p:cNvPr id="16387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2667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685800" y="1181100"/>
            <a:ext cx="7772400" cy="6121400"/>
          </a:xfrm>
          <a:prstGeom prst="rect">
            <a:avLst/>
          </a:prstGeom>
          <a:noFill/>
          <a:ln>
            <a:noFill/>
          </a:ln>
          <a:effectLst>
            <a:outerShdw blurRad="254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 algn="ctr">
              <a:spcBef>
                <a:spcPts val="775"/>
              </a:spcBef>
              <a:defRPr/>
            </a:pPr>
            <a:r>
              <a:rPr lang="en-US" sz="4000" dirty="0">
                <a:solidFill>
                  <a:srgbClr val="FFFFFF"/>
                </a:solidFill>
                <a:latin typeface="Tahoma" charset="0"/>
                <a:ea typeface="ＭＳ Ｐゴシック" charset="0"/>
                <a:cs typeface="Tahoma" charset="0"/>
                <a:sym typeface="Tahoma" charset="0"/>
              </a:rPr>
              <a:t>In our lives and in </a:t>
            </a:r>
            <a:r>
              <a:rPr lang="en-US" sz="4000" dirty="0" smtClean="0">
                <a:solidFill>
                  <a:srgbClr val="FFFFFF"/>
                </a:solidFill>
                <a:latin typeface="Tahoma" charset="0"/>
                <a:ea typeface="ＭＳ Ｐゴシック" charset="0"/>
                <a:cs typeface="Tahoma" charset="0"/>
                <a:sym typeface="Tahoma" charset="0"/>
              </a:rPr>
              <a:t>MATH, </a:t>
            </a:r>
            <a:r>
              <a:rPr lang="en-US" sz="4000" dirty="0">
                <a:solidFill>
                  <a:srgbClr val="FFFFFF"/>
                </a:solidFill>
                <a:latin typeface="Tahoma" charset="0"/>
                <a:ea typeface="ＭＳ Ｐゴシック" charset="0"/>
                <a:cs typeface="Tahoma" charset="0"/>
                <a:sym typeface="Tahoma" charset="0"/>
              </a:rPr>
              <a:t>we need to do things in a certain order to make sure they turn out right</a:t>
            </a:r>
            <a:r>
              <a:rPr lang="en-US" sz="4000" dirty="0" smtClean="0">
                <a:solidFill>
                  <a:srgbClr val="FFFFFF"/>
                </a:solidFill>
                <a:latin typeface="Tahoma" charset="0"/>
                <a:ea typeface="ＭＳ Ｐゴシック" charset="0"/>
                <a:cs typeface="Tahoma" charset="0"/>
                <a:sym typeface="Tahoma" charset="0"/>
              </a:rPr>
              <a:t>.</a:t>
            </a:r>
          </a:p>
          <a:p>
            <a:pPr marL="382588" indent="-342900" algn="ctr">
              <a:spcBef>
                <a:spcPts val="775"/>
              </a:spcBef>
              <a:defRPr/>
            </a:pPr>
            <a:endParaRPr lang="en-US" sz="3200" dirty="0" smtClean="0">
              <a:solidFill>
                <a:srgbClr val="FFFFFF"/>
              </a:solidFill>
              <a:latin typeface="Tahoma" charset="0"/>
              <a:ea typeface="ＭＳ Ｐゴシック" charset="0"/>
              <a:cs typeface="Tahoma" charset="0"/>
              <a:sym typeface="Tahoma" charset="0"/>
            </a:endParaRPr>
          </a:p>
          <a:p>
            <a:pPr marL="382588" indent="-342900" algn="ctr">
              <a:spcBef>
                <a:spcPts val="775"/>
              </a:spcBef>
              <a:defRPr/>
            </a:pPr>
            <a:r>
              <a:rPr lang="en-US" sz="3200" dirty="0" smtClean="0">
                <a:solidFill>
                  <a:srgbClr val="FFFFFF"/>
                </a:solidFill>
                <a:latin typeface="Tahoma" charset="0"/>
                <a:ea typeface="ＭＳ Ｐゴシック" charset="0"/>
                <a:cs typeface="Tahoma" charset="0"/>
                <a:sym typeface="Tahoma" charset="0"/>
              </a:rPr>
              <a:t>That is where the </a:t>
            </a:r>
            <a:r>
              <a:rPr lang="en-US" sz="3200" b="1" dirty="0" smtClean="0">
                <a:solidFill>
                  <a:srgbClr val="FF0000"/>
                </a:solidFill>
                <a:latin typeface="Tahoma" charset="0"/>
                <a:ea typeface="ＭＳ Ｐゴシック" charset="0"/>
                <a:cs typeface="Tahoma" charset="0"/>
                <a:sym typeface="Tahoma" charset="0"/>
              </a:rPr>
              <a:t>ORDER OF OPERATIONS </a:t>
            </a:r>
            <a:r>
              <a:rPr lang="en-US" sz="3200" dirty="0" smtClean="0">
                <a:solidFill>
                  <a:srgbClr val="FFFFFF"/>
                </a:solidFill>
                <a:latin typeface="Tahoma" charset="0"/>
                <a:ea typeface="ＭＳ Ｐゴシック" charset="0"/>
                <a:cs typeface="Tahoma" charset="0"/>
                <a:sym typeface="Tahoma" charset="0"/>
              </a:rPr>
              <a:t>come into play!</a:t>
            </a:r>
            <a:endParaRPr lang="en-US" sz="3200" dirty="0">
              <a:solidFill>
                <a:srgbClr val="FFFFFF"/>
              </a:solidFill>
              <a:latin typeface="Tahoma" charset="0"/>
              <a:ea typeface="ＭＳ Ｐゴシック" charset="0"/>
              <a:cs typeface="Tahoma" charset="0"/>
              <a:sym typeface="Tahoma" charset="0"/>
            </a:endParaRPr>
          </a:p>
          <a:p>
            <a:pPr marL="382588" indent="-342900" algn="ctr">
              <a:spcBef>
                <a:spcPts val="775"/>
              </a:spcBef>
              <a:defRPr/>
            </a:pPr>
            <a:endParaRPr lang="en-US" sz="3200" dirty="0">
              <a:solidFill>
                <a:srgbClr val="FFFFFF"/>
              </a:solidFill>
              <a:latin typeface="Tahoma" charset="0"/>
              <a:ea typeface="ＭＳ Ｐゴシック" charset="0"/>
              <a:cs typeface="Tahoma" charset="0"/>
              <a:sym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There is a lot going on here…where do we begin?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657600" cy="466344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Left to Right</a:t>
            </a:r>
          </a:p>
          <a:p>
            <a:pPr>
              <a:buNone/>
            </a:pPr>
            <a:r>
              <a:rPr lang="en-US" dirty="0" smtClean="0"/>
              <a:t>10 + 8 x 6 ÷ 2²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657600" cy="466344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Order of Operations</a:t>
            </a:r>
          </a:p>
          <a:p>
            <a:pPr>
              <a:buNone/>
            </a:pPr>
            <a:r>
              <a:rPr lang="en-US" dirty="0" smtClean="0"/>
              <a:t>10 + 8 x 6 </a:t>
            </a:r>
            <a:r>
              <a:rPr lang="en-US" dirty="0" smtClean="0">
                <a:latin typeface="Calibri"/>
              </a:rPr>
              <a:t>÷</a:t>
            </a:r>
            <a:r>
              <a:rPr lang="en-US" dirty="0" smtClean="0"/>
              <a:t> 2²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use Order of Operations?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expression has more than one operation, you must know which order to solve them in to arrive at the correct answer.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make sure everyone gets the same answer, we use the </a:t>
            </a:r>
            <a:r>
              <a:rPr lang="en-US" b="1" u="sng" dirty="0" smtClean="0"/>
              <a:t>order of operations</a:t>
            </a:r>
            <a:r>
              <a:rPr lang="en-US" b="1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66"/>
                </a:solidFill>
                <a:latin typeface="+mn-lt"/>
              </a:rPr>
              <a:t>Order of Operations</a:t>
            </a:r>
            <a:br>
              <a:rPr lang="en-US" sz="4800" b="1" dirty="0" smtClean="0">
                <a:solidFill>
                  <a:srgbClr val="FFFF66"/>
                </a:solidFill>
                <a:latin typeface="+mn-lt"/>
              </a:rPr>
            </a:br>
            <a:r>
              <a:rPr lang="en-US" sz="4800" b="1" dirty="0" smtClean="0">
                <a:solidFill>
                  <a:srgbClr val="FFFF66"/>
                </a:solidFill>
                <a:latin typeface="+mn-lt"/>
              </a:rPr>
              <a:t>Definition</a:t>
            </a:r>
            <a:endParaRPr lang="en-US" sz="4800" b="1" dirty="0">
              <a:solidFill>
                <a:srgbClr val="FFFF66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33600"/>
            <a:ext cx="7543800" cy="3810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66"/>
                </a:solidFill>
              </a:rPr>
              <a:t>The order of operations are a specific set of steps to follow in multi-step problems to ensure that everyone gets the same final answer. </a:t>
            </a:r>
          </a:p>
          <a:p>
            <a:endParaRPr lang="en-US" sz="40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7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866888" cy="4876800"/>
          </a:xfrm>
        </p:spPr>
        <p:txBody>
          <a:bodyPr/>
          <a:lstStyle/>
          <a:p>
            <a:r>
              <a:rPr lang="en-US" altLang="en-US" dirty="0" smtClean="0">
                <a:latin typeface="Verdana" pitchFamily="34" charset="0"/>
              </a:rPr>
              <a:t>A</a:t>
            </a:r>
            <a:r>
              <a:rPr lang="en-US" altLang="en-US" sz="2800" dirty="0" smtClean="0">
                <a:latin typeface="Verdana" pitchFamily="34" charset="0"/>
              </a:rPr>
              <a:t> 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Verdana" pitchFamily="34" charset="0"/>
              </a:rPr>
              <a:t>numerical expression</a:t>
            </a:r>
            <a:r>
              <a:rPr lang="en-US" altLang="en-US" sz="2800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altLang="en-US" sz="2800" dirty="0" smtClean="0">
                <a:latin typeface="Verdana" pitchFamily="34" charset="0"/>
              </a:rPr>
              <a:t>is a mathematical phrase that includes only numbers and operation symbols.</a:t>
            </a:r>
          </a:p>
          <a:p>
            <a:endParaRPr lang="en-US" altLang="en-US" sz="2800" dirty="0" smtClean="0">
              <a:latin typeface="Verdana" pitchFamily="34" charset="0"/>
            </a:endParaRPr>
          </a:p>
          <a:p>
            <a:endParaRPr lang="en-US" altLang="en-US" sz="2800" dirty="0" smtClean="0">
              <a:latin typeface="Verdana" pitchFamily="34" charset="0"/>
            </a:endParaRPr>
          </a:p>
          <a:p>
            <a:endParaRPr lang="en-US" altLang="en-US" sz="2800" dirty="0" smtClean="0">
              <a:latin typeface="Verdana" pitchFamily="34" charset="0"/>
            </a:endParaRPr>
          </a:p>
          <a:p>
            <a:r>
              <a:rPr lang="en-US" altLang="en-US" sz="2800" dirty="0" smtClean="0">
                <a:latin typeface="Verdana" pitchFamily="34" charset="0"/>
              </a:rPr>
              <a:t>When you 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Verdana" pitchFamily="34" charset="0"/>
              </a:rPr>
              <a:t>simplify</a:t>
            </a:r>
            <a:r>
              <a:rPr lang="en-US" altLang="en-US" sz="2800" dirty="0" smtClean="0">
                <a:latin typeface="Verdana" pitchFamily="34" charset="0"/>
              </a:rPr>
              <a:t> a numerical expression, you are finding its value.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200400"/>
          <a:ext cx="8686800" cy="762000"/>
        </p:xfrm>
        <a:graphic>
          <a:graphicData uri="http://schemas.openxmlformats.org/drawingml/2006/table">
            <a:tbl>
              <a:tblPr/>
              <a:tblGrid>
                <a:gridCol w="2099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4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Numerical Expressions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 + 8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÷ 2 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371 – 203 + 2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5,006 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FF66"/>
                </a:solidFill>
              </a:rPr>
              <a:t>Four Rules for Order of Operations</a:t>
            </a:r>
          </a:p>
          <a:p>
            <a:pPr algn="ctr"/>
            <a:endParaRPr lang="en-US" sz="2000" b="1" dirty="0" smtClean="0">
              <a:solidFill>
                <a:srgbClr val="FFFF66"/>
              </a:solidFill>
            </a:endParaRPr>
          </a:p>
          <a:p>
            <a:pPr algn="ctr"/>
            <a:endParaRPr lang="en-US" sz="2400" dirty="0" smtClean="0">
              <a:solidFill>
                <a:srgbClr val="FFFF66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66"/>
                </a:solidFill>
              </a:rPr>
              <a:t>1. Perform calculations inside </a:t>
            </a:r>
            <a:r>
              <a:rPr lang="en-US" sz="2800" b="1" u="sng" dirty="0" smtClean="0">
                <a:solidFill>
                  <a:srgbClr val="FF0000"/>
                </a:solidFill>
              </a:rPr>
              <a:t>parentheses </a:t>
            </a:r>
            <a:r>
              <a:rPr lang="en-US" sz="2800" dirty="0" smtClean="0">
                <a:solidFill>
                  <a:srgbClr val="FFFF66"/>
                </a:solidFill>
              </a:rPr>
              <a:t>first</a:t>
            </a:r>
          </a:p>
          <a:p>
            <a:pPr algn="ctr"/>
            <a:endParaRPr lang="en-US" sz="2800" dirty="0" smtClean="0">
              <a:solidFill>
                <a:srgbClr val="FFFF66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66"/>
                </a:solidFill>
              </a:rPr>
              <a:t>2. Solve </a:t>
            </a:r>
            <a:r>
              <a:rPr lang="en-US" sz="2800" b="1" u="sng" dirty="0" smtClean="0">
                <a:solidFill>
                  <a:srgbClr val="FF0000"/>
                </a:solidFill>
              </a:rPr>
              <a:t>Exponents</a:t>
            </a:r>
          </a:p>
          <a:p>
            <a:pPr algn="ctr"/>
            <a:endParaRPr lang="en-US" sz="2400" dirty="0" smtClean="0">
              <a:solidFill>
                <a:srgbClr val="FFFF66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66"/>
                </a:solidFill>
              </a:rPr>
              <a:t>3. Perform all </a:t>
            </a:r>
            <a:r>
              <a:rPr lang="en-US" sz="2800" b="1" u="sng" dirty="0" smtClean="0">
                <a:solidFill>
                  <a:srgbClr val="FF0000"/>
                </a:solidFill>
              </a:rPr>
              <a:t>multiplication</a:t>
            </a:r>
            <a:r>
              <a:rPr lang="en-US" sz="2800" dirty="0" smtClean="0">
                <a:solidFill>
                  <a:srgbClr val="FFFF66"/>
                </a:solidFill>
              </a:rPr>
              <a:t> &amp; </a:t>
            </a:r>
            <a:r>
              <a:rPr lang="en-US" sz="2800" b="1" u="sng" dirty="0" smtClean="0">
                <a:solidFill>
                  <a:srgbClr val="FF0000"/>
                </a:solidFill>
              </a:rPr>
              <a:t>division</a:t>
            </a:r>
            <a:r>
              <a:rPr lang="en-US" sz="2800" dirty="0" smtClean="0">
                <a:solidFill>
                  <a:srgbClr val="FFFF66"/>
                </a:solidFill>
              </a:rPr>
              <a:t> from left to right…</a:t>
            </a:r>
          </a:p>
          <a:p>
            <a:pPr algn="ctr"/>
            <a:r>
              <a:rPr lang="en-US" sz="2800" dirty="0" smtClean="0">
                <a:solidFill>
                  <a:srgbClr val="FFFF66"/>
                </a:solidFill>
              </a:rPr>
              <a:t>Multiplication and Division are married </a:t>
            </a:r>
            <a:r>
              <a:rPr lang="en-US" sz="2800" dirty="0" smtClean="0">
                <a:solidFill>
                  <a:srgbClr val="FFFF66"/>
                </a:solidFill>
                <a:sym typeface="Wingdings" pitchFamily="2" charset="2"/>
              </a:rPr>
              <a:t></a:t>
            </a:r>
            <a:endParaRPr lang="en-US" sz="2800" dirty="0" smtClean="0">
              <a:solidFill>
                <a:srgbClr val="FFFF66"/>
              </a:solidFill>
            </a:endParaRPr>
          </a:p>
          <a:p>
            <a:pPr marL="457200" indent="-457200" algn="ctr">
              <a:buAutoNum type="arabicPeriod"/>
            </a:pPr>
            <a:endParaRPr lang="en-US" sz="2800" dirty="0" smtClean="0">
              <a:solidFill>
                <a:srgbClr val="FFFF66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66"/>
                </a:solidFill>
              </a:rPr>
              <a:t>4. Perform all </a:t>
            </a:r>
            <a:r>
              <a:rPr lang="en-US" sz="2800" b="1" u="sng" dirty="0" smtClean="0">
                <a:solidFill>
                  <a:srgbClr val="FF0000"/>
                </a:solidFill>
              </a:rPr>
              <a:t>addition </a:t>
            </a:r>
            <a:r>
              <a:rPr lang="en-US" sz="2800" dirty="0" smtClean="0">
                <a:solidFill>
                  <a:srgbClr val="FFFF66"/>
                </a:solidFill>
              </a:rPr>
              <a:t>and </a:t>
            </a:r>
            <a:r>
              <a:rPr lang="en-US" sz="2800" b="1" u="sng" dirty="0" smtClean="0">
                <a:solidFill>
                  <a:srgbClr val="FF0000"/>
                </a:solidFill>
              </a:rPr>
              <a:t>subtraction</a:t>
            </a:r>
            <a:r>
              <a:rPr lang="en-US" sz="2800" dirty="0" smtClean="0">
                <a:solidFill>
                  <a:srgbClr val="FFFF66"/>
                </a:solidFill>
              </a:rPr>
              <a:t> from left to right</a:t>
            </a:r>
          </a:p>
          <a:p>
            <a:pPr algn="ctr"/>
            <a:r>
              <a:rPr lang="en-US" sz="2800" dirty="0" smtClean="0">
                <a:solidFill>
                  <a:srgbClr val="FFFF66"/>
                </a:solidFill>
              </a:rPr>
              <a:t>Addition and Subtraction are married </a:t>
            </a:r>
            <a:r>
              <a:rPr lang="en-US" sz="2800" dirty="0" smtClean="0">
                <a:solidFill>
                  <a:srgbClr val="FFFF66"/>
                </a:solidFill>
                <a:sym typeface="Wingdings" pitchFamily="2" charset="2"/>
              </a:rPr>
              <a:t></a:t>
            </a:r>
            <a:r>
              <a:rPr lang="en-US" sz="2800" dirty="0" smtClean="0">
                <a:solidFill>
                  <a:srgbClr val="FFFF66"/>
                </a:solidFill>
              </a:rPr>
              <a:t> </a:t>
            </a:r>
            <a:endParaRPr lang="en-US" sz="2800" dirty="0">
              <a:solidFill>
                <a:srgbClr val="FFFF66"/>
              </a:solidFill>
            </a:endParaRPr>
          </a:p>
          <a:p>
            <a:pPr algn="ctr"/>
            <a:endParaRPr lang="en-US" sz="4000" dirty="0" smtClean="0">
              <a:solidFill>
                <a:srgbClr val="FFFF66"/>
              </a:solidFill>
            </a:endParaRPr>
          </a:p>
          <a:p>
            <a:pPr algn="ctr"/>
            <a:endParaRPr lang="en-US" sz="4000" dirty="0">
              <a:solidFill>
                <a:srgbClr val="FFFF66"/>
              </a:solidFill>
            </a:endParaRPr>
          </a:p>
          <a:p>
            <a:pPr algn="ctr"/>
            <a:endParaRPr lang="en-US" sz="4000" dirty="0" smtClean="0">
              <a:solidFill>
                <a:srgbClr val="FFFF66"/>
              </a:solidFill>
            </a:endParaRPr>
          </a:p>
          <a:p>
            <a:pPr algn="ctr"/>
            <a:endParaRPr lang="en-US" sz="4000" dirty="0">
              <a:solidFill>
                <a:srgbClr val="FFFF66"/>
              </a:solidFill>
            </a:endParaRPr>
          </a:p>
          <a:p>
            <a:pPr algn="ctr"/>
            <a:endParaRPr lang="en-US" sz="40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8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197</TotalTime>
  <Words>544</Words>
  <Application>Microsoft Office PowerPoint</Application>
  <PresentationFormat>On-screen Show (4:3)</PresentationFormat>
  <Paragraphs>111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8" baseType="lpstr">
      <vt:lpstr>ＭＳ Ｐゴシック</vt:lpstr>
      <vt:lpstr>Arial</vt:lpstr>
      <vt:lpstr>Calibri</vt:lpstr>
      <vt:lpstr>Cooper Black</vt:lpstr>
      <vt:lpstr>Lucida Grande</vt:lpstr>
      <vt:lpstr>Symbol</vt:lpstr>
      <vt:lpstr>Tahoma</vt:lpstr>
      <vt:lpstr>Times New Roman</vt:lpstr>
      <vt:lpstr>Times New Roman Bold</vt:lpstr>
      <vt:lpstr>Verdana</vt:lpstr>
      <vt:lpstr>Wingdings</vt:lpstr>
      <vt:lpstr>ヒラギノ角ゴ ProN W3</vt:lpstr>
      <vt:lpstr>Office Theme</vt:lpstr>
      <vt:lpstr>Equation</vt:lpstr>
      <vt:lpstr>Order of operations</vt:lpstr>
      <vt:lpstr>PowerPoint Presentation</vt:lpstr>
      <vt:lpstr>PowerPoint Presentation</vt:lpstr>
      <vt:lpstr>PowerPoint Presentation</vt:lpstr>
      <vt:lpstr>There is a lot going on here…where do we begin?</vt:lpstr>
      <vt:lpstr>Why use Order of Operations?</vt:lpstr>
      <vt:lpstr>Order of Operations Definition</vt:lpstr>
      <vt:lpstr>Important Vocabulary</vt:lpstr>
      <vt:lpstr>PowerPoint Presentation</vt:lpstr>
      <vt:lpstr>Please Excuse My Dear Aunt Sally</vt:lpstr>
      <vt:lpstr>Please Excuse My Dear Aunt Sally</vt:lpstr>
      <vt:lpstr>Please Excuse My Dear Aunt Sally</vt:lpstr>
      <vt:lpstr>Please Excuse My Dear Aunt Sally</vt:lpstr>
      <vt:lpstr>Please Excuse My Dear Aunt Sally</vt:lpstr>
      <vt:lpstr>PEMDAS HOPSCOTCH</vt:lpstr>
      <vt:lpstr>COMMON ERROR! Be Careful!</vt:lpstr>
      <vt:lpstr>IMPORTANT!!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on your own…</vt:lpstr>
      <vt:lpstr>Two More on Your 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</dc:creator>
  <cp:lastModifiedBy>Windows User</cp:lastModifiedBy>
  <cp:revision>36</cp:revision>
  <dcterms:created xsi:type="dcterms:W3CDTF">2012-11-07T21:27:30Z</dcterms:created>
  <dcterms:modified xsi:type="dcterms:W3CDTF">2020-02-05T01:50:00Z</dcterms:modified>
</cp:coreProperties>
</file>