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2" r:id="rId3"/>
    <p:sldId id="1142" r:id="rId4"/>
    <p:sldId id="1398" r:id="rId5"/>
    <p:sldId id="1399" r:id="rId6"/>
    <p:sldId id="1400" r:id="rId7"/>
    <p:sldId id="1401" r:id="rId8"/>
    <p:sldId id="13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33CC33"/>
    <a:srgbClr val="BBE0E3"/>
    <a:srgbClr val="3333FF"/>
    <a:srgbClr val="FF0000"/>
    <a:srgbClr val="B2B2B2"/>
    <a:srgbClr val="C0C0C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68" autoAdjust="0"/>
    <p:restoredTop sz="93410" autoAdjust="0"/>
  </p:normalViewPr>
  <p:slideViewPr>
    <p:cSldViewPr>
      <p:cViewPr varScale="1">
        <p:scale>
          <a:sx n="67" d="100"/>
          <a:sy n="67" d="100"/>
        </p:scale>
        <p:origin x="1152" y="48"/>
      </p:cViewPr>
      <p:guideLst>
        <p:guide orient="horz" pos="2160"/>
        <p:guide orient="horz" pos="6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7F37000-7773-44AA-A3E1-BA6D81432D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244DD-0D73-471D-A92F-3232A6E3A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93877-FE2C-4C06-A3B0-25D58ACDD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7E636-1210-47E7-AECE-F009F9EF63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A9C23-BF73-4A53-BEE1-F3DBB754A9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FA372-DBB0-4B24-8A1C-ACBB9B550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B36C2-E74E-4608-9F90-92641326D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73F4E-4D73-436C-909E-48CED1BD1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22932-686B-4555-8FBE-CD25F68F2A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B90F7-CA01-4D19-82DD-F87EE9995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6776F-556B-400A-B06D-42192C3B8F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E1712-15D4-4A48-A40D-34432EFCFB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D3AA8D7-ADF4-415A-A1D8-F2DCF03B934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Algebra 1</a:t>
            </a:r>
            <a:endParaRPr lang="en-US" sz="800" b="1">
              <a:latin typeface="Arial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763" y="139700"/>
            <a:ext cx="1133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12-7</a:t>
            </a:r>
            <a:endParaRPr lang="en-US" sz="80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066800" y="152400"/>
            <a:ext cx="80772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Solving Rational Equations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61925" y="138113"/>
            <a:ext cx="1133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12-7</a:t>
            </a:r>
            <a:endParaRPr lang="en-US" sz="800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71600" y="166688"/>
            <a:ext cx="7772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Solving Rational Equations</a:t>
            </a:r>
            <a:endParaRPr lang="en-US" sz="32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2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Algebra 1</a:t>
            </a:r>
          </a:p>
        </p:txBody>
      </p:sp>
      <p:sp>
        <p:nvSpPr>
          <p:cNvPr id="4123" name="Text Box 2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505200" y="2413000"/>
            <a:ext cx="1855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Warm Up</a:t>
            </a:r>
          </a:p>
        </p:txBody>
      </p:sp>
      <p:sp>
        <p:nvSpPr>
          <p:cNvPr id="4124" name="Text Box 2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517900" y="3022600"/>
            <a:ext cx="376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Presentation</a:t>
            </a:r>
          </a:p>
        </p:txBody>
      </p:sp>
      <p:sp>
        <p:nvSpPr>
          <p:cNvPr id="4125" name="Text Box 2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519488" y="3632200"/>
            <a:ext cx="2320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Quiz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229600" cy="1524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/>
              <a:t>Solve rational equations.</a:t>
            </a:r>
          </a:p>
          <a:p>
            <a:pPr>
              <a:spcBef>
                <a:spcPct val="20000"/>
              </a:spcBef>
            </a:pPr>
            <a:endParaRPr lang="en-US" altLang="en-US" sz="1000"/>
          </a:p>
          <a:p>
            <a:pPr>
              <a:spcBef>
                <a:spcPct val="20000"/>
              </a:spcBef>
            </a:pPr>
            <a:r>
              <a:rPr lang="en-US" altLang="en-US" sz="3200"/>
              <a:t>Identify extraneous solutions.</a:t>
            </a:r>
          </a:p>
          <a:p>
            <a:pPr>
              <a:spcBef>
                <a:spcPct val="20000"/>
              </a:spcBef>
            </a:pPr>
            <a:endParaRPr lang="en-US" altLang="en-US" sz="3200"/>
          </a:p>
          <a:p>
            <a:pPr>
              <a:spcBef>
                <a:spcPct val="20000"/>
              </a:spcBef>
            </a:pPr>
            <a:r>
              <a:rPr lang="en-US" altLang="en-US" sz="3200"/>
              <a:t> 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i="1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106" name="Text Box 98"/>
          <p:cNvSpPr txBox="1">
            <a:spLocks noChangeArrowheads="1"/>
          </p:cNvSpPr>
          <p:nvPr/>
        </p:nvSpPr>
        <p:spPr bwMode="auto">
          <a:xfrm>
            <a:off x="838200" y="1828800"/>
            <a:ext cx="7940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</a:t>
            </a:r>
            <a:r>
              <a:rPr lang="en-US" b="1" u="sng"/>
              <a:t>rational equation</a:t>
            </a:r>
            <a:r>
              <a:rPr lang="en-US"/>
              <a:t> is an equation that contains one or more rational expressions. If a rational equation is a proportion, it can be solved using the Cross Product Property.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300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1: Solving Rational Equations by Using Cross Products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207304" name="Text Box 8"/>
          <p:cNvSpPr txBox="1">
            <a:spLocks noChangeArrowheads="1"/>
          </p:cNvSpPr>
          <p:nvPr/>
        </p:nvSpPr>
        <p:spPr bwMode="auto">
          <a:xfrm>
            <a:off x="3325813" y="3014663"/>
            <a:ext cx="310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Use cross products.</a:t>
            </a:r>
          </a:p>
        </p:txBody>
      </p:sp>
      <p:sp>
        <p:nvSpPr>
          <p:cNvPr id="1207305" name="Text Box 9"/>
          <p:cNvSpPr txBox="1">
            <a:spLocks noChangeArrowheads="1"/>
          </p:cNvSpPr>
          <p:nvPr/>
        </p:nvSpPr>
        <p:spPr bwMode="auto">
          <a:xfrm>
            <a:off x="609600" y="3700463"/>
            <a:ext cx="253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  <a:r>
              <a:rPr lang="en-US" i="1"/>
              <a:t>x</a:t>
            </a:r>
            <a:r>
              <a:rPr lang="en-US"/>
              <a:t> = (</a:t>
            </a:r>
            <a:r>
              <a:rPr lang="en-US" i="1"/>
              <a:t>x</a:t>
            </a:r>
            <a:r>
              <a:rPr lang="en-US"/>
              <a:t> </a:t>
            </a:r>
            <a:r>
              <a:rPr lang="en-US">
                <a:latin typeface="Arial"/>
              </a:rPr>
              <a:t>–</a:t>
            </a:r>
            <a:r>
              <a:rPr lang="en-US"/>
              <a:t> 2)(3)</a:t>
            </a:r>
          </a:p>
        </p:txBody>
      </p:sp>
      <p:sp>
        <p:nvSpPr>
          <p:cNvPr id="1207306" name="Text Box 10"/>
          <p:cNvSpPr txBox="1">
            <a:spLocks noChangeArrowheads="1"/>
          </p:cNvSpPr>
          <p:nvPr/>
        </p:nvSpPr>
        <p:spPr bwMode="auto">
          <a:xfrm>
            <a:off x="625475" y="4257675"/>
            <a:ext cx="197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  <a:r>
              <a:rPr lang="en-US" i="1"/>
              <a:t>x</a:t>
            </a:r>
            <a:r>
              <a:rPr lang="en-US"/>
              <a:t> = 3</a:t>
            </a:r>
            <a:r>
              <a:rPr lang="en-US" i="1"/>
              <a:t>x</a:t>
            </a:r>
            <a:r>
              <a:rPr lang="en-US"/>
              <a:t> </a:t>
            </a:r>
            <a:r>
              <a:rPr lang="en-US">
                <a:latin typeface="Arial"/>
              </a:rPr>
              <a:t>–</a:t>
            </a:r>
            <a:r>
              <a:rPr lang="en-US"/>
              <a:t> 6</a:t>
            </a:r>
          </a:p>
        </p:txBody>
      </p:sp>
      <p:sp>
        <p:nvSpPr>
          <p:cNvPr id="1207307" name="Text Box 11"/>
          <p:cNvSpPr txBox="1">
            <a:spLocks noChangeArrowheads="1"/>
          </p:cNvSpPr>
          <p:nvPr/>
        </p:nvSpPr>
        <p:spPr bwMode="auto">
          <a:xfrm>
            <a:off x="838200" y="4733925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i="1"/>
              <a:t>x </a:t>
            </a:r>
            <a:r>
              <a:rPr lang="en-US"/>
              <a:t>= </a:t>
            </a:r>
            <a:r>
              <a:rPr lang="en-US">
                <a:latin typeface="Arial"/>
              </a:rPr>
              <a:t>–</a:t>
            </a:r>
            <a:r>
              <a:rPr lang="en-US"/>
              <a:t>6</a:t>
            </a:r>
            <a:endParaRPr lang="en-US" i="1"/>
          </a:p>
        </p:txBody>
      </p:sp>
      <p:grpSp>
        <p:nvGrpSpPr>
          <p:cNvPr id="1207319" name="Group 23"/>
          <p:cNvGrpSpPr>
            <a:grpSpLocks/>
          </p:cNvGrpSpPr>
          <p:nvPr/>
        </p:nvGrpSpPr>
        <p:grpSpPr bwMode="auto">
          <a:xfrm>
            <a:off x="898525" y="1871663"/>
            <a:ext cx="6381750" cy="733425"/>
            <a:chOff x="566" y="1248"/>
            <a:chExt cx="4020" cy="462"/>
          </a:xfrm>
        </p:grpSpPr>
        <p:sp>
          <p:nvSpPr>
            <p:cNvPr id="1207301" name="Text Box 5"/>
            <p:cNvSpPr txBox="1">
              <a:spLocks noChangeArrowheads="1"/>
            </p:cNvSpPr>
            <p:nvPr/>
          </p:nvSpPr>
          <p:spPr bwMode="auto">
            <a:xfrm>
              <a:off x="566" y="1316"/>
              <a:ext cx="40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Solve                . Check your answer</a:t>
              </a:r>
              <a:r>
                <a:rPr lang="en-US" b="1" i="1"/>
                <a:t>.</a:t>
              </a:r>
              <a:endParaRPr lang="en-US" b="1"/>
            </a:p>
          </p:txBody>
        </p:sp>
        <p:pic>
          <p:nvPicPr>
            <p:cNvPr id="1207314" name="Picture 18" descr="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48" y="1248"/>
              <a:ext cx="984" cy="462"/>
            </a:xfrm>
            <a:prstGeom prst="rect">
              <a:avLst/>
            </a:prstGeom>
            <a:noFill/>
          </p:spPr>
        </p:pic>
      </p:grpSp>
      <p:pic>
        <p:nvPicPr>
          <p:cNvPr id="1207315" name="Picture 19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843213"/>
            <a:ext cx="1466850" cy="733425"/>
          </a:xfrm>
          <a:prstGeom prst="rect">
            <a:avLst/>
          </a:prstGeom>
          <a:noFill/>
        </p:spPr>
      </p:pic>
      <p:sp>
        <p:nvSpPr>
          <p:cNvPr id="1207316" name="Text Box 20"/>
          <p:cNvSpPr txBox="1">
            <a:spLocks noChangeArrowheads="1"/>
          </p:cNvSpPr>
          <p:nvPr/>
        </p:nvSpPr>
        <p:spPr bwMode="auto">
          <a:xfrm>
            <a:off x="1050925" y="5224463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/>
              <a:t> = </a:t>
            </a:r>
            <a:r>
              <a:rPr lang="en-US">
                <a:latin typeface="Arial"/>
              </a:rPr>
              <a:t>–</a:t>
            </a:r>
            <a:r>
              <a:rPr lang="en-US"/>
              <a:t>3 </a:t>
            </a:r>
            <a:endParaRPr lang="en-US" i="1"/>
          </a:p>
        </p:txBody>
      </p:sp>
      <p:sp>
        <p:nvSpPr>
          <p:cNvPr id="1207309" name="Text Box 13"/>
          <p:cNvSpPr txBox="1">
            <a:spLocks noChangeArrowheads="1"/>
          </p:cNvSpPr>
          <p:nvPr/>
        </p:nvSpPr>
        <p:spPr bwMode="auto">
          <a:xfrm>
            <a:off x="6461125" y="2786063"/>
            <a:ext cx="110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Check</a:t>
            </a:r>
          </a:p>
        </p:txBody>
      </p:sp>
      <p:sp>
        <p:nvSpPr>
          <p:cNvPr id="1207323" name="Text Box 27"/>
          <p:cNvSpPr txBox="1">
            <a:spLocks noChangeArrowheads="1"/>
          </p:cNvSpPr>
          <p:nvPr/>
        </p:nvSpPr>
        <p:spPr bwMode="auto">
          <a:xfrm>
            <a:off x="3363913" y="3852863"/>
            <a:ext cx="3025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Distribute 3 on the right side.</a:t>
            </a:r>
          </a:p>
        </p:txBody>
      </p:sp>
      <p:sp>
        <p:nvSpPr>
          <p:cNvPr id="1207324" name="Text Box 28"/>
          <p:cNvSpPr txBox="1">
            <a:spLocks noChangeArrowheads="1"/>
          </p:cNvSpPr>
          <p:nvPr/>
        </p:nvSpPr>
        <p:spPr bwMode="auto">
          <a:xfrm>
            <a:off x="3363913" y="4767263"/>
            <a:ext cx="3025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Subtract 3x from both sides.</a:t>
            </a:r>
          </a:p>
        </p:txBody>
      </p:sp>
      <p:pic>
        <p:nvPicPr>
          <p:cNvPr id="1207330" name="Picture 34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6550" y="3348038"/>
            <a:ext cx="1466850" cy="733425"/>
          </a:xfrm>
          <a:prstGeom prst="rect">
            <a:avLst/>
          </a:prstGeom>
          <a:noFill/>
        </p:spPr>
      </p:pic>
      <p:grpSp>
        <p:nvGrpSpPr>
          <p:cNvPr id="1207332" name="Group 36"/>
          <p:cNvGrpSpPr>
            <a:grpSpLocks/>
          </p:cNvGrpSpPr>
          <p:nvPr/>
        </p:nvGrpSpPr>
        <p:grpSpPr bwMode="auto">
          <a:xfrm>
            <a:off x="6629400" y="4189413"/>
            <a:ext cx="2133600" cy="2363787"/>
            <a:chOff x="4176" y="2516"/>
            <a:chExt cx="1344" cy="1489"/>
          </a:xfrm>
        </p:grpSpPr>
        <p:sp>
          <p:nvSpPr>
            <p:cNvPr id="1207310" name="Line 14"/>
            <p:cNvSpPr>
              <a:spLocks noChangeShapeType="1"/>
            </p:cNvSpPr>
            <p:nvPr/>
          </p:nvSpPr>
          <p:spPr bwMode="auto">
            <a:xfrm>
              <a:off x="4272" y="2524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1207318" name="Picture 22" descr="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20" y="3214"/>
              <a:ext cx="678" cy="462"/>
            </a:xfrm>
            <a:prstGeom prst="rect">
              <a:avLst/>
            </a:prstGeom>
            <a:noFill/>
          </p:spPr>
        </p:pic>
        <p:sp>
          <p:nvSpPr>
            <p:cNvPr id="1207320" name="Text Box 24"/>
            <p:cNvSpPr txBox="1">
              <a:spLocks noChangeArrowheads="1"/>
            </p:cNvSpPr>
            <p:nvPr/>
          </p:nvSpPr>
          <p:spPr bwMode="auto">
            <a:xfrm>
              <a:off x="4464" y="3717"/>
              <a:ext cx="8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 </a:t>
              </a:r>
              <a:r>
                <a:rPr lang="en-US">
                  <a:latin typeface="Arial"/>
                </a:rPr>
                <a:t>–</a:t>
              </a:r>
              <a:r>
                <a:rPr lang="en-US"/>
                <a:t>1  </a:t>
              </a:r>
              <a:r>
                <a:rPr lang="en-US">
                  <a:latin typeface="Arial"/>
                </a:rPr>
                <a:t>–</a:t>
              </a:r>
              <a:r>
                <a:rPr lang="en-US"/>
                <a:t>1 </a:t>
              </a:r>
            </a:p>
          </p:txBody>
        </p:sp>
        <p:sp>
          <p:nvSpPr>
            <p:cNvPr id="1207322" name="Text Box 26"/>
            <p:cNvSpPr txBox="1">
              <a:spLocks noChangeArrowheads="1"/>
            </p:cNvSpPr>
            <p:nvPr/>
          </p:nvSpPr>
          <p:spPr bwMode="auto">
            <a:xfrm>
              <a:off x="5136" y="3619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  <a:sym typeface="Wingdings" pitchFamily="2" charset="2"/>
                </a:rPr>
                <a:t></a:t>
              </a:r>
              <a:endParaRPr lang="en-US" sz="1800">
                <a:latin typeface="Arial" charset="0"/>
              </a:endParaRPr>
            </a:p>
          </p:txBody>
        </p:sp>
        <p:pic>
          <p:nvPicPr>
            <p:cNvPr id="1207329" name="Picture 33" descr="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76" y="2658"/>
              <a:ext cx="1086" cy="462"/>
            </a:xfrm>
            <a:prstGeom prst="rect">
              <a:avLst/>
            </a:prstGeom>
            <a:noFill/>
          </p:spPr>
        </p:pic>
        <p:sp>
          <p:nvSpPr>
            <p:cNvPr id="1207331" name="Line 35"/>
            <p:cNvSpPr>
              <a:spLocks noChangeShapeType="1"/>
            </p:cNvSpPr>
            <p:nvPr/>
          </p:nvSpPr>
          <p:spPr bwMode="auto">
            <a:xfrm>
              <a:off x="4848" y="2516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07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07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0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0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0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07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07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0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0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20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0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0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0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0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0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3000"/>
                                        <p:tgtEl>
                                          <p:spTgt spid="120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7304" grpId="0"/>
      <p:bldP spid="1207305" grpId="0"/>
      <p:bldP spid="1207306" grpId="0"/>
      <p:bldP spid="1207307" grpId="0"/>
      <p:bldP spid="1207316" grpId="0"/>
      <p:bldP spid="1207309" grpId="0"/>
      <p:bldP spid="1207323" grpId="0"/>
      <p:bldP spid="12073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24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1208328" name="Group 8"/>
          <p:cNvGrpSpPr>
            <a:grpSpLocks/>
          </p:cNvGrpSpPr>
          <p:nvPr/>
        </p:nvGrpSpPr>
        <p:grpSpPr bwMode="auto">
          <a:xfrm>
            <a:off x="1279525" y="1676400"/>
            <a:ext cx="6486525" cy="733425"/>
            <a:chOff x="806" y="1104"/>
            <a:chExt cx="4086" cy="462"/>
          </a:xfrm>
        </p:grpSpPr>
        <p:sp>
          <p:nvSpPr>
            <p:cNvPr id="1208326" name="Text Box 6"/>
            <p:cNvSpPr txBox="1">
              <a:spLocks noChangeArrowheads="1"/>
            </p:cNvSpPr>
            <p:nvPr/>
          </p:nvSpPr>
          <p:spPr bwMode="auto">
            <a:xfrm>
              <a:off x="806" y="1152"/>
              <a:ext cx="40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Solve                 . Check your answer.</a:t>
              </a:r>
            </a:p>
          </p:txBody>
        </p:sp>
        <p:pic>
          <p:nvPicPr>
            <p:cNvPr id="1208327" name="Picture 7" descr="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84" y="1104"/>
              <a:ext cx="960" cy="462"/>
            </a:xfrm>
            <a:prstGeom prst="rect">
              <a:avLst/>
            </a:prstGeom>
            <a:noFill/>
          </p:spPr>
        </p:pic>
      </p:grpSp>
      <p:pic>
        <p:nvPicPr>
          <p:cNvPr id="1208330" name="Picture 10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743200"/>
            <a:ext cx="1428750" cy="733425"/>
          </a:xfrm>
          <a:prstGeom prst="rect">
            <a:avLst/>
          </a:prstGeom>
          <a:noFill/>
        </p:spPr>
      </p:pic>
      <p:sp>
        <p:nvSpPr>
          <p:cNvPr id="1208331" name="Text Box 11"/>
          <p:cNvSpPr txBox="1">
            <a:spLocks noChangeArrowheads="1"/>
          </p:cNvSpPr>
          <p:nvPr/>
        </p:nvSpPr>
        <p:spPr bwMode="auto">
          <a:xfrm>
            <a:off x="3325813" y="2819400"/>
            <a:ext cx="310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Use cross products.</a:t>
            </a:r>
          </a:p>
        </p:txBody>
      </p:sp>
      <p:sp>
        <p:nvSpPr>
          <p:cNvPr id="1208332" name="Text Box 12"/>
          <p:cNvSpPr txBox="1">
            <a:spLocks noChangeArrowheads="1"/>
          </p:cNvSpPr>
          <p:nvPr/>
        </p:nvSpPr>
        <p:spPr bwMode="auto">
          <a:xfrm>
            <a:off x="3363913" y="3505200"/>
            <a:ext cx="3025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Distribute 1 on the right side.</a:t>
            </a:r>
          </a:p>
        </p:txBody>
      </p:sp>
      <p:sp>
        <p:nvSpPr>
          <p:cNvPr id="1208333" name="Text Box 13"/>
          <p:cNvSpPr txBox="1">
            <a:spLocks noChangeArrowheads="1"/>
          </p:cNvSpPr>
          <p:nvPr/>
        </p:nvSpPr>
        <p:spPr bwMode="auto">
          <a:xfrm>
            <a:off x="2209800" y="44958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Subtract n from both sides.</a:t>
            </a:r>
          </a:p>
        </p:txBody>
      </p:sp>
      <p:sp>
        <p:nvSpPr>
          <p:cNvPr id="1208335" name="Text Box 15"/>
          <p:cNvSpPr txBox="1">
            <a:spLocks noChangeArrowheads="1"/>
          </p:cNvSpPr>
          <p:nvPr/>
        </p:nvSpPr>
        <p:spPr bwMode="auto">
          <a:xfrm>
            <a:off x="609600" y="3503613"/>
            <a:ext cx="2635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  <a:r>
              <a:rPr lang="en-US" i="1"/>
              <a:t>n</a:t>
            </a:r>
            <a:r>
              <a:rPr lang="en-US"/>
              <a:t> = (</a:t>
            </a:r>
            <a:r>
              <a:rPr lang="en-US" i="1"/>
              <a:t>n</a:t>
            </a:r>
            <a:r>
              <a:rPr lang="en-US"/>
              <a:t> + 4)(1)</a:t>
            </a:r>
          </a:p>
        </p:txBody>
      </p:sp>
      <p:sp>
        <p:nvSpPr>
          <p:cNvPr id="1208336" name="Text Box 16"/>
          <p:cNvSpPr txBox="1">
            <a:spLocks noChangeArrowheads="1"/>
          </p:cNvSpPr>
          <p:nvPr/>
        </p:nvSpPr>
        <p:spPr bwMode="auto">
          <a:xfrm>
            <a:off x="625475" y="4060825"/>
            <a:ext cx="188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  <a:r>
              <a:rPr lang="en-US" i="1"/>
              <a:t>n</a:t>
            </a:r>
            <a:r>
              <a:rPr lang="en-US"/>
              <a:t> = </a:t>
            </a:r>
            <a:r>
              <a:rPr lang="en-US" i="1"/>
              <a:t>n</a:t>
            </a:r>
            <a:r>
              <a:rPr lang="en-US"/>
              <a:t> + 4</a:t>
            </a:r>
          </a:p>
        </p:txBody>
      </p:sp>
      <p:sp>
        <p:nvSpPr>
          <p:cNvPr id="1208337" name="Text Box 17"/>
          <p:cNvSpPr txBox="1">
            <a:spLocks noChangeArrowheads="1"/>
          </p:cNvSpPr>
          <p:nvPr/>
        </p:nvSpPr>
        <p:spPr bwMode="auto">
          <a:xfrm>
            <a:off x="609600" y="4537075"/>
            <a:ext cx="123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i="1"/>
              <a:t>n </a:t>
            </a:r>
            <a:r>
              <a:rPr lang="en-US"/>
              <a:t>= 4</a:t>
            </a:r>
            <a:endParaRPr lang="en-US" i="1"/>
          </a:p>
        </p:txBody>
      </p:sp>
      <p:sp>
        <p:nvSpPr>
          <p:cNvPr id="1208338" name="Text Box 18"/>
          <p:cNvSpPr txBox="1">
            <a:spLocks noChangeArrowheads="1"/>
          </p:cNvSpPr>
          <p:nvPr/>
        </p:nvSpPr>
        <p:spPr bwMode="auto">
          <a:xfrm>
            <a:off x="809625" y="5027613"/>
            <a:ext cx="1144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n</a:t>
            </a:r>
            <a:r>
              <a:rPr lang="en-US"/>
              <a:t> = 2 </a:t>
            </a:r>
            <a:endParaRPr lang="en-US" i="1"/>
          </a:p>
        </p:txBody>
      </p:sp>
      <p:grpSp>
        <p:nvGrpSpPr>
          <p:cNvPr id="1208348" name="Group 28"/>
          <p:cNvGrpSpPr>
            <a:grpSpLocks/>
          </p:cNvGrpSpPr>
          <p:nvPr/>
        </p:nvGrpSpPr>
        <p:grpSpPr bwMode="auto">
          <a:xfrm>
            <a:off x="6689725" y="2317750"/>
            <a:ext cx="1616075" cy="1158875"/>
            <a:chOff x="4214" y="1460"/>
            <a:chExt cx="1018" cy="730"/>
          </a:xfrm>
        </p:grpSpPr>
        <p:pic>
          <p:nvPicPr>
            <p:cNvPr id="1208334" name="Picture 14" descr="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32" y="1728"/>
              <a:ext cx="900" cy="462"/>
            </a:xfrm>
            <a:prstGeom prst="rect">
              <a:avLst/>
            </a:prstGeom>
            <a:noFill/>
          </p:spPr>
        </p:pic>
        <p:sp>
          <p:nvSpPr>
            <p:cNvPr id="1208339" name="Text Box 19"/>
            <p:cNvSpPr txBox="1">
              <a:spLocks noChangeArrowheads="1"/>
            </p:cNvSpPr>
            <p:nvPr/>
          </p:nvSpPr>
          <p:spPr bwMode="auto">
            <a:xfrm>
              <a:off x="4214" y="1460"/>
              <a:ext cx="6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Check</a:t>
              </a:r>
            </a:p>
          </p:txBody>
        </p:sp>
      </p:grpSp>
      <p:grpSp>
        <p:nvGrpSpPr>
          <p:cNvPr id="1208349" name="Group 29"/>
          <p:cNvGrpSpPr>
            <a:grpSpLocks/>
          </p:cNvGrpSpPr>
          <p:nvPr/>
        </p:nvGrpSpPr>
        <p:grpSpPr bwMode="auto">
          <a:xfrm>
            <a:off x="6781800" y="3581400"/>
            <a:ext cx="1524000" cy="2438400"/>
            <a:chOff x="4272" y="2256"/>
            <a:chExt cx="960" cy="1536"/>
          </a:xfrm>
        </p:grpSpPr>
        <p:sp>
          <p:nvSpPr>
            <p:cNvPr id="1208340" name="Line 20"/>
            <p:cNvSpPr>
              <a:spLocks noChangeShapeType="1"/>
            </p:cNvSpPr>
            <p:nvPr/>
          </p:nvSpPr>
          <p:spPr bwMode="auto">
            <a:xfrm>
              <a:off x="4272" y="2256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1208342" name="Picture 22" descr="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41" y="2304"/>
              <a:ext cx="864" cy="462"/>
            </a:xfrm>
            <a:prstGeom prst="rect">
              <a:avLst/>
            </a:prstGeom>
            <a:noFill/>
          </p:spPr>
        </p:pic>
        <p:pic>
          <p:nvPicPr>
            <p:cNvPr id="1208343" name="Picture 23" descr="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44" y="2802"/>
              <a:ext cx="528" cy="462"/>
            </a:xfrm>
            <a:prstGeom prst="rect">
              <a:avLst/>
            </a:prstGeom>
            <a:noFill/>
          </p:spPr>
        </p:pic>
        <p:pic>
          <p:nvPicPr>
            <p:cNvPr id="1208344" name="Picture 24" descr="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347" y="3330"/>
              <a:ext cx="516" cy="462"/>
            </a:xfrm>
            <a:prstGeom prst="rect">
              <a:avLst/>
            </a:prstGeom>
            <a:noFill/>
          </p:spPr>
        </p:pic>
        <p:sp>
          <p:nvSpPr>
            <p:cNvPr id="1208346" name="Line 26"/>
            <p:cNvSpPr>
              <a:spLocks noChangeShapeType="1"/>
            </p:cNvSpPr>
            <p:nvPr/>
          </p:nvSpPr>
          <p:spPr bwMode="auto">
            <a:xfrm>
              <a:off x="4608" y="2256"/>
              <a:ext cx="0" cy="15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8347" name="Text Box 27"/>
            <p:cNvSpPr txBox="1">
              <a:spLocks noChangeArrowheads="1"/>
            </p:cNvSpPr>
            <p:nvPr/>
          </p:nvSpPr>
          <p:spPr bwMode="auto">
            <a:xfrm>
              <a:off x="4800" y="321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  <a:sym typeface="Wingdings" pitchFamily="2" charset="2"/>
                </a:rPr>
                <a:t></a:t>
              </a:r>
              <a:endParaRPr lang="en-US" sz="1800">
                <a:latin typeface="Arial" charset="0"/>
              </a:endParaRPr>
            </a:p>
          </p:txBody>
        </p:sp>
      </p:grpSp>
      <p:sp>
        <p:nvSpPr>
          <p:cNvPr id="1208351" name="Text Box 31"/>
          <p:cNvSpPr txBox="1">
            <a:spLocks noChangeArrowheads="1"/>
          </p:cNvSpPr>
          <p:nvPr/>
        </p:nvSpPr>
        <p:spPr bwMode="auto">
          <a:xfrm>
            <a:off x="2209800" y="50292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Divide both sides by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0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0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08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08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208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0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0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0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0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08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08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208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3000"/>
                                        <p:tgtEl>
                                          <p:spTgt spid="1208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31" grpId="0"/>
      <p:bldP spid="1208332" grpId="0"/>
      <p:bldP spid="1208333" grpId="0"/>
      <p:bldP spid="1208335" grpId="0"/>
      <p:bldP spid="1208336" grpId="0"/>
      <p:bldP spid="1208337" grpId="0"/>
      <p:bldP spid="1208338" grpId="0"/>
      <p:bldP spid="12083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9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209351" name="Text Box 7"/>
          <p:cNvSpPr txBox="1">
            <a:spLocks noChangeArrowheads="1"/>
          </p:cNvSpPr>
          <p:nvPr/>
        </p:nvSpPr>
        <p:spPr bwMode="auto">
          <a:xfrm>
            <a:off x="1279525" y="1752600"/>
            <a:ext cx="638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Solve                . Check your answer.</a:t>
            </a:r>
          </a:p>
        </p:txBody>
      </p:sp>
      <p:pic>
        <p:nvPicPr>
          <p:cNvPr id="1209353" name="Picture 9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5538" y="1628775"/>
            <a:ext cx="1485900" cy="733425"/>
          </a:xfrm>
          <a:prstGeom prst="rect">
            <a:avLst/>
          </a:prstGeom>
          <a:noFill/>
        </p:spPr>
      </p:pic>
      <p:pic>
        <p:nvPicPr>
          <p:cNvPr id="1209354" name="Picture 10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619375"/>
            <a:ext cx="1390650" cy="733425"/>
          </a:xfrm>
          <a:prstGeom prst="rect">
            <a:avLst/>
          </a:prstGeom>
          <a:noFill/>
        </p:spPr>
      </p:pic>
      <p:sp>
        <p:nvSpPr>
          <p:cNvPr id="1209355" name="Text Box 11"/>
          <p:cNvSpPr txBox="1">
            <a:spLocks noChangeArrowheads="1"/>
          </p:cNvSpPr>
          <p:nvPr/>
        </p:nvSpPr>
        <p:spPr bwMode="auto">
          <a:xfrm>
            <a:off x="609600" y="3503613"/>
            <a:ext cx="2635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  <a:r>
              <a:rPr lang="en-US" i="1"/>
              <a:t>h</a:t>
            </a:r>
            <a:r>
              <a:rPr lang="en-US"/>
              <a:t> = (</a:t>
            </a:r>
            <a:r>
              <a:rPr lang="en-US" i="1"/>
              <a:t>h</a:t>
            </a:r>
            <a:r>
              <a:rPr lang="en-US"/>
              <a:t> + 1)(2)</a:t>
            </a:r>
          </a:p>
        </p:txBody>
      </p:sp>
      <p:sp>
        <p:nvSpPr>
          <p:cNvPr id="1209356" name="Text Box 12"/>
          <p:cNvSpPr txBox="1">
            <a:spLocks noChangeArrowheads="1"/>
          </p:cNvSpPr>
          <p:nvPr/>
        </p:nvSpPr>
        <p:spPr bwMode="auto">
          <a:xfrm>
            <a:off x="625475" y="4060825"/>
            <a:ext cx="208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  <a:r>
              <a:rPr lang="en-US" i="1"/>
              <a:t>h</a:t>
            </a:r>
            <a:r>
              <a:rPr lang="en-US"/>
              <a:t> = 2</a:t>
            </a:r>
            <a:r>
              <a:rPr lang="en-US" i="1"/>
              <a:t>h</a:t>
            </a:r>
            <a:r>
              <a:rPr lang="en-US"/>
              <a:t> + 2</a:t>
            </a:r>
          </a:p>
        </p:txBody>
      </p:sp>
      <p:sp>
        <p:nvSpPr>
          <p:cNvPr id="1209357" name="Text Box 13"/>
          <p:cNvSpPr txBox="1">
            <a:spLocks noChangeArrowheads="1"/>
          </p:cNvSpPr>
          <p:nvPr/>
        </p:nvSpPr>
        <p:spPr bwMode="auto">
          <a:xfrm>
            <a:off x="609600" y="4537075"/>
            <a:ext cx="123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i="1"/>
              <a:t>h </a:t>
            </a:r>
            <a:r>
              <a:rPr lang="en-US"/>
              <a:t>= 2</a:t>
            </a:r>
            <a:endParaRPr lang="en-US" i="1"/>
          </a:p>
        </p:txBody>
      </p:sp>
      <p:sp>
        <p:nvSpPr>
          <p:cNvPr id="1209358" name="Text Box 14"/>
          <p:cNvSpPr txBox="1">
            <a:spLocks noChangeArrowheads="1"/>
          </p:cNvSpPr>
          <p:nvPr/>
        </p:nvSpPr>
        <p:spPr bwMode="auto">
          <a:xfrm>
            <a:off x="762000" y="5027613"/>
            <a:ext cx="1144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h</a:t>
            </a:r>
            <a:r>
              <a:rPr lang="en-US"/>
              <a:t> = 1 </a:t>
            </a:r>
            <a:endParaRPr lang="en-US" i="1"/>
          </a:p>
        </p:txBody>
      </p:sp>
      <p:sp>
        <p:nvSpPr>
          <p:cNvPr id="1209359" name="Text Box 15"/>
          <p:cNvSpPr txBox="1">
            <a:spLocks noChangeArrowheads="1"/>
          </p:cNvSpPr>
          <p:nvPr/>
        </p:nvSpPr>
        <p:spPr bwMode="auto">
          <a:xfrm>
            <a:off x="3325813" y="2819400"/>
            <a:ext cx="310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Use cross products.</a:t>
            </a:r>
          </a:p>
        </p:txBody>
      </p:sp>
      <p:sp>
        <p:nvSpPr>
          <p:cNvPr id="1209360" name="Text Box 16"/>
          <p:cNvSpPr txBox="1">
            <a:spLocks noChangeArrowheads="1"/>
          </p:cNvSpPr>
          <p:nvPr/>
        </p:nvSpPr>
        <p:spPr bwMode="auto">
          <a:xfrm>
            <a:off x="3363913" y="3538538"/>
            <a:ext cx="3025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Distribute 2 on the right side.</a:t>
            </a:r>
          </a:p>
        </p:txBody>
      </p:sp>
      <p:sp>
        <p:nvSpPr>
          <p:cNvPr id="1209361" name="Text Box 17"/>
          <p:cNvSpPr txBox="1">
            <a:spLocks noChangeArrowheads="1"/>
          </p:cNvSpPr>
          <p:nvPr/>
        </p:nvSpPr>
        <p:spPr bwMode="auto">
          <a:xfrm>
            <a:off x="2133600" y="4564063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Subtract 2h from both sides.</a:t>
            </a:r>
          </a:p>
        </p:txBody>
      </p:sp>
      <p:grpSp>
        <p:nvGrpSpPr>
          <p:cNvPr id="1209370" name="Group 26"/>
          <p:cNvGrpSpPr>
            <a:grpSpLocks/>
          </p:cNvGrpSpPr>
          <p:nvPr/>
        </p:nvGrpSpPr>
        <p:grpSpPr bwMode="auto">
          <a:xfrm>
            <a:off x="6842125" y="2241550"/>
            <a:ext cx="1539875" cy="1158875"/>
            <a:chOff x="4310" y="1412"/>
            <a:chExt cx="970" cy="730"/>
          </a:xfrm>
        </p:grpSpPr>
        <p:pic>
          <p:nvPicPr>
            <p:cNvPr id="1209362" name="Picture 18" descr="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04" y="1680"/>
              <a:ext cx="876" cy="462"/>
            </a:xfrm>
            <a:prstGeom prst="rect">
              <a:avLst/>
            </a:prstGeom>
            <a:noFill/>
          </p:spPr>
        </p:pic>
        <p:sp>
          <p:nvSpPr>
            <p:cNvPr id="1209363" name="Text Box 19"/>
            <p:cNvSpPr txBox="1">
              <a:spLocks noChangeArrowheads="1"/>
            </p:cNvSpPr>
            <p:nvPr/>
          </p:nvSpPr>
          <p:spPr bwMode="auto">
            <a:xfrm>
              <a:off x="4310" y="1412"/>
              <a:ext cx="6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Check</a:t>
              </a:r>
            </a:p>
          </p:txBody>
        </p:sp>
      </p:grpSp>
      <p:grpSp>
        <p:nvGrpSpPr>
          <p:cNvPr id="1209371" name="Group 27"/>
          <p:cNvGrpSpPr>
            <a:grpSpLocks/>
          </p:cNvGrpSpPr>
          <p:nvPr/>
        </p:nvGrpSpPr>
        <p:grpSpPr bwMode="auto">
          <a:xfrm>
            <a:off x="6781800" y="3443288"/>
            <a:ext cx="2057400" cy="2209800"/>
            <a:chOff x="4272" y="2169"/>
            <a:chExt cx="1296" cy="1392"/>
          </a:xfrm>
        </p:grpSpPr>
        <p:pic>
          <p:nvPicPr>
            <p:cNvPr id="1209364" name="Picture 20" descr="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16" y="2226"/>
              <a:ext cx="816" cy="462"/>
            </a:xfrm>
            <a:prstGeom prst="rect">
              <a:avLst/>
            </a:prstGeom>
            <a:noFill/>
          </p:spPr>
        </p:pic>
        <p:sp>
          <p:nvSpPr>
            <p:cNvPr id="1209365" name="Line 21"/>
            <p:cNvSpPr>
              <a:spLocks noChangeShapeType="1"/>
            </p:cNvSpPr>
            <p:nvPr/>
          </p:nvSpPr>
          <p:spPr bwMode="auto">
            <a:xfrm>
              <a:off x="4272" y="2178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1209366" name="Picture 22" descr="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704" y="2802"/>
              <a:ext cx="528" cy="462"/>
            </a:xfrm>
            <a:prstGeom prst="rect">
              <a:avLst/>
            </a:prstGeom>
            <a:noFill/>
          </p:spPr>
        </p:pic>
        <p:pic>
          <p:nvPicPr>
            <p:cNvPr id="1209367" name="Picture 23" descr="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70" y="3336"/>
              <a:ext cx="462" cy="216"/>
            </a:xfrm>
            <a:prstGeom prst="rect">
              <a:avLst/>
            </a:prstGeom>
            <a:noFill/>
          </p:spPr>
        </p:pic>
        <p:sp>
          <p:nvSpPr>
            <p:cNvPr id="1209368" name="Line 24"/>
            <p:cNvSpPr>
              <a:spLocks noChangeShapeType="1"/>
            </p:cNvSpPr>
            <p:nvPr/>
          </p:nvSpPr>
          <p:spPr bwMode="auto">
            <a:xfrm>
              <a:off x="5010" y="2169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9369" name="Text Box 25"/>
            <p:cNvSpPr txBox="1">
              <a:spLocks noChangeArrowheads="1"/>
            </p:cNvSpPr>
            <p:nvPr/>
          </p:nvSpPr>
          <p:spPr bwMode="auto">
            <a:xfrm>
              <a:off x="5184" y="316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  <a:sym typeface="Wingdings" pitchFamily="2" charset="2"/>
                </a:rPr>
                <a:t></a:t>
              </a:r>
              <a:endParaRPr lang="en-US" sz="1800">
                <a:latin typeface="Arial" charset="0"/>
              </a:endParaRPr>
            </a:p>
          </p:txBody>
        </p:sp>
      </p:grpSp>
      <p:sp>
        <p:nvSpPr>
          <p:cNvPr id="1209373" name="Text Box 29"/>
          <p:cNvSpPr txBox="1">
            <a:spLocks noChangeArrowheads="1"/>
          </p:cNvSpPr>
          <p:nvPr/>
        </p:nvSpPr>
        <p:spPr bwMode="auto">
          <a:xfrm>
            <a:off x="2362200" y="50292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Divide both sides by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0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0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09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09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20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0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0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0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0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3000"/>
                                        <p:tgtEl>
                                          <p:spTgt spid="120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355" grpId="0"/>
      <p:bldP spid="1209356" grpId="0"/>
      <p:bldP spid="1209357" grpId="0"/>
      <p:bldP spid="1209358" grpId="0"/>
      <p:bldP spid="1209359" grpId="0"/>
      <p:bldP spid="1209360" grpId="0"/>
      <p:bldP spid="1209361" grpId="0"/>
      <p:bldP spid="12093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2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1c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210373" name="Text Box 5"/>
          <p:cNvSpPr txBox="1">
            <a:spLocks noChangeArrowheads="1"/>
          </p:cNvSpPr>
          <p:nvPr/>
        </p:nvSpPr>
        <p:spPr bwMode="auto">
          <a:xfrm>
            <a:off x="1279525" y="1752600"/>
            <a:ext cx="638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Solve                . Check your answer.</a:t>
            </a:r>
          </a:p>
        </p:txBody>
      </p:sp>
      <p:pic>
        <p:nvPicPr>
          <p:cNvPr id="1210376" name="Picture 8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633538"/>
            <a:ext cx="1562100" cy="733425"/>
          </a:xfrm>
          <a:prstGeom prst="rect">
            <a:avLst/>
          </a:prstGeom>
          <a:noFill/>
        </p:spPr>
      </p:pic>
      <p:sp>
        <p:nvSpPr>
          <p:cNvPr id="1210378" name="Text Box 10"/>
          <p:cNvSpPr txBox="1">
            <a:spLocks noChangeArrowheads="1"/>
          </p:cNvSpPr>
          <p:nvPr/>
        </p:nvSpPr>
        <p:spPr bwMode="auto">
          <a:xfrm>
            <a:off x="457200" y="3505200"/>
            <a:ext cx="272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21</a:t>
            </a:r>
            <a:r>
              <a:rPr lang="en-US" i="1"/>
              <a:t>x</a:t>
            </a:r>
            <a:r>
              <a:rPr lang="en-US"/>
              <a:t> = (</a:t>
            </a:r>
            <a:r>
              <a:rPr lang="en-US" i="1"/>
              <a:t>x</a:t>
            </a:r>
            <a:r>
              <a:rPr lang="en-US"/>
              <a:t> </a:t>
            </a:r>
            <a:r>
              <a:rPr lang="en-US">
                <a:latin typeface="Arial"/>
              </a:rPr>
              <a:t>–</a:t>
            </a:r>
            <a:r>
              <a:rPr lang="en-US"/>
              <a:t> 7)(3)</a:t>
            </a:r>
          </a:p>
        </p:txBody>
      </p:sp>
      <p:sp>
        <p:nvSpPr>
          <p:cNvPr id="1210379" name="Text Box 11"/>
          <p:cNvSpPr txBox="1">
            <a:spLocks noChangeArrowheads="1"/>
          </p:cNvSpPr>
          <p:nvPr/>
        </p:nvSpPr>
        <p:spPr bwMode="auto">
          <a:xfrm>
            <a:off x="457200" y="4062413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21</a:t>
            </a:r>
            <a:r>
              <a:rPr lang="en-US" i="1"/>
              <a:t>x</a:t>
            </a:r>
            <a:r>
              <a:rPr lang="en-US"/>
              <a:t> = 3</a:t>
            </a:r>
            <a:r>
              <a:rPr lang="en-US" i="1"/>
              <a:t>x</a:t>
            </a:r>
            <a:r>
              <a:rPr lang="en-US"/>
              <a:t> </a:t>
            </a:r>
            <a:r>
              <a:rPr lang="en-US">
                <a:latin typeface="Arial"/>
              </a:rPr>
              <a:t>–</a:t>
            </a:r>
            <a:r>
              <a:rPr lang="en-US"/>
              <a:t>21</a:t>
            </a:r>
          </a:p>
        </p:txBody>
      </p:sp>
      <p:sp>
        <p:nvSpPr>
          <p:cNvPr id="1210380" name="Text Box 12"/>
          <p:cNvSpPr txBox="1">
            <a:spLocks noChangeArrowheads="1"/>
          </p:cNvSpPr>
          <p:nvPr/>
        </p:nvSpPr>
        <p:spPr bwMode="auto">
          <a:xfrm>
            <a:off x="457200" y="4538663"/>
            <a:ext cx="177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18</a:t>
            </a:r>
            <a:r>
              <a:rPr lang="en-US" i="1"/>
              <a:t>x </a:t>
            </a:r>
            <a:r>
              <a:rPr lang="en-US"/>
              <a:t>= </a:t>
            </a:r>
            <a:r>
              <a:rPr lang="en-US">
                <a:latin typeface="Arial"/>
              </a:rPr>
              <a:t>–</a:t>
            </a:r>
            <a:r>
              <a:rPr lang="en-US"/>
              <a:t>21</a:t>
            </a:r>
            <a:endParaRPr lang="en-US" i="1"/>
          </a:p>
        </p:txBody>
      </p:sp>
      <p:sp>
        <p:nvSpPr>
          <p:cNvPr id="1210381" name="Text Box 13"/>
          <p:cNvSpPr txBox="1">
            <a:spLocks noChangeArrowheads="1"/>
          </p:cNvSpPr>
          <p:nvPr/>
        </p:nvSpPr>
        <p:spPr bwMode="auto">
          <a:xfrm>
            <a:off x="795338" y="5027613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/>
              <a:t> =   </a:t>
            </a:r>
            <a:endParaRPr lang="en-US" i="1"/>
          </a:p>
        </p:txBody>
      </p:sp>
      <p:sp>
        <p:nvSpPr>
          <p:cNvPr id="1210382" name="Text Box 14"/>
          <p:cNvSpPr txBox="1">
            <a:spLocks noChangeArrowheads="1"/>
          </p:cNvSpPr>
          <p:nvPr/>
        </p:nvSpPr>
        <p:spPr bwMode="auto">
          <a:xfrm>
            <a:off x="3325813" y="2819400"/>
            <a:ext cx="310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Use cross products.</a:t>
            </a:r>
          </a:p>
        </p:txBody>
      </p:sp>
      <p:sp>
        <p:nvSpPr>
          <p:cNvPr id="1210383" name="Text Box 15"/>
          <p:cNvSpPr txBox="1">
            <a:spLocks noChangeArrowheads="1"/>
          </p:cNvSpPr>
          <p:nvPr/>
        </p:nvSpPr>
        <p:spPr bwMode="auto">
          <a:xfrm>
            <a:off x="3363913" y="3505200"/>
            <a:ext cx="3025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Distribute 3 on the right side.</a:t>
            </a:r>
          </a:p>
        </p:txBody>
      </p:sp>
      <p:sp>
        <p:nvSpPr>
          <p:cNvPr id="1210384" name="Text Box 16"/>
          <p:cNvSpPr txBox="1">
            <a:spLocks noChangeArrowheads="1"/>
          </p:cNvSpPr>
          <p:nvPr/>
        </p:nvSpPr>
        <p:spPr bwMode="auto">
          <a:xfrm>
            <a:off x="2057400" y="4529138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Subtract 3x from both sides.</a:t>
            </a:r>
          </a:p>
        </p:txBody>
      </p:sp>
      <p:pic>
        <p:nvPicPr>
          <p:cNvPr id="1210385" name="Picture 17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95575"/>
            <a:ext cx="1466850" cy="733425"/>
          </a:xfrm>
          <a:prstGeom prst="rect">
            <a:avLst/>
          </a:prstGeom>
          <a:noFill/>
        </p:spPr>
      </p:pic>
      <p:pic>
        <p:nvPicPr>
          <p:cNvPr id="1210390" name="Picture 22" descr="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5913" y="4924425"/>
            <a:ext cx="504825" cy="733425"/>
          </a:xfrm>
          <a:prstGeom prst="rect">
            <a:avLst/>
          </a:prstGeom>
          <a:noFill/>
        </p:spPr>
      </p:pic>
      <p:grpSp>
        <p:nvGrpSpPr>
          <p:cNvPr id="1210397" name="Group 29"/>
          <p:cNvGrpSpPr>
            <a:grpSpLocks/>
          </p:cNvGrpSpPr>
          <p:nvPr/>
        </p:nvGrpSpPr>
        <p:grpSpPr bwMode="auto">
          <a:xfrm>
            <a:off x="6477000" y="2165350"/>
            <a:ext cx="2225675" cy="3321050"/>
            <a:chOff x="4080" y="1364"/>
            <a:chExt cx="1402" cy="2092"/>
          </a:xfrm>
        </p:grpSpPr>
        <p:pic>
          <p:nvPicPr>
            <p:cNvPr id="1210387" name="Picture 19" descr="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70" y="1698"/>
              <a:ext cx="924" cy="462"/>
            </a:xfrm>
            <a:prstGeom prst="rect">
              <a:avLst/>
            </a:prstGeom>
            <a:noFill/>
          </p:spPr>
        </p:pic>
        <p:sp>
          <p:nvSpPr>
            <p:cNvPr id="1210388" name="Text Box 20"/>
            <p:cNvSpPr txBox="1">
              <a:spLocks noChangeArrowheads="1"/>
            </p:cNvSpPr>
            <p:nvPr/>
          </p:nvSpPr>
          <p:spPr bwMode="auto">
            <a:xfrm>
              <a:off x="4080" y="1364"/>
              <a:ext cx="6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Check</a:t>
              </a:r>
            </a:p>
          </p:txBody>
        </p:sp>
        <p:sp>
          <p:nvSpPr>
            <p:cNvPr id="1210389" name="Line 21"/>
            <p:cNvSpPr>
              <a:spLocks noChangeShapeType="1"/>
            </p:cNvSpPr>
            <p:nvPr/>
          </p:nvSpPr>
          <p:spPr bwMode="auto">
            <a:xfrm>
              <a:off x="4234" y="2208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1210391" name="Picture 23" descr="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138" y="2268"/>
              <a:ext cx="1224" cy="708"/>
            </a:xfrm>
            <a:prstGeom prst="rect">
              <a:avLst/>
            </a:prstGeom>
            <a:noFill/>
          </p:spPr>
        </p:pic>
        <p:pic>
          <p:nvPicPr>
            <p:cNvPr id="1210394" name="Picture 26" descr="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258" y="2994"/>
              <a:ext cx="1224" cy="462"/>
            </a:xfrm>
            <a:prstGeom prst="rect">
              <a:avLst/>
            </a:prstGeom>
            <a:noFill/>
          </p:spPr>
        </p:pic>
        <p:sp>
          <p:nvSpPr>
            <p:cNvPr id="1210395" name="Line 27"/>
            <p:cNvSpPr>
              <a:spLocks noChangeShapeType="1"/>
            </p:cNvSpPr>
            <p:nvPr/>
          </p:nvSpPr>
          <p:spPr bwMode="auto">
            <a:xfrm>
              <a:off x="4906" y="2208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10396" name="Text Box 28"/>
          <p:cNvSpPr txBox="1">
            <a:spLocks noChangeArrowheads="1"/>
          </p:cNvSpPr>
          <p:nvPr/>
        </p:nvSpPr>
        <p:spPr bwMode="auto">
          <a:xfrm>
            <a:off x="8534400" y="4572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sym typeface="Wingdings" pitchFamily="2" charset="2"/>
              </a:rPr>
              <a:t></a:t>
            </a:r>
            <a:endParaRPr lang="en-US" sz="1800">
              <a:latin typeface="Arial" charset="0"/>
            </a:endParaRPr>
          </a:p>
        </p:txBody>
      </p:sp>
      <p:sp>
        <p:nvSpPr>
          <p:cNvPr id="1210398" name="Text Box 30"/>
          <p:cNvSpPr txBox="1">
            <a:spLocks noChangeArrowheads="1"/>
          </p:cNvSpPr>
          <p:nvPr/>
        </p:nvSpPr>
        <p:spPr bwMode="auto">
          <a:xfrm>
            <a:off x="2209800" y="51054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Divide both sides by 18.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1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1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10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10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21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1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1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10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1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0"/>
                                        <p:tgtEl>
                                          <p:spTgt spid="1210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10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378" grpId="0"/>
      <p:bldP spid="1210379" grpId="0"/>
      <p:bldP spid="1210380" grpId="0"/>
      <p:bldP spid="1210381" grpId="0"/>
      <p:bldP spid="1210382" grpId="0"/>
      <p:bldP spid="1210383" grpId="0"/>
      <p:bldP spid="1210384" grpId="0"/>
      <p:bldP spid="1210396" grpId="0" autoUpdateAnimBg="0"/>
      <p:bldP spid="12103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338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1166339" name="Text Box 3"/>
          <p:cNvSpPr txBox="1">
            <a:spLocks noChangeArrowheads="1"/>
          </p:cNvSpPr>
          <p:nvPr/>
        </p:nvSpPr>
        <p:spPr bwMode="auto">
          <a:xfrm>
            <a:off x="593725" y="1600200"/>
            <a:ext cx="832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Solve each equation. Check your answer.</a:t>
            </a:r>
          </a:p>
        </p:txBody>
      </p:sp>
      <p:sp>
        <p:nvSpPr>
          <p:cNvPr id="1166387" name="Text Box 51"/>
          <p:cNvSpPr txBox="1">
            <a:spLocks noChangeArrowheads="1"/>
          </p:cNvSpPr>
          <p:nvPr/>
        </p:nvSpPr>
        <p:spPr bwMode="auto">
          <a:xfrm>
            <a:off x="685800" y="2362200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1.</a:t>
            </a:r>
          </a:p>
        </p:txBody>
      </p:sp>
      <p:pic>
        <p:nvPicPr>
          <p:cNvPr id="1166389" name="Picture 53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7300" y="2209800"/>
            <a:ext cx="1485900" cy="733425"/>
          </a:xfrm>
          <a:prstGeom prst="rect">
            <a:avLst/>
          </a:prstGeom>
          <a:noFill/>
        </p:spPr>
      </p:pic>
      <p:sp>
        <p:nvSpPr>
          <p:cNvPr id="1166392" name="Text Box 56"/>
          <p:cNvSpPr txBox="1">
            <a:spLocks noChangeArrowheads="1"/>
          </p:cNvSpPr>
          <p:nvPr/>
        </p:nvSpPr>
        <p:spPr bwMode="auto">
          <a:xfrm>
            <a:off x="2994025" y="2362200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639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1473508</TotalTime>
  <Words>304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Arial MT Bl</vt:lpstr>
      <vt:lpstr>Verdana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Holt, Rinehart and Winston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Calise, Anthony J.</cp:lastModifiedBy>
  <cp:revision>444</cp:revision>
  <dcterms:created xsi:type="dcterms:W3CDTF">2002-10-14T18:20:28Z</dcterms:created>
  <dcterms:modified xsi:type="dcterms:W3CDTF">2021-04-27T18:00:00Z</dcterms:modified>
</cp:coreProperties>
</file>