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74" r:id="rId2"/>
    <p:sldId id="670" r:id="rId3"/>
    <p:sldId id="671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3" r:id="rId15"/>
    <p:sldId id="684" r:id="rId16"/>
    <p:sldId id="685" r:id="rId17"/>
    <p:sldId id="6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4BA8-8EAF-4C20-85AC-2B0B26AF5E3B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EB9A6-6795-43DF-9561-A63A2C1F7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2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6718989A-4D22-40BE-828B-BE48057255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06C68117-9C2B-4A58-9E69-47A3AAC7AD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>
            <a:extLst>
              <a:ext uri="{FF2B5EF4-FFF2-40B4-BE49-F238E27FC236}">
                <a16:creationId xmlns:a16="http://schemas.microsoft.com/office/drawing/2014/main" id="{D49DA3BC-5772-4CCE-871D-2B584D6E8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>
            <a:extLst>
              <a:ext uri="{FF2B5EF4-FFF2-40B4-BE49-F238E27FC236}">
                <a16:creationId xmlns:a16="http://schemas.microsoft.com/office/drawing/2014/main" id="{C47D5D80-C13D-4AAA-971E-1819A1E563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>
            <a:extLst>
              <a:ext uri="{FF2B5EF4-FFF2-40B4-BE49-F238E27FC236}">
                <a16:creationId xmlns:a16="http://schemas.microsoft.com/office/drawing/2014/main" id="{D992C555-ECCD-43F7-90A6-1AB5CCD88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>
            <a:extLst>
              <a:ext uri="{FF2B5EF4-FFF2-40B4-BE49-F238E27FC236}">
                <a16:creationId xmlns:a16="http://schemas.microsoft.com/office/drawing/2014/main" id="{F45E756A-63CC-4331-AC73-33F521D599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>
            <a:extLst>
              <a:ext uri="{FF2B5EF4-FFF2-40B4-BE49-F238E27FC236}">
                <a16:creationId xmlns:a16="http://schemas.microsoft.com/office/drawing/2014/main" id="{C212DCCC-7B01-4909-8D26-2FE3EEDDD7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>
            <a:extLst>
              <a:ext uri="{FF2B5EF4-FFF2-40B4-BE49-F238E27FC236}">
                <a16:creationId xmlns:a16="http://schemas.microsoft.com/office/drawing/2014/main" id="{CA69D9BD-9F98-4C56-BAD4-9259EEB8F53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>
            <a:extLst>
              <a:ext uri="{FF2B5EF4-FFF2-40B4-BE49-F238E27FC236}">
                <a16:creationId xmlns:a16="http://schemas.microsoft.com/office/drawing/2014/main" id="{3DCF6738-C496-4586-8795-C688B8E21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>
            <a:extLst>
              <a:ext uri="{FF2B5EF4-FFF2-40B4-BE49-F238E27FC236}">
                <a16:creationId xmlns:a16="http://schemas.microsoft.com/office/drawing/2014/main" id="{713E09BE-80EC-4B2C-AAA6-EB38AB968D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>
            <a:extLst>
              <a:ext uri="{FF2B5EF4-FFF2-40B4-BE49-F238E27FC236}">
                <a16:creationId xmlns:a16="http://schemas.microsoft.com/office/drawing/2014/main" id="{BA6305ED-1775-4A63-B5BF-CCB4389EF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8499" name="Rectangle 3">
            <a:extLst>
              <a:ext uri="{FF2B5EF4-FFF2-40B4-BE49-F238E27FC236}">
                <a16:creationId xmlns:a16="http://schemas.microsoft.com/office/drawing/2014/main" id="{3A7DD875-163F-43AF-A13E-EA578C1E41A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>
            <a:extLst>
              <a:ext uri="{FF2B5EF4-FFF2-40B4-BE49-F238E27FC236}">
                <a16:creationId xmlns:a16="http://schemas.microsoft.com/office/drawing/2014/main" id="{AFB7DA1F-4985-4EF4-BFC3-014BE2484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0547" name="Rectangle 3">
            <a:extLst>
              <a:ext uri="{FF2B5EF4-FFF2-40B4-BE49-F238E27FC236}">
                <a16:creationId xmlns:a16="http://schemas.microsoft.com/office/drawing/2014/main" id="{696135B9-EDE1-49DD-BFDB-8CDD0FE29C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>
            <a:extLst>
              <a:ext uri="{FF2B5EF4-FFF2-40B4-BE49-F238E27FC236}">
                <a16:creationId xmlns:a16="http://schemas.microsoft.com/office/drawing/2014/main" id="{6392236A-35FA-4980-A4F7-C5C1C2ADA8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2595" name="Rectangle 3">
            <a:extLst>
              <a:ext uri="{FF2B5EF4-FFF2-40B4-BE49-F238E27FC236}">
                <a16:creationId xmlns:a16="http://schemas.microsoft.com/office/drawing/2014/main" id="{764A60C0-D73F-4A0A-8BB1-D35AA06C905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>
            <a:extLst>
              <a:ext uri="{FF2B5EF4-FFF2-40B4-BE49-F238E27FC236}">
                <a16:creationId xmlns:a16="http://schemas.microsoft.com/office/drawing/2014/main" id="{8A63B996-91BD-4E33-B4B7-4046469BD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C4354AE5-C52E-40D6-8279-DCACD650B9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>
            <a:extLst>
              <a:ext uri="{FF2B5EF4-FFF2-40B4-BE49-F238E27FC236}">
                <a16:creationId xmlns:a16="http://schemas.microsoft.com/office/drawing/2014/main" id="{25F7BB1E-2FC9-4AF5-9D03-EB8919955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1875" name="Rectangle 3">
            <a:extLst>
              <a:ext uri="{FF2B5EF4-FFF2-40B4-BE49-F238E27FC236}">
                <a16:creationId xmlns:a16="http://schemas.microsoft.com/office/drawing/2014/main" id="{3D13C237-39E3-4746-8565-426CD31A3C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>
            <a:extLst>
              <a:ext uri="{FF2B5EF4-FFF2-40B4-BE49-F238E27FC236}">
                <a16:creationId xmlns:a16="http://schemas.microsoft.com/office/drawing/2014/main" id="{BD01591B-9DC0-4FBA-92A5-874211101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3923" name="Rectangle 3">
            <a:extLst>
              <a:ext uri="{FF2B5EF4-FFF2-40B4-BE49-F238E27FC236}">
                <a16:creationId xmlns:a16="http://schemas.microsoft.com/office/drawing/2014/main" id="{2177E7AB-3D9F-459A-A0AA-76AF4265DE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>
            <a:extLst>
              <a:ext uri="{FF2B5EF4-FFF2-40B4-BE49-F238E27FC236}">
                <a16:creationId xmlns:a16="http://schemas.microsoft.com/office/drawing/2014/main" id="{5E92707A-2296-4BF7-9902-801A1D6007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>
            <a:extLst>
              <a:ext uri="{FF2B5EF4-FFF2-40B4-BE49-F238E27FC236}">
                <a16:creationId xmlns:a16="http://schemas.microsoft.com/office/drawing/2014/main" id="{8ACCBB7B-E417-4723-B4AB-3F0A9975102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>
            <a:extLst>
              <a:ext uri="{FF2B5EF4-FFF2-40B4-BE49-F238E27FC236}">
                <a16:creationId xmlns:a16="http://schemas.microsoft.com/office/drawing/2014/main" id="{7805B068-3E49-4F42-88BC-40BDD974F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>
            <a:extLst>
              <a:ext uri="{FF2B5EF4-FFF2-40B4-BE49-F238E27FC236}">
                <a16:creationId xmlns:a16="http://schemas.microsoft.com/office/drawing/2014/main" id="{CE1A11E2-53AC-42C0-9122-C0F8D58B03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>
            <a:extLst>
              <a:ext uri="{FF2B5EF4-FFF2-40B4-BE49-F238E27FC236}">
                <a16:creationId xmlns:a16="http://schemas.microsoft.com/office/drawing/2014/main" id="{AF66FB41-58DE-44E0-864E-DB5DC54ED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>
            <a:extLst>
              <a:ext uri="{FF2B5EF4-FFF2-40B4-BE49-F238E27FC236}">
                <a16:creationId xmlns:a16="http://schemas.microsoft.com/office/drawing/2014/main" id="{54EDADD4-52E2-4A99-A303-98DDDB3413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>
            <a:extLst>
              <a:ext uri="{FF2B5EF4-FFF2-40B4-BE49-F238E27FC236}">
                <a16:creationId xmlns:a16="http://schemas.microsoft.com/office/drawing/2014/main" id="{80330CB4-F91D-4C2A-B190-219C5287A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2115" name="Rectangle 3">
            <a:extLst>
              <a:ext uri="{FF2B5EF4-FFF2-40B4-BE49-F238E27FC236}">
                <a16:creationId xmlns:a16="http://schemas.microsoft.com/office/drawing/2014/main" id="{136B2EBD-7997-4484-82A8-ACA446BC4B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>
            <a:extLst>
              <a:ext uri="{FF2B5EF4-FFF2-40B4-BE49-F238E27FC236}">
                <a16:creationId xmlns:a16="http://schemas.microsoft.com/office/drawing/2014/main" id="{715568D0-1DB7-4BCB-8F92-69EFD7BD8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4163" name="Rectangle 3">
            <a:extLst>
              <a:ext uri="{FF2B5EF4-FFF2-40B4-BE49-F238E27FC236}">
                <a16:creationId xmlns:a16="http://schemas.microsoft.com/office/drawing/2014/main" id="{4E56C501-2929-4AEA-9378-2AF149792E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Rectangle 2">
            <a:extLst>
              <a:ext uri="{FF2B5EF4-FFF2-40B4-BE49-F238E27FC236}">
                <a16:creationId xmlns:a16="http://schemas.microsoft.com/office/drawing/2014/main" id="{4C513689-D870-4255-A333-3AFA046DF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6211" name="Rectangle 3">
            <a:extLst>
              <a:ext uri="{FF2B5EF4-FFF2-40B4-BE49-F238E27FC236}">
                <a16:creationId xmlns:a16="http://schemas.microsoft.com/office/drawing/2014/main" id="{B72F66AE-A872-43A7-98B9-DFF74BCF28E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6AB63FB-63DA-47C2-93DC-1AA3002C8F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3400"/>
          </a:xfrm>
          <a:prstGeom prst="rect">
            <a:avLst/>
          </a:prstGeom>
          <a:gradFill flip="none" rotWithShape="1">
            <a:gsLst>
              <a:gs pos="0">
                <a:srgbClr val="242985">
                  <a:alpha val="19000"/>
                </a:srgbClr>
              </a:gs>
              <a:gs pos="100000">
                <a:srgbClr val="242985">
                  <a:gamma/>
                  <a:shade val="46275"/>
                  <a:invGamma/>
                </a:srgbClr>
              </a:gs>
            </a:gsLst>
            <a:lin ang="108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5" name="Line 19">
            <a:extLst>
              <a:ext uri="{FF2B5EF4-FFF2-40B4-BE49-F238E27FC236}">
                <a16:creationId xmlns:a16="http://schemas.microsoft.com/office/drawing/2014/main" id="{D06E16D8-8351-402A-881A-13B085A2A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1814"/>
            <a:ext cx="12192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561D131-07DF-4356-951E-30FB28C2E2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21600" y="990600"/>
            <a:ext cx="14224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E1151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E4B88A7-4A49-4CCB-9C95-F8B61BB434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36000" y="1524000"/>
            <a:ext cx="1422400" cy="1143000"/>
          </a:xfrm>
          <a:prstGeom prst="rect">
            <a:avLst/>
          </a:prstGeom>
          <a:gradFill flip="none" rotWithShape="1">
            <a:gsLst>
              <a:gs pos="0">
                <a:srgbClr val="242985">
                  <a:alpha val="19000"/>
                </a:srgbClr>
              </a:gs>
              <a:gs pos="100000">
                <a:srgbClr val="242985">
                  <a:gamma/>
                  <a:shade val="46275"/>
                  <a:invGamma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FB3B9793-3DA9-43A5-A98A-0BAA8DABA0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21600" y="990600"/>
            <a:ext cx="1422400" cy="1143000"/>
          </a:xfrm>
          <a:prstGeom prst="rect">
            <a:avLst/>
          </a:prstGeom>
          <a:gradFill flip="none" rotWithShape="1">
            <a:gsLst>
              <a:gs pos="0">
                <a:srgbClr val="860404"/>
              </a:gs>
              <a:gs pos="100000">
                <a:schemeClr val="bg1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FCFC5D6-E699-4601-9C42-92A15B6F67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12192000" cy="152400"/>
          </a:xfrm>
          <a:prstGeom prst="rect">
            <a:avLst/>
          </a:prstGeom>
          <a:gradFill flip="none" rotWithShape="1">
            <a:gsLst>
              <a:gs pos="0">
                <a:srgbClr val="242985">
                  <a:alpha val="19000"/>
                </a:srgbClr>
              </a:gs>
              <a:gs pos="100000">
                <a:srgbClr val="242985">
                  <a:gamma/>
                  <a:shade val="46275"/>
                  <a:invGamma/>
                </a:srgbClr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2C33A0E6-A72C-401F-8C49-58550100EA4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3D32C551-14FC-4D82-93F0-6A2DAA77FC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7B21517-370C-4BBA-ADEA-5A8C1B6050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86040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D248B1D8-1D71-4D2B-9D4D-FF649D6C180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58000"/>
            <a:ext cx="12192000" cy="0"/>
          </a:xfrm>
          <a:prstGeom prst="line">
            <a:avLst/>
          </a:prstGeom>
          <a:gradFill rotWithShape="0">
            <a:gsLst>
              <a:gs pos="0">
                <a:srgbClr val="860404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D6B584A-0C46-433D-95EF-81184B42AB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1"/>
            <a:ext cx="12192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278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4092576"/>
            <a:ext cx="103632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1278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1200" y="1219200"/>
            <a:ext cx="4673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294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297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6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81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52388"/>
            <a:ext cx="10972800" cy="11430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138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52554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130C-653A-4F57-AAF0-A4DA0E44A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7937E-424E-48F7-9DE9-176030825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463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AA4AAC5-90B4-41BB-9225-03A932C3B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level36</a:t>
            </a:r>
          </a:p>
          <a:p>
            <a:pPr lvl="4"/>
            <a:endParaRPr lang="en-US" altLang="en-US"/>
          </a:p>
        </p:txBody>
      </p:sp>
      <p:sp>
        <p:nvSpPr>
          <p:cNvPr id="1311747" name="Line 3">
            <a:extLst>
              <a:ext uri="{FF2B5EF4-FFF2-40B4-BE49-F238E27FC236}">
                <a16:creationId xmlns:a16="http://schemas.microsoft.com/office/drawing/2014/main" id="{0490F40F-D48E-4B7D-8C41-6B85836AB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19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49" name="Rectangle 5">
            <a:extLst>
              <a:ext uri="{FF2B5EF4-FFF2-40B4-BE49-F238E27FC236}">
                <a16:creationId xmlns:a16="http://schemas.microsoft.com/office/drawing/2014/main" id="{A437F1F7-D4BA-4F8C-BCCC-A10025F02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152400"/>
          </a:xfrm>
          <a:prstGeom prst="rect">
            <a:avLst/>
          </a:prstGeom>
          <a:solidFill>
            <a:schemeClr val="folHlink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0" name="Text Box 6">
            <a:extLst>
              <a:ext uri="{FF2B5EF4-FFF2-40B4-BE49-F238E27FC236}">
                <a16:creationId xmlns:a16="http://schemas.microsoft.com/office/drawing/2014/main" id="{93404F17-8A93-458B-9303-9BD0A03DD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609600"/>
            <a:ext cx="1219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4400"/>
          </a:p>
        </p:txBody>
      </p:sp>
      <p:sp>
        <p:nvSpPr>
          <p:cNvPr id="1311751" name="Rectangle 7">
            <a:extLst>
              <a:ext uri="{FF2B5EF4-FFF2-40B4-BE49-F238E27FC236}">
                <a16:creationId xmlns:a16="http://schemas.microsoft.com/office/drawing/2014/main" id="{E89714D7-F584-49D5-9EC0-D2DE62F8C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668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2" name="Text Box 8">
            <a:extLst>
              <a:ext uri="{FF2B5EF4-FFF2-40B4-BE49-F238E27FC236}">
                <a16:creationId xmlns:a16="http://schemas.microsoft.com/office/drawing/2014/main" id="{772D6F28-453A-4C06-A934-93ADC357A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0"/>
            <a:ext cx="1148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3" name="Rectangle 9">
            <a:extLst>
              <a:ext uri="{FF2B5EF4-FFF2-40B4-BE49-F238E27FC236}">
                <a16:creationId xmlns:a16="http://schemas.microsoft.com/office/drawing/2014/main" id="{28F11890-7766-4632-9B3B-E84306A5C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tx1">
              <a:alpha val="89999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4" name="Line 10">
            <a:extLst>
              <a:ext uri="{FF2B5EF4-FFF2-40B4-BE49-F238E27FC236}">
                <a16:creationId xmlns:a16="http://schemas.microsoft.com/office/drawing/2014/main" id="{306CC38A-0E83-4819-B241-BF2E6AF98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3626"/>
            <a:ext cx="12192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5" name="Line 11">
            <a:extLst>
              <a:ext uri="{FF2B5EF4-FFF2-40B4-BE49-F238E27FC236}">
                <a16:creationId xmlns:a16="http://schemas.microsoft.com/office/drawing/2014/main" id="{96E8E54E-F7EB-470A-9F83-3032FDEFC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56" name="Rectangle 12">
            <a:extLst>
              <a:ext uri="{FF2B5EF4-FFF2-40B4-BE49-F238E27FC236}">
                <a16:creationId xmlns:a16="http://schemas.microsoft.com/office/drawing/2014/main" id="{E32FC0D9-AC28-4FB2-96D1-2C8DC3EE5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/>
            <a:r>
              <a:rPr lang="en-US" altLang="en-US" sz="1400" b="1">
                <a:solidFill>
                  <a:schemeClr val="bg2"/>
                </a:solidFill>
              </a:rPr>
              <a:t>Martin-Gay, </a:t>
            </a:r>
            <a:r>
              <a:rPr lang="en-US" altLang="en-US" sz="1400" b="1" i="1">
                <a:solidFill>
                  <a:schemeClr val="bg2"/>
                </a:solidFill>
              </a:rPr>
              <a:t>Intermediate Algebra, 5ed</a:t>
            </a:r>
            <a:endParaRPr lang="en-US" altLang="en-US" sz="1400" b="1">
              <a:solidFill>
                <a:schemeClr val="bg2"/>
              </a:solidFill>
            </a:endParaRPr>
          </a:p>
        </p:txBody>
      </p:sp>
      <p:sp>
        <p:nvSpPr>
          <p:cNvPr id="1311757" name="Rectangle 13">
            <a:extLst>
              <a:ext uri="{FF2B5EF4-FFF2-40B4-BE49-F238E27FC236}">
                <a16:creationId xmlns:a16="http://schemas.microsoft.com/office/drawing/2014/main" id="{F776E4FB-0939-4458-9B18-959E3123F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8234" y="6519863"/>
            <a:ext cx="453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C2BA2A4-83F7-4E3A-B78A-3A09C007C966}" type="slidenum">
              <a:rPr lang="en-US" altLang="en-US" sz="1800" b="1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 b="1"/>
          </a:p>
        </p:txBody>
      </p:sp>
      <p:sp>
        <p:nvSpPr>
          <p:cNvPr id="1311758" name="Line 14">
            <a:extLst>
              <a:ext uri="{FF2B5EF4-FFF2-40B4-BE49-F238E27FC236}">
                <a16:creationId xmlns:a16="http://schemas.microsoft.com/office/drawing/2014/main" id="{D971736A-C8B8-45B0-AB08-85FCF90FA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25614" name="Rectangle 15">
            <a:extLst>
              <a:ext uri="{FF2B5EF4-FFF2-40B4-BE49-F238E27FC236}">
                <a16:creationId xmlns:a16="http://schemas.microsoft.com/office/drawing/2014/main" id="{9531A247-CB35-4D9F-974F-7EE277C57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52388"/>
            <a:ext cx="109728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11760" name="Line 16">
            <a:extLst>
              <a:ext uri="{FF2B5EF4-FFF2-40B4-BE49-F238E27FC236}">
                <a16:creationId xmlns:a16="http://schemas.microsoft.com/office/drawing/2014/main" id="{7716FB5F-C42C-4229-90B3-4EE64DB85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311762" name="Rectangle 18">
            <a:extLst>
              <a:ext uri="{FF2B5EF4-FFF2-40B4-BE49-F238E27FC236}">
                <a16:creationId xmlns:a16="http://schemas.microsoft.com/office/drawing/2014/main" id="{2635DB3F-1155-4BC9-96F2-1CED8B67B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8234" y="6519863"/>
            <a:ext cx="453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58F7A6C-40B3-4E0F-9DC4-73F180652CF5}" type="slidenum">
              <a:rPr lang="en-US" altLang="en-US" sz="1800" b="1">
                <a:solidFill>
                  <a:schemeClr val="bg2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1311763" name="Line 19">
            <a:extLst>
              <a:ext uri="{FF2B5EF4-FFF2-40B4-BE49-F238E27FC236}">
                <a16:creationId xmlns:a16="http://schemas.microsoft.com/office/drawing/2014/main" id="{26B54F65-B107-4FCB-9BAC-ABABE23BF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104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>
            <a:extLst>
              <a:ext uri="{FF2B5EF4-FFF2-40B4-BE49-F238E27FC236}">
                <a16:creationId xmlns:a16="http://schemas.microsoft.com/office/drawing/2014/main" id="{DE7E6356-A9AD-4F88-A905-00D77EE20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95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F91F9600-F596-4037-88BC-8932BA90F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1219200"/>
            <a:ext cx="193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Chapter 6</a:t>
            </a:r>
            <a:endParaRPr kumimoji="1"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E6954352-8205-4D16-B016-5E48AE07C58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90800" y="3200401"/>
            <a:ext cx="7010400" cy="1470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6600">
                <a:solidFill>
                  <a:schemeClr val="tx1"/>
                </a:solidFill>
              </a:rPr>
              <a:t>Rational Expressions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>
            <a:extLst>
              <a:ext uri="{FF2B5EF4-FFF2-40B4-BE49-F238E27FC236}">
                <a16:creationId xmlns:a16="http://schemas.microsoft.com/office/drawing/2014/main" id="{33CDCE82-006C-4837-8D10-FF3B9B21F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7772400" cy="685800"/>
          </a:xfrm>
        </p:spPr>
        <p:txBody>
          <a:bodyPr/>
          <a:lstStyle/>
          <a:p>
            <a:pPr>
              <a:buSzTx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Simplify the following expression.</a:t>
            </a:r>
          </a:p>
        </p:txBody>
      </p:sp>
      <p:graphicFrame>
        <p:nvGraphicFramePr>
          <p:cNvPr id="1247235" name="Object 3">
            <a:extLst>
              <a:ext uri="{FF2B5EF4-FFF2-40B4-BE49-F238E27FC236}">
                <a16:creationId xmlns:a16="http://schemas.microsoft.com/office/drawing/2014/main" id="{C08A2981-D1E8-4B8A-A795-084B703895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1" y="3886200"/>
          <a:ext cx="1965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634680" imgH="393480" progId="Equation.3">
                  <p:embed/>
                </p:oleObj>
              </mc:Choice>
              <mc:Fallback>
                <p:oleObj name="Equation" r:id="rId5" imgW="634680" imgH="393480" progId="Equation.3">
                  <p:embed/>
                  <p:pic>
                    <p:nvPicPr>
                      <p:cNvPr id="1247235" name="Object 3">
                        <a:extLst>
                          <a:ext uri="{FF2B5EF4-FFF2-40B4-BE49-F238E27FC236}">
                            <a16:creationId xmlns:a16="http://schemas.microsoft.com/office/drawing/2014/main" id="{C08A2981-D1E8-4B8A-A795-084B703895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3886200"/>
                        <a:ext cx="1965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7236" name="Object 4">
            <a:extLst>
              <a:ext uri="{FF2B5EF4-FFF2-40B4-BE49-F238E27FC236}">
                <a16:creationId xmlns:a16="http://schemas.microsoft.com/office/drawing/2014/main" id="{2BE934AF-8EDA-40FC-BB1B-DEA7E221A9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886200"/>
          <a:ext cx="1981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660240" imgH="419040" progId="Equation.3">
                  <p:embed/>
                </p:oleObj>
              </mc:Choice>
              <mc:Fallback>
                <p:oleObj name="Equation" r:id="rId7" imgW="660240" imgH="419040" progId="Equation.3">
                  <p:embed/>
                  <p:pic>
                    <p:nvPicPr>
                      <p:cNvPr id="1247236" name="Object 4">
                        <a:extLst>
                          <a:ext uri="{FF2B5EF4-FFF2-40B4-BE49-F238E27FC236}">
                            <a16:creationId xmlns:a16="http://schemas.microsoft.com/office/drawing/2014/main" id="{2BE934AF-8EDA-40FC-BB1B-DEA7E221A9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86200"/>
                        <a:ext cx="1981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7237" name="Group 5">
            <a:extLst>
              <a:ext uri="{FF2B5EF4-FFF2-40B4-BE49-F238E27FC236}">
                <a16:creationId xmlns:a16="http://schemas.microsoft.com/office/drawing/2014/main" id="{3E85AEC6-BE78-461D-B33A-E2B2C8355F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886200"/>
            <a:ext cx="1143000" cy="1219200"/>
            <a:chOff x="2112" y="1872"/>
            <a:chExt cx="720" cy="768"/>
          </a:xfrm>
        </p:grpSpPr>
        <p:sp>
          <p:nvSpPr>
            <p:cNvPr id="1247238" name="Line 6">
              <a:extLst>
                <a:ext uri="{FF2B5EF4-FFF2-40B4-BE49-F238E27FC236}">
                  <a16:creationId xmlns:a16="http://schemas.microsoft.com/office/drawing/2014/main" id="{E9E2D651-C618-42A5-9224-6E3191C68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872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7239" name="Line 7">
              <a:extLst>
                <a:ext uri="{FF2B5EF4-FFF2-40B4-BE49-F238E27FC236}">
                  <a16:creationId xmlns:a16="http://schemas.microsoft.com/office/drawing/2014/main" id="{0DB62877-C823-4DB4-A7A6-F9C2C8880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2304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247240" name="Object 8">
            <a:extLst>
              <a:ext uri="{FF2B5EF4-FFF2-40B4-BE49-F238E27FC236}">
                <a16:creationId xmlns:a16="http://schemas.microsoft.com/office/drawing/2014/main" id="{ECC87F49-A3E5-49C3-888B-414077FEF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3886200"/>
          <a:ext cx="501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1247240" name="Object 8">
                        <a:extLst>
                          <a:ext uri="{FF2B5EF4-FFF2-40B4-BE49-F238E27FC236}">
                            <a16:creationId xmlns:a16="http://schemas.microsoft.com/office/drawing/2014/main" id="{ECC87F49-A3E5-49C3-888B-414077FEF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501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7241" name="Rectangle 9">
            <a:extLst>
              <a:ext uri="{FF2B5EF4-FFF2-40B4-BE49-F238E27FC236}">
                <a16:creationId xmlns:a16="http://schemas.microsoft.com/office/drawing/2014/main" id="{E0F914DC-E85F-431E-9503-56D29E058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Simplifying Rational Expressions</a:t>
            </a:r>
          </a:p>
        </p:txBody>
      </p:sp>
      <p:sp>
        <p:nvSpPr>
          <p:cNvPr id="1247242" name="Text Box 10">
            <a:extLst>
              <a:ext uri="{FF2B5EF4-FFF2-40B4-BE49-F238E27FC236}">
                <a16:creationId xmlns:a16="http://schemas.microsoft.com/office/drawing/2014/main" id="{2CCCA085-4678-4B7B-B455-77D04D14C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7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2" name="Rectangle 2">
            <a:extLst>
              <a:ext uri="{FF2B5EF4-FFF2-40B4-BE49-F238E27FC236}">
                <a16:creationId xmlns:a16="http://schemas.microsoft.com/office/drawing/2014/main" id="{C474F5C6-EA74-42AB-A6F3-E91AD67FC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362200"/>
            <a:ext cx="7772400" cy="838200"/>
          </a:xfrm>
        </p:spPr>
        <p:txBody>
          <a:bodyPr/>
          <a:lstStyle/>
          <a:p>
            <a:pPr>
              <a:buSzTx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Simplify the following expression.</a:t>
            </a:r>
          </a:p>
        </p:txBody>
      </p:sp>
      <p:graphicFrame>
        <p:nvGraphicFramePr>
          <p:cNvPr id="1249283" name="Object 3">
            <a:extLst>
              <a:ext uri="{FF2B5EF4-FFF2-40B4-BE49-F238E27FC236}">
                <a16:creationId xmlns:a16="http://schemas.microsoft.com/office/drawing/2014/main" id="{7A7C642E-F09B-4247-97A4-2A8355BEC5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3330575"/>
          <a:ext cx="25146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838080" imgH="419040" progId="Equation.3">
                  <p:embed/>
                </p:oleObj>
              </mc:Choice>
              <mc:Fallback>
                <p:oleObj name="Equation" r:id="rId5" imgW="838080" imgH="419040" progId="Equation.3">
                  <p:embed/>
                  <p:pic>
                    <p:nvPicPr>
                      <p:cNvPr id="1249283" name="Object 3">
                        <a:extLst>
                          <a:ext uri="{FF2B5EF4-FFF2-40B4-BE49-F238E27FC236}">
                            <a16:creationId xmlns:a16="http://schemas.microsoft.com/office/drawing/2014/main" id="{7A7C642E-F09B-4247-97A4-2A8355BEC5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30575"/>
                        <a:ext cx="25146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284" name="Object 4">
            <a:extLst>
              <a:ext uri="{FF2B5EF4-FFF2-40B4-BE49-F238E27FC236}">
                <a16:creationId xmlns:a16="http://schemas.microsoft.com/office/drawing/2014/main" id="{4942A1DF-44B5-4E4F-BFA8-EE00C6A9A6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406776"/>
          <a:ext cx="28956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7" imgW="977760" imgH="419040" progId="Equation.3">
                  <p:embed/>
                </p:oleObj>
              </mc:Choice>
              <mc:Fallback>
                <p:oleObj name="Equation" r:id="rId7" imgW="977760" imgH="419040" progId="Equation.3">
                  <p:embed/>
                  <p:pic>
                    <p:nvPicPr>
                      <p:cNvPr id="1249284" name="Object 4">
                        <a:extLst>
                          <a:ext uri="{FF2B5EF4-FFF2-40B4-BE49-F238E27FC236}">
                            <a16:creationId xmlns:a16="http://schemas.microsoft.com/office/drawing/2014/main" id="{4942A1DF-44B5-4E4F-BFA8-EE00C6A9A6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06776"/>
                        <a:ext cx="289560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9285" name="Group 5">
            <a:extLst>
              <a:ext uri="{FF2B5EF4-FFF2-40B4-BE49-F238E27FC236}">
                <a16:creationId xmlns:a16="http://schemas.microsoft.com/office/drawing/2014/main" id="{E73BFAFB-1574-40F6-BB23-EF7259F3B304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406775"/>
            <a:ext cx="2362200" cy="1219200"/>
            <a:chOff x="2304" y="1872"/>
            <a:chExt cx="1488" cy="768"/>
          </a:xfrm>
        </p:grpSpPr>
        <p:sp>
          <p:nvSpPr>
            <p:cNvPr id="1249286" name="Line 6">
              <a:extLst>
                <a:ext uri="{FF2B5EF4-FFF2-40B4-BE49-F238E27FC236}">
                  <a16:creationId xmlns:a16="http://schemas.microsoft.com/office/drawing/2014/main" id="{96CBE9F7-8DBF-4504-8F90-D06B5EE99C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1872"/>
              <a:ext cx="76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9287" name="Line 7">
              <a:extLst>
                <a:ext uri="{FF2B5EF4-FFF2-40B4-BE49-F238E27FC236}">
                  <a16:creationId xmlns:a16="http://schemas.microsoft.com/office/drawing/2014/main" id="{2D9EE7AD-3736-40A3-81A3-32B701820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2304"/>
              <a:ext cx="76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249288" name="Object 8">
            <a:extLst>
              <a:ext uri="{FF2B5EF4-FFF2-40B4-BE49-F238E27FC236}">
                <a16:creationId xmlns:a16="http://schemas.microsoft.com/office/drawing/2014/main" id="{E8E7AFEB-5B7F-4909-9B5C-E12A3836CB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77200" y="3406775"/>
          <a:ext cx="11001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9" imgW="355320" imgH="393480" progId="Equation.3">
                  <p:embed/>
                </p:oleObj>
              </mc:Choice>
              <mc:Fallback>
                <p:oleObj name="Equation" r:id="rId9" imgW="355320" imgH="393480" progId="Equation.3">
                  <p:embed/>
                  <p:pic>
                    <p:nvPicPr>
                      <p:cNvPr id="1249288" name="Object 8">
                        <a:extLst>
                          <a:ext uri="{FF2B5EF4-FFF2-40B4-BE49-F238E27FC236}">
                            <a16:creationId xmlns:a16="http://schemas.microsoft.com/office/drawing/2014/main" id="{E8E7AFEB-5B7F-4909-9B5C-E12A3836CB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406775"/>
                        <a:ext cx="110013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289" name="Rectangle 9">
            <a:extLst>
              <a:ext uri="{FF2B5EF4-FFF2-40B4-BE49-F238E27FC236}">
                <a16:creationId xmlns:a16="http://schemas.microsoft.com/office/drawing/2014/main" id="{F15A8483-24AE-44DF-8AF4-CF934FDC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Simplifying Rational Expressions</a:t>
            </a:r>
          </a:p>
        </p:txBody>
      </p:sp>
      <p:sp>
        <p:nvSpPr>
          <p:cNvPr id="1249291" name="Text Box 11">
            <a:extLst>
              <a:ext uri="{FF2B5EF4-FFF2-40B4-BE49-F238E27FC236}">
                <a16:creationId xmlns:a16="http://schemas.microsoft.com/office/drawing/2014/main" id="{E08FCC75-3E24-4A8B-A45A-46C926843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4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28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>
            <a:extLst>
              <a:ext uri="{FF2B5EF4-FFF2-40B4-BE49-F238E27FC236}">
                <a16:creationId xmlns:a16="http://schemas.microsoft.com/office/drawing/2014/main" id="{A0B3AF16-272B-47F0-AA15-2D2588288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355850"/>
            <a:ext cx="7772400" cy="685800"/>
          </a:xfrm>
        </p:spPr>
        <p:txBody>
          <a:bodyPr/>
          <a:lstStyle/>
          <a:p>
            <a:pPr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Simplify the following expression.</a:t>
            </a:r>
          </a:p>
        </p:txBody>
      </p:sp>
      <p:graphicFrame>
        <p:nvGraphicFramePr>
          <p:cNvPr id="1251331" name="Object 3">
            <a:extLst>
              <a:ext uri="{FF2B5EF4-FFF2-40B4-BE49-F238E27FC236}">
                <a16:creationId xmlns:a16="http://schemas.microsoft.com/office/drawing/2014/main" id="{3BEAE298-EE0E-4F7E-BFBB-D21BDF0F7F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1" y="3498850"/>
          <a:ext cx="162877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5" imgW="495000" imgH="419040" progId="Equation.3">
                  <p:embed/>
                </p:oleObj>
              </mc:Choice>
              <mc:Fallback>
                <p:oleObj name="Equation" r:id="rId5" imgW="495000" imgH="419040" progId="Equation.3">
                  <p:embed/>
                  <p:pic>
                    <p:nvPicPr>
                      <p:cNvPr id="1251331" name="Object 3">
                        <a:extLst>
                          <a:ext uri="{FF2B5EF4-FFF2-40B4-BE49-F238E27FC236}">
                            <a16:creationId xmlns:a16="http://schemas.microsoft.com/office/drawing/2014/main" id="{3BEAE298-EE0E-4F7E-BFBB-D21BDF0F7F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3498850"/>
                        <a:ext cx="1628775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1332" name="Object 4">
            <a:extLst>
              <a:ext uri="{FF2B5EF4-FFF2-40B4-BE49-F238E27FC236}">
                <a16:creationId xmlns:a16="http://schemas.microsoft.com/office/drawing/2014/main" id="{4E0742D9-2937-4523-A343-7F06CFF75A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3498850"/>
          <a:ext cx="23622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7" imgW="749160" imgH="419040" progId="Equation.3">
                  <p:embed/>
                </p:oleObj>
              </mc:Choice>
              <mc:Fallback>
                <p:oleObj name="Equation" r:id="rId7" imgW="749160" imgH="419040" progId="Equation.3">
                  <p:embed/>
                  <p:pic>
                    <p:nvPicPr>
                      <p:cNvPr id="1251332" name="Object 4">
                        <a:extLst>
                          <a:ext uri="{FF2B5EF4-FFF2-40B4-BE49-F238E27FC236}">
                            <a16:creationId xmlns:a16="http://schemas.microsoft.com/office/drawing/2014/main" id="{4E0742D9-2937-4523-A343-7F06CFF75A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498850"/>
                        <a:ext cx="23622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1333" name="Group 5">
            <a:extLst>
              <a:ext uri="{FF2B5EF4-FFF2-40B4-BE49-F238E27FC236}">
                <a16:creationId xmlns:a16="http://schemas.microsoft.com/office/drawing/2014/main" id="{FCE7ABD9-4148-433A-B025-0ACF00F15FD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498850"/>
            <a:ext cx="1447800" cy="1219200"/>
            <a:chOff x="2304" y="1872"/>
            <a:chExt cx="912" cy="768"/>
          </a:xfrm>
        </p:grpSpPr>
        <p:sp>
          <p:nvSpPr>
            <p:cNvPr id="1251334" name="Line 6">
              <a:extLst>
                <a:ext uri="{FF2B5EF4-FFF2-40B4-BE49-F238E27FC236}">
                  <a16:creationId xmlns:a16="http://schemas.microsoft.com/office/drawing/2014/main" id="{9E4005B1-6A72-436C-A8D9-AB4F1C591A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1872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1335" name="Line 7">
              <a:extLst>
                <a:ext uri="{FF2B5EF4-FFF2-40B4-BE49-F238E27FC236}">
                  <a16:creationId xmlns:a16="http://schemas.microsoft.com/office/drawing/2014/main" id="{05F95F36-6E77-456E-9971-9C95ED94B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2304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251336" name="Object 8">
            <a:extLst>
              <a:ext uri="{FF2B5EF4-FFF2-40B4-BE49-F238E27FC236}">
                <a16:creationId xmlns:a16="http://schemas.microsoft.com/office/drawing/2014/main" id="{9FB69CA9-B997-4F7C-95A4-5BB2C5E9D1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3879851"/>
          <a:ext cx="6858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9" imgW="203040" imgH="164880" progId="Equation.3">
                  <p:embed/>
                </p:oleObj>
              </mc:Choice>
              <mc:Fallback>
                <p:oleObj name="Equation" r:id="rId9" imgW="203040" imgH="164880" progId="Equation.3">
                  <p:embed/>
                  <p:pic>
                    <p:nvPicPr>
                      <p:cNvPr id="1251336" name="Object 8">
                        <a:extLst>
                          <a:ext uri="{FF2B5EF4-FFF2-40B4-BE49-F238E27FC236}">
                            <a16:creationId xmlns:a16="http://schemas.microsoft.com/office/drawing/2014/main" id="{9FB69CA9-B997-4F7C-95A4-5BB2C5E9D1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879851"/>
                        <a:ext cx="6858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1337" name="Rectangle 9">
            <a:extLst>
              <a:ext uri="{FF2B5EF4-FFF2-40B4-BE49-F238E27FC236}">
                <a16:creationId xmlns:a16="http://schemas.microsoft.com/office/drawing/2014/main" id="{4AEA4F80-C6A3-49A5-B060-7DF9B54A7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Simplifying Rational Expressions</a:t>
            </a:r>
          </a:p>
        </p:txBody>
      </p:sp>
      <p:sp>
        <p:nvSpPr>
          <p:cNvPr id="1251339" name="Text Box 11">
            <a:extLst>
              <a:ext uri="{FF2B5EF4-FFF2-40B4-BE49-F238E27FC236}">
                <a16:creationId xmlns:a16="http://schemas.microsoft.com/office/drawing/2014/main" id="{46F177DD-2D73-4E38-AF9F-F5F5873D5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1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1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>
            <a:extLst>
              <a:ext uri="{FF2B5EF4-FFF2-40B4-BE49-F238E27FC236}">
                <a16:creationId xmlns:a16="http://schemas.microsoft.com/office/drawing/2014/main" id="{D10B4497-D84D-4BCC-851E-261BA1042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609600"/>
          </a:xfrm>
        </p:spPr>
        <p:txBody>
          <a:bodyPr/>
          <a:lstStyle/>
          <a:p>
            <a:r>
              <a:rPr lang="en-US" altLang="en-US"/>
              <a:t>Multiplying Rational Expressions</a:t>
            </a:r>
          </a:p>
        </p:txBody>
      </p:sp>
      <p:sp>
        <p:nvSpPr>
          <p:cNvPr id="1253379" name="Rectangle 3">
            <a:extLst>
              <a:ext uri="{FF2B5EF4-FFF2-40B4-BE49-F238E27FC236}">
                <a16:creationId xmlns:a16="http://schemas.microsoft.com/office/drawing/2014/main" id="{D291F3A4-6254-4E02-B825-D3CAD0929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153400" cy="1676400"/>
          </a:xfrm>
        </p:spPr>
        <p:txBody>
          <a:bodyPr/>
          <a:lstStyle/>
          <a:p>
            <a:pPr>
              <a:buSzTx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00"/>
                </a:solidFill>
              </a:rPr>
              <a:t>The rule for multiplying rational expressions is</a:t>
            </a:r>
          </a:p>
        </p:txBody>
      </p:sp>
      <p:graphicFrame>
        <p:nvGraphicFramePr>
          <p:cNvPr id="1253380" name="Object 4">
            <a:extLst>
              <a:ext uri="{FF2B5EF4-FFF2-40B4-BE49-F238E27FC236}">
                <a16:creationId xmlns:a16="http://schemas.microsoft.com/office/drawing/2014/main" id="{E4A208E8-34A8-46CE-A45D-F3C33D2F57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514601"/>
          <a:ext cx="1981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761760" imgH="419040" progId="Equation.3">
                  <p:embed/>
                </p:oleObj>
              </mc:Choice>
              <mc:Fallback>
                <p:oleObj name="Equation" r:id="rId4" imgW="761760" imgH="419040" progId="Equation.3">
                  <p:embed/>
                  <p:pic>
                    <p:nvPicPr>
                      <p:cNvPr id="1253380" name="Object 4">
                        <a:extLst>
                          <a:ext uri="{FF2B5EF4-FFF2-40B4-BE49-F238E27FC236}">
                            <a16:creationId xmlns:a16="http://schemas.microsoft.com/office/drawing/2014/main" id="{E4A208E8-34A8-46CE-A45D-F3C33D2F57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14601"/>
                        <a:ext cx="19812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3381" name="Rectangle 5">
            <a:extLst>
              <a:ext uri="{FF2B5EF4-FFF2-40B4-BE49-F238E27FC236}">
                <a16:creationId xmlns:a16="http://schemas.microsoft.com/office/drawing/2014/main" id="{8239350E-27B8-4885-9ED8-94011417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00175"/>
            <a:ext cx="600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40404"/>
                </a:solidFill>
                <a:latin typeface="Times New Roman" panose="02020603050405020304" pitchFamily="18" charset="0"/>
              </a:rPr>
              <a:t>Multiplying Rational Expressions</a:t>
            </a:r>
          </a:p>
        </p:txBody>
      </p:sp>
      <p:sp>
        <p:nvSpPr>
          <p:cNvPr id="1253382" name="Rectangle 6">
            <a:extLst>
              <a:ext uri="{FF2B5EF4-FFF2-40B4-BE49-F238E27FC236}">
                <a16:creationId xmlns:a16="http://schemas.microsoft.com/office/drawing/2014/main" id="{80BB7346-A004-4D84-976F-5B4C5D57D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1" y="2743201"/>
            <a:ext cx="4010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as long as Q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 and S  0.</a:t>
            </a:r>
          </a:p>
        </p:txBody>
      </p:sp>
      <p:sp>
        <p:nvSpPr>
          <p:cNvPr id="1253383" name="Rectangle 7">
            <a:extLst>
              <a:ext uri="{FF2B5EF4-FFF2-40B4-BE49-F238E27FC236}">
                <a16:creationId xmlns:a16="http://schemas.microsoft.com/office/drawing/2014/main" id="{E43F978E-A538-4B1D-9A3D-77EEF842F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100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5138" indent="-465138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2475" indent="-17303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166688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800">
                <a:solidFill>
                  <a:srgbClr val="000000"/>
                </a:solidFill>
              </a:rPr>
              <a:t>1)  Completely factor each numerator and denominator.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800">
                <a:solidFill>
                  <a:srgbClr val="000000"/>
                </a:solidFill>
              </a:rPr>
              <a:t>2)  Use the rule above and multiply the numerators and denominators.</a:t>
            </a:r>
          </a:p>
          <a:p>
            <a:pPr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800">
                <a:solidFill>
                  <a:srgbClr val="000000"/>
                </a:solidFill>
              </a:rPr>
              <a:t>3)  Simplify the product by dividing the numerator and denominator by their common factors.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5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5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5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53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53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53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3379" grpId="0" build="p"/>
      <p:bldP spid="1253382" grpId="0"/>
      <p:bldP spid="1253383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>
            <a:extLst>
              <a:ext uri="{FF2B5EF4-FFF2-40B4-BE49-F238E27FC236}">
                <a16:creationId xmlns:a16="http://schemas.microsoft.com/office/drawing/2014/main" id="{2C91687A-4775-4FF0-9833-4A897F839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286000"/>
            <a:ext cx="7772400" cy="838200"/>
          </a:xfrm>
        </p:spPr>
        <p:txBody>
          <a:bodyPr/>
          <a:lstStyle/>
          <a:p>
            <a:pPr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Multiply the following rational expressions.</a:t>
            </a:r>
          </a:p>
        </p:txBody>
      </p:sp>
      <p:graphicFrame>
        <p:nvGraphicFramePr>
          <p:cNvPr id="1257475" name="Object 3">
            <a:extLst>
              <a:ext uri="{FF2B5EF4-FFF2-40B4-BE49-F238E27FC236}">
                <a16:creationId xmlns:a16="http://schemas.microsoft.com/office/drawing/2014/main" id="{1361AE50-67B1-4A6E-9B63-D7FBAC5729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048000"/>
          <a:ext cx="2541588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5" imgW="723600" imgH="419040" progId="Equation.3">
                  <p:embed/>
                </p:oleObj>
              </mc:Choice>
              <mc:Fallback>
                <p:oleObj name="Equation" r:id="rId5" imgW="723600" imgH="419040" progId="Equation.3">
                  <p:embed/>
                  <p:pic>
                    <p:nvPicPr>
                      <p:cNvPr id="1257475" name="Object 3">
                        <a:extLst>
                          <a:ext uri="{FF2B5EF4-FFF2-40B4-BE49-F238E27FC236}">
                            <a16:creationId xmlns:a16="http://schemas.microsoft.com/office/drawing/2014/main" id="{1361AE50-67B1-4A6E-9B63-D7FBAC5729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2541588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7476" name="Object 4">
            <a:extLst>
              <a:ext uri="{FF2B5EF4-FFF2-40B4-BE49-F238E27FC236}">
                <a16:creationId xmlns:a16="http://schemas.microsoft.com/office/drawing/2014/main" id="{C815D5CF-7E10-4208-8756-20A46B2DB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1200" y="3124200"/>
          <a:ext cx="558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1257476" name="Object 4">
                        <a:extLst>
                          <a:ext uri="{FF2B5EF4-FFF2-40B4-BE49-F238E27FC236}">
                            <a16:creationId xmlns:a16="http://schemas.microsoft.com/office/drawing/2014/main" id="{C815D5CF-7E10-4208-8756-20A46B2DBF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1200" y="3124200"/>
                        <a:ext cx="5588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7477" name="Object 5">
            <a:extLst>
              <a:ext uri="{FF2B5EF4-FFF2-40B4-BE49-F238E27FC236}">
                <a16:creationId xmlns:a16="http://schemas.microsoft.com/office/drawing/2014/main" id="{0B5D3A8F-1C2A-49BB-B027-4071864B13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3124200"/>
          <a:ext cx="4592638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9" imgW="1307880" imgH="393480" progId="Equation.3">
                  <p:embed/>
                </p:oleObj>
              </mc:Choice>
              <mc:Fallback>
                <p:oleObj name="Equation" r:id="rId9" imgW="1307880" imgH="393480" progId="Equation.3">
                  <p:embed/>
                  <p:pic>
                    <p:nvPicPr>
                      <p:cNvPr id="1257477" name="Object 5">
                        <a:extLst>
                          <a:ext uri="{FF2B5EF4-FFF2-40B4-BE49-F238E27FC236}">
                            <a16:creationId xmlns:a16="http://schemas.microsoft.com/office/drawing/2014/main" id="{0B5D3A8F-1C2A-49BB-B027-4071864B13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24200"/>
                        <a:ext cx="4592638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7478" name="Group 6">
            <a:extLst>
              <a:ext uri="{FF2B5EF4-FFF2-40B4-BE49-F238E27FC236}">
                <a16:creationId xmlns:a16="http://schemas.microsoft.com/office/drawing/2014/main" id="{7AC187D8-E2D1-4E95-B34E-062733D10BC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200400"/>
            <a:ext cx="4114800" cy="1295400"/>
            <a:chOff x="2016" y="2304"/>
            <a:chExt cx="2592" cy="816"/>
          </a:xfrm>
        </p:grpSpPr>
        <p:sp>
          <p:nvSpPr>
            <p:cNvPr id="1257479" name="Line 7">
              <a:extLst>
                <a:ext uri="{FF2B5EF4-FFF2-40B4-BE49-F238E27FC236}">
                  <a16:creationId xmlns:a16="http://schemas.microsoft.com/office/drawing/2014/main" id="{BC1B2295-858F-4D39-96BF-439C0E7F8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0" name="Line 8">
              <a:extLst>
                <a:ext uri="{FF2B5EF4-FFF2-40B4-BE49-F238E27FC236}">
                  <a16:creationId xmlns:a16="http://schemas.microsoft.com/office/drawing/2014/main" id="{40CC411C-6971-4F1D-A562-0F5E93647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1" name="Line 9">
              <a:extLst>
                <a:ext uri="{FF2B5EF4-FFF2-40B4-BE49-F238E27FC236}">
                  <a16:creationId xmlns:a16="http://schemas.microsoft.com/office/drawing/2014/main" id="{825846A7-4E8D-48EC-AA0B-450E648507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2" name="Line 10">
              <a:extLst>
                <a:ext uri="{FF2B5EF4-FFF2-40B4-BE49-F238E27FC236}">
                  <a16:creationId xmlns:a16="http://schemas.microsoft.com/office/drawing/2014/main" id="{17EEF8CE-EE83-42EC-8DFA-514EE09C9D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3" name="Line 11">
              <a:extLst>
                <a:ext uri="{FF2B5EF4-FFF2-40B4-BE49-F238E27FC236}">
                  <a16:creationId xmlns:a16="http://schemas.microsoft.com/office/drawing/2014/main" id="{876E8E50-5E74-4597-92D3-57AEBA9C81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4" name="Line 12">
              <a:extLst>
                <a:ext uri="{FF2B5EF4-FFF2-40B4-BE49-F238E27FC236}">
                  <a16:creationId xmlns:a16="http://schemas.microsoft.com/office/drawing/2014/main" id="{C6A47A55-7FDC-48A1-8B4F-FB19E8580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5" name="Line 13">
              <a:extLst>
                <a:ext uri="{FF2B5EF4-FFF2-40B4-BE49-F238E27FC236}">
                  <a16:creationId xmlns:a16="http://schemas.microsoft.com/office/drawing/2014/main" id="{08190C41-4BD3-4F4A-8176-CE0BCF0E46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6" name="Line 14">
              <a:extLst>
                <a:ext uri="{FF2B5EF4-FFF2-40B4-BE49-F238E27FC236}">
                  <a16:creationId xmlns:a16="http://schemas.microsoft.com/office/drawing/2014/main" id="{86D3DD38-9107-4E0E-836B-3CF2ED019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7" name="Line 15">
              <a:extLst>
                <a:ext uri="{FF2B5EF4-FFF2-40B4-BE49-F238E27FC236}">
                  <a16:creationId xmlns:a16="http://schemas.microsoft.com/office/drawing/2014/main" id="{3891228C-3543-458F-AA98-23C6D6E1F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8" name="Line 16">
              <a:extLst>
                <a:ext uri="{FF2B5EF4-FFF2-40B4-BE49-F238E27FC236}">
                  <a16:creationId xmlns:a16="http://schemas.microsoft.com/office/drawing/2014/main" id="{D20DCC2C-29B9-4629-AFC8-F7E52FE3F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89" name="Line 17">
              <a:extLst>
                <a:ext uri="{FF2B5EF4-FFF2-40B4-BE49-F238E27FC236}">
                  <a16:creationId xmlns:a16="http://schemas.microsoft.com/office/drawing/2014/main" id="{5F1FB6EA-5D93-44CB-A7A2-A943C78403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35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7490" name="Line 18">
              <a:extLst>
                <a:ext uri="{FF2B5EF4-FFF2-40B4-BE49-F238E27FC236}">
                  <a16:creationId xmlns:a16="http://schemas.microsoft.com/office/drawing/2014/main" id="{50A20795-0A3F-4862-AF8D-FE6B257D4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2832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57492" name="Rectangle 20">
            <a:extLst>
              <a:ext uri="{FF2B5EF4-FFF2-40B4-BE49-F238E27FC236}">
                <a16:creationId xmlns:a16="http://schemas.microsoft.com/office/drawing/2014/main" id="{62E9C57C-08AA-418A-88D4-5B4485448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Multiplying Rational Expressions</a:t>
            </a:r>
          </a:p>
        </p:txBody>
      </p:sp>
      <p:sp>
        <p:nvSpPr>
          <p:cNvPr id="1257493" name="Text Box 21">
            <a:extLst>
              <a:ext uri="{FF2B5EF4-FFF2-40B4-BE49-F238E27FC236}">
                <a16:creationId xmlns:a16="http://schemas.microsoft.com/office/drawing/2014/main" id="{692269F3-2EB7-4594-90AA-0DAEAFE9A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7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7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>
            <a:extLst>
              <a:ext uri="{FF2B5EF4-FFF2-40B4-BE49-F238E27FC236}">
                <a16:creationId xmlns:a16="http://schemas.microsoft.com/office/drawing/2014/main" id="{7D8DE256-00A1-4538-907C-850FB38ED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7772400" cy="838200"/>
          </a:xfrm>
        </p:spPr>
        <p:txBody>
          <a:bodyPr/>
          <a:lstStyle/>
          <a:p>
            <a:pPr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Multiply the following rational expressions.</a:t>
            </a:r>
          </a:p>
        </p:txBody>
      </p:sp>
      <p:graphicFrame>
        <p:nvGraphicFramePr>
          <p:cNvPr id="1259523" name="Object 3">
            <a:extLst>
              <a:ext uri="{FF2B5EF4-FFF2-40B4-BE49-F238E27FC236}">
                <a16:creationId xmlns:a16="http://schemas.microsoft.com/office/drawing/2014/main" id="{0DE8660C-98F7-459E-A984-79F9502B1B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895600"/>
          <a:ext cx="43434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5" imgW="1282680" imgH="419040" progId="Equation.3">
                  <p:embed/>
                </p:oleObj>
              </mc:Choice>
              <mc:Fallback>
                <p:oleObj name="Equation" r:id="rId5" imgW="1282680" imgH="419040" progId="Equation.3">
                  <p:embed/>
                  <p:pic>
                    <p:nvPicPr>
                      <p:cNvPr id="1259523" name="Object 3">
                        <a:extLst>
                          <a:ext uri="{FF2B5EF4-FFF2-40B4-BE49-F238E27FC236}">
                            <a16:creationId xmlns:a16="http://schemas.microsoft.com/office/drawing/2014/main" id="{0DE8660C-98F7-459E-A984-79F9502B1B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43434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24" name="Object 4">
            <a:extLst>
              <a:ext uri="{FF2B5EF4-FFF2-40B4-BE49-F238E27FC236}">
                <a16:creationId xmlns:a16="http://schemas.microsoft.com/office/drawing/2014/main" id="{86B0E806-7868-497C-AA29-5A14E011C5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4264" y="3013075"/>
          <a:ext cx="40544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7" imgW="1244520" imgH="419040" progId="Equation.3">
                  <p:embed/>
                </p:oleObj>
              </mc:Choice>
              <mc:Fallback>
                <p:oleObj name="Equation" r:id="rId7" imgW="1244520" imgH="419040" progId="Equation.3">
                  <p:embed/>
                  <p:pic>
                    <p:nvPicPr>
                      <p:cNvPr id="1259524" name="Object 4">
                        <a:extLst>
                          <a:ext uri="{FF2B5EF4-FFF2-40B4-BE49-F238E27FC236}">
                            <a16:creationId xmlns:a16="http://schemas.microsoft.com/office/drawing/2014/main" id="{86B0E806-7868-497C-AA29-5A14E011C5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4" y="3013075"/>
                        <a:ext cx="405447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25" name="Object 5">
            <a:extLst>
              <a:ext uri="{FF2B5EF4-FFF2-40B4-BE49-F238E27FC236}">
                <a16:creationId xmlns:a16="http://schemas.microsoft.com/office/drawing/2014/main" id="{81458590-E4A7-4496-B284-064D23DB1B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4800600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9" imgW="393480" imgH="393480" progId="Equation.3">
                  <p:embed/>
                </p:oleObj>
              </mc:Choice>
              <mc:Fallback>
                <p:oleObj name="Equation" r:id="rId9" imgW="393480" imgH="393480" progId="Equation.3">
                  <p:embed/>
                  <p:pic>
                    <p:nvPicPr>
                      <p:cNvPr id="1259525" name="Object 5">
                        <a:extLst>
                          <a:ext uri="{FF2B5EF4-FFF2-40B4-BE49-F238E27FC236}">
                            <a16:creationId xmlns:a16="http://schemas.microsoft.com/office/drawing/2014/main" id="{81458590-E4A7-4496-B284-064D23DB1B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00600"/>
                        <a:ext cx="1371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9526" name="Group 6">
            <a:extLst>
              <a:ext uri="{FF2B5EF4-FFF2-40B4-BE49-F238E27FC236}">
                <a16:creationId xmlns:a16="http://schemas.microsoft.com/office/drawing/2014/main" id="{B9AAA8E8-B844-4571-8B6E-0F86A4CA4FD8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124200"/>
            <a:ext cx="3352800" cy="1219200"/>
            <a:chOff x="3024" y="1968"/>
            <a:chExt cx="2112" cy="768"/>
          </a:xfrm>
        </p:grpSpPr>
        <p:sp>
          <p:nvSpPr>
            <p:cNvPr id="1259527" name="Line 7">
              <a:extLst>
                <a:ext uri="{FF2B5EF4-FFF2-40B4-BE49-F238E27FC236}">
                  <a16:creationId xmlns:a16="http://schemas.microsoft.com/office/drawing/2014/main" id="{46F15322-89BD-4427-A3DA-DDC2C4ACBB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968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9528" name="Line 8">
              <a:extLst>
                <a:ext uri="{FF2B5EF4-FFF2-40B4-BE49-F238E27FC236}">
                  <a16:creationId xmlns:a16="http://schemas.microsoft.com/office/drawing/2014/main" id="{67CE3D1C-B6BF-474E-8FA8-1C2BC9592B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2400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9529" name="Line 9">
              <a:extLst>
                <a:ext uri="{FF2B5EF4-FFF2-40B4-BE49-F238E27FC236}">
                  <a16:creationId xmlns:a16="http://schemas.microsoft.com/office/drawing/2014/main" id="{67008D14-9FEE-4F06-97FE-691B75C18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201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59530" name="Line 10">
              <a:extLst>
                <a:ext uri="{FF2B5EF4-FFF2-40B4-BE49-F238E27FC236}">
                  <a16:creationId xmlns:a16="http://schemas.microsoft.com/office/drawing/2014/main" id="{792B5297-F6E5-48BA-9ABC-BDF0F586C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4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59531" name="Rectangle 11">
            <a:extLst>
              <a:ext uri="{FF2B5EF4-FFF2-40B4-BE49-F238E27FC236}">
                <a16:creationId xmlns:a16="http://schemas.microsoft.com/office/drawing/2014/main" id="{C08434AB-AD9C-42CB-A140-42AEA1E93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Multiplying Rational Expressions</a:t>
            </a:r>
          </a:p>
        </p:txBody>
      </p:sp>
      <p:sp>
        <p:nvSpPr>
          <p:cNvPr id="1259533" name="Text Box 13">
            <a:extLst>
              <a:ext uri="{FF2B5EF4-FFF2-40B4-BE49-F238E27FC236}">
                <a16:creationId xmlns:a16="http://schemas.microsoft.com/office/drawing/2014/main" id="{C4739F72-2EE8-4F61-8DE7-2EF466D5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2" name="Rectangle 4">
            <a:extLst>
              <a:ext uri="{FF2B5EF4-FFF2-40B4-BE49-F238E27FC236}">
                <a16:creationId xmlns:a16="http://schemas.microsoft.com/office/drawing/2014/main" id="{87C2DFA9-6616-4209-9C9F-BAC304006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Dividing Rational Expressions</a:t>
            </a:r>
          </a:p>
        </p:txBody>
      </p:sp>
      <p:sp>
        <p:nvSpPr>
          <p:cNvPr id="1261574" name="Rectangle 6">
            <a:extLst>
              <a:ext uri="{FF2B5EF4-FFF2-40B4-BE49-F238E27FC236}">
                <a16:creationId xmlns:a16="http://schemas.microsoft.com/office/drawing/2014/main" id="{3D8349F0-D987-4D6B-BF2A-29A2259AE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153400" cy="1676400"/>
          </a:xfrm>
          <a:noFill/>
          <a:ln/>
        </p:spPr>
        <p:txBody>
          <a:bodyPr/>
          <a:lstStyle/>
          <a:p>
            <a:pPr>
              <a:buSzTx/>
              <a:buFont typeface="Wingdings" panose="05000000000000000000" pitchFamily="2" charset="2"/>
              <a:buNone/>
            </a:pPr>
            <a:r>
              <a:rPr lang="en-US" altLang="en-US"/>
              <a:t>The rule for dividing rational expressions is</a:t>
            </a:r>
          </a:p>
        </p:txBody>
      </p:sp>
      <p:graphicFrame>
        <p:nvGraphicFramePr>
          <p:cNvPr id="1261575" name="Object 7">
            <a:extLst>
              <a:ext uri="{FF2B5EF4-FFF2-40B4-BE49-F238E27FC236}">
                <a16:creationId xmlns:a16="http://schemas.microsoft.com/office/drawing/2014/main" id="{CC25D8C1-7537-49F3-822B-1CAFEF5712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667001"/>
          <a:ext cx="328295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819160" imgH="799920" progId="Equation.DSMT4">
                  <p:embed/>
                </p:oleObj>
              </mc:Choice>
              <mc:Fallback>
                <p:oleObj name="Equation" r:id="rId4" imgW="2819160" imgH="799920" progId="Equation.DSMT4">
                  <p:embed/>
                  <p:pic>
                    <p:nvPicPr>
                      <p:cNvPr id="1261575" name="Object 7">
                        <a:extLst>
                          <a:ext uri="{FF2B5EF4-FFF2-40B4-BE49-F238E27FC236}">
                            <a16:creationId xmlns:a16="http://schemas.microsoft.com/office/drawing/2014/main" id="{CC25D8C1-7537-49F3-822B-1CAFEF5712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67001"/>
                        <a:ext cx="328295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1576" name="Rectangle 8">
            <a:extLst>
              <a:ext uri="{FF2B5EF4-FFF2-40B4-BE49-F238E27FC236}">
                <a16:creationId xmlns:a16="http://schemas.microsoft.com/office/drawing/2014/main" id="{D18A5EFE-0BD6-407D-A8DB-22603DA5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1400175"/>
            <a:ext cx="5445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740404"/>
                </a:solidFill>
                <a:latin typeface="Times New Roman" panose="02020603050405020304" pitchFamily="18" charset="0"/>
              </a:rPr>
              <a:t>Dividing Rational Expressions</a:t>
            </a:r>
          </a:p>
        </p:txBody>
      </p:sp>
      <p:sp>
        <p:nvSpPr>
          <p:cNvPr id="1261577" name="Rectangle 9">
            <a:extLst>
              <a:ext uri="{FF2B5EF4-FFF2-40B4-BE49-F238E27FC236}">
                <a16:creationId xmlns:a16="http://schemas.microsoft.com/office/drawing/2014/main" id="{14864E19-294C-4C07-98BB-46C3A3D39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3760789"/>
            <a:ext cx="635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as long as Q 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 and S  0 and R  0. </a:t>
            </a:r>
          </a:p>
        </p:txBody>
      </p:sp>
      <p:sp>
        <p:nvSpPr>
          <p:cNvPr id="1261578" name="Rectangle 10">
            <a:extLst>
              <a:ext uri="{FF2B5EF4-FFF2-40B4-BE49-F238E27FC236}">
                <a16:creationId xmlns:a16="http://schemas.microsoft.com/office/drawing/2014/main" id="{5BEC37A3-40CF-45D8-9DEB-23DC376A0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08538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To divide by a rational expression, use the rule above and multiply by its reciprocal.  Then simplify if possible.</a:t>
            </a: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61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6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6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6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574" grpId="0" build="p"/>
      <p:bldP spid="1261577" grpId="0"/>
      <p:bldP spid="1261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Rectangle 2">
            <a:extLst>
              <a:ext uri="{FF2B5EF4-FFF2-40B4-BE49-F238E27FC236}">
                <a16:creationId xmlns:a16="http://schemas.microsoft.com/office/drawing/2014/main" id="{5A7903E0-A938-4829-AC97-50487A6A9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7772400" cy="762000"/>
          </a:xfrm>
        </p:spPr>
        <p:txBody>
          <a:bodyPr/>
          <a:lstStyle/>
          <a:p>
            <a:pPr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00"/>
                </a:solidFill>
              </a:rPr>
              <a:t>Divide the following rational expression.</a:t>
            </a:r>
          </a:p>
        </p:txBody>
      </p:sp>
      <p:graphicFrame>
        <p:nvGraphicFramePr>
          <p:cNvPr id="1265667" name="Object 3">
            <a:extLst>
              <a:ext uri="{FF2B5EF4-FFF2-40B4-BE49-F238E27FC236}">
                <a16:creationId xmlns:a16="http://schemas.microsoft.com/office/drawing/2014/main" id="{F2AB6077-CB07-4F24-A7F3-62BF22A456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1" y="2963863"/>
          <a:ext cx="36750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5" imgW="1218960" imgH="419040" progId="Equation.3">
                  <p:embed/>
                </p:oleObj>
              </mc:Choice>
              <mc:Fallback>
                <p:oleObj name="Equation" r:id="rId5" imgW="1218960" imgH="419040" progId="Equation.3">
                  <p:embed/>
                  <p:pic>
                    <p:nvPicPr>
                      <p:cNvPr id="1265667" name="Object 3">
                        <a:extLst>
                          <a:ext uri="{FF2B5EF4-FFF2-40B4-BE49-F238E27FC236}">
                            <a16:creationId xmlns:a16="http://schemas.microsoft.com/office/drawing/2014/main" id="{F2AB6077-CB07-4F24-A7F3-62BF22A456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2963863"/>
                        <a:ext cx="36750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5668" name="Object 4">
            <a:extLst>
              <a:ext uri="{FF2B5EF4-FFF2-40B4-BE49-F238E27FC236}">
                <a16:creationId xmlns:a16="http://schemas.microsoft.com/office/drawing/2014/main" id="{87E3CE07-5466-4962-B8BF-266BC836F4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2963864"/>
          <a:ext cx="34290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7" imgW="1168200" imgH="419040" progId="Equation.3">
                  <p:embed/>
                </p:oleObj>
              </mc:Choice>
              <mc:Fallback>
                <p:oleObj name="Equation" r:id="rId7" imgW="1168200" imgH="419040" progId="Equation.3">
                  <p:embed/>
                  <p:pic>
                    <p:nvPicPr>
                      <p:cNvPr id="1265668" name="Object 4">
                        <a:extLst>
                          <a:ext uri="{FF2B5EF4-FFF2-40B4-BE49-F238E27FC236}">
                            <a16:creationId xmlns:a16="http://schemas.microsoft.com/office/drawing/2014/main" id="{87E3CE07-5466-4962-B8BF-266BC836F4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63864"/>
                        <a:ext cx="34290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5669" name="Object 5">
            <a:extLst>
              <a:ext uri="{FF2B5EF4-FFF2-40B4-BE49-F238E27FC236}">
                <a16:creationId xmlns:a16="http://schemas.microsoft.com/office/drawing/2014/main" id="{801AAEFA-2793-49F8-BFF2-036A2CA29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8225" y="4598988"/>
          <a:ext cx="35369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9" imgW="1244520" imgH="419040" progId="Equation.3">
                  <p:embed/>
                </p:oleObj>
              </mc:Choice>
              <mc:Fallback>
                <p:oleObj name="Equation" r:id="rId9" imgW="1244520" imgH="419040" progId="Equation.3">
                  <p:embed/>
                  <p:pic>
                    <p:nvPicPr>
                      <p:cNvPr id="1265669" name="Object 5">
                        <a:extLst>
                          <a:ext uri="{FF2B5EF4-FFF2-40B4-BE49-F238E27FC236}">
                            <a16:creationId xmlns:a16="http://schemas.microsoft.com/office/drawing/2014/main" id="{801AAEFA-2793-49F8-BFF2-036A2CA297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4598988"/>
                        <a:ext cx="3536950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5670" name="Object 6">
            <a:extLst>
              <a:ext uri="{FF2B5EF4-FFF2-40B4-BE49-F238E27FC236}">
                <a16:creationId xmlns:a16="http://schemas.microsoft.com/office/drawing/2014/main" id="{02AFA9CD-32B7-4017-B012-3E5ACB7FD8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4868863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1" imgW="330120" imgH="177480" progId="Equation.3">
                  <p:embed/>
                </p:oleObj>
              </mc:Choice>
              <mc:Fallback>
                <p:oleObj name="Equation" r:id="rId11" imgW="330120" imgH="177480" progId="Equation.3">
                  <p:embed/>
                  <p:pic>
                    <p:nvPicPr>
                      <p:cNvPr id="1265670" name="Object 6">
                        <a:extLst>
                          <a:ext uri="{FF2B5EF4-FFF2-40B4-BE49-F238E27FC236}">
                            <a16:creationId xmlns:a16="http://schemas.microsoft.com/office/drawing/2014/main" id="{02AFA9CD-32B7-4017-B012-3E5ACB7FD8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868863"/>
                        <a:ext cx="990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65671" name="Group 7">
            <a:extLst>
              <a:ext uri="{FF2B5EF4-FFF2-40B4-BE49-F238E27FC236}">
                <a16:creationId xmlns:a16="http://schemas.microsoft.com/office/drawing/2014/main" id="{B007A57B-1FD2-47FD-854D-61C0D4A2BF1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724400"/>
            <a:ext cx="2438400" cy="990600"/>
            <a:chOff x="912" y="2736"/>
            <a:chExt cx="1536" cy="624"/>
          </a:xfrm>
        </p:grpSpPr>
        <p:sp>
          <p:nvSpPr>
            <p:cNvPr id="1265672" name="Line 8">
              <a:extLst>
                <a:ext uri="{FF2B5EF4-FFF2-40B4-BE49-F238E27FC236}">
                  <a16:creationId xmlns:a16="http://schemas.microsoft.com/office/drawing/2014/main" id="{1B14F49B-11DC-410B-9A2D-2D106A7F8F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736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5673" name="Line 9">
              <a:extLst>
                <a:ext uri="{FF2B5EF4-FFF2-40B4-BE49-F238E27FC236}">
                  <a16:creationId xmlns:a16="http://schemas.microsoft.com/office/drawing/2014/main" id="{8B3F03A5-15D4-4E1E-AF8C-574A4474D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3120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5674" name="Line 10">
              <a:extLst>
                <a:ext uri="{FF2B5EF4-FFF2-40B4-BE49-F238E27FC236}">
                  <a16:creationId xmlns:a16="http://schemas.microsoft.com/office/drawing/2014/main" id="{BF057735-7129-4DE1-B92F-9880E6702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7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5675" name="Line 11">
              <a:extLst>
                <a:ext uri="{FF2B5EF4-FFF2-40B4-BE49-F238E27FC236}">
                  <a16:creationId xmlns:a16="http://schemas.microsoft.com/office/drawing/2014/main" id="{3B9CBC7C-C24B-4913-B9F9-383998DE7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7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5676" name="Line 12">
              <a:extLst>
                <a:ext uri="{FF2B5EF4-FFF2-40B4-BE49-F238E27FC236}">
                  <a16:creationId xmlns:a16="http://schemas.microsoft.com/office/drawing/2014/main" id="{D4C5AF25-7081-4EA5-A6FA-F10977FEE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65677" name="Line 13">
              <a:extLst>
                <a:ext uri="{FF2B5EF4-FFF2-40B4-BE49-F238E27FC236}">
                  <a16:creationId xmlns:a16="http://schemas.microsoft.com/office/drawing/2014/main" id="{5CF8863C-B6FF-485B-9023-67D0484A7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65678" name="Rectangle 14">
            <a:extLst>
              <a:ext uri="{FF2B5EF4-FFF2-40B4-BE49-F238E27FC236}">
                <a16:creationId xmlns:a16="http://schemas.microsoft.com/office/drawing/2014/main" id="{44AC3B72-2AAF-48E8-B4AD-78AA5935A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Dividing Rational Expressions</a:t>
            </a:r>
          </a:p>
        </p:txBody>
      </p:sp>
      <p:sp>
        <p:nvSpPr>
          <p:cNvPr id="1265680" name="Text Box 16">
            <a:extLst>
              <a:ext uri="{FF2B5EF4-FFF2-40B4-BE49-F238E27FC236}">
                <a16:creationId xmlns:a16="http://schemas.microsoft.com/office/drawing/2014/main" id="{084A12F2-FCB2-45C7-84A4-D907AAB20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6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65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6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56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>
            <a:extLst>
              <a:ext uri="{FF2B5EF4-FFF2-40B4-BE49-F238E27FC236}">
                <a16:creationId xmlns:a16="http://schemas.microsoft.com/office/drawing/2014/main" id="{1FFED844-7F8F-44C3-B103-859C2C23B52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90800" y="1447800"/>
            <a:ext cx="1676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altLang="en-US">
                <a:solidFill>
                  <a:schemeClr val="tx1"/>
                </a:solidFill>
              </a:rPr>
              <a:t>§ 6.1</a:t>
            </a:r>
          </a:p>
        </p:txBody>
      </p:sp>
      <p:sp>
        <p:nvSpPr>
          <p:cNvPr id="1230851" name="Rectangle 3">
            <a:extLst>
              <a:ext uri="{FF2B5EF4-FFF2-40B4-BE49-F238E27FC236}">
                <a16:creationId xmlns:a16="http://schemas.microsoft.com/office/drawing/2014/main" id="{4BF97DA1-0A60-48A2-AD97-822A5ABAB5C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057400" y="3429000"/>
            <a:ext cx="8229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5400" b="1"/>
              <a:t>Rational Functions and Multiplying and Dividing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5400" b="1"/>
              <a:t>Rational Expressions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>
            <a:extLst>
              <a:ext uri="{FF2B5EF4-FFF2-40B4-BE49-F238E27FC236}">
                <a16:creationId xmlns:a16="http://schemas.microsoft.com/office/drawing/2014/main" id="{1643EC06-F868-4555-8445-30C7696338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00025"/>
            <a:ext cx="7772400" cy="762000"/>
          </a:xfrm>
        </p:spPr>
        <p:txBody>
          <a:bodyPr/>
          <a:lstStyle/>
          <a:p>
            <a:r>
              <a:rPr lang="en-US" altLang="en-US"/>
              <a:t>Rational Expressions</a:t>
            </a:r>
          </a:p>
        </p:txBody>
      </p:sp>
      <p:grpSp>
        <p:nvGrpSpPr>
          <p:cNvPr id="1232899" name="Group 3">
            <a:extLst>
              <a:ext uri="{FF2B5EF4-FFF2-40B4-BE49-F238E27FC236}">
                <a16:creationId xmlns:a16="http://schemas.microsoft.com/office/drawing/2014/main" id="{9CD8440E-8ACA-4CE4-9B24-609851F97B2F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1447800"/>
            <a:ext cx="8348663" cy="1123950"/>
            <a:chOff x="192" y="1500"/>
            <a:chExt cx="5259" cy="708"/>
          </a:xfrm>
        </p:grpSpPr>
        <p:graphicFrame>
          <p:nvGraphicFramePr>
            <p:cNvPr id="1232900" name="Object 4">
              <a:extLst>
                <a:ext uri="{FF2B5EF4-FFF2-40B4-BE49-F238E27FC236}">
                  <a16:creationId xmlns:a16="http://schemas.microsoft.com/office/drawing/2014/main" id="{5D3E4973-8D2D-4791-AA32-3783FBA60B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32" y="1500"/>
            <a:ext cx="219" cy="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177480" imgH="419040" progId="Equation.3">
                    <p:embed/>
                  </p:oleObj>
                </mc:Choice>
                <mc:Fallback>
                  <p:oleObj name="Equation" r:id="rId4" imgW="177480" imgH="419040" progId="Equation.3">
                    <p:embed/>
                    <p:pic>
                      <p:nvPicPr>
                        <p:cNvPr id="1232900" name="Object 4">
                          <a:extLst>
                            <a:ext uri="{FF2B5EF4-FFF2-40B4-BE49-F238E27FC236}">
                              <a16:creationId xmlns:a16="http://schemas.microsoft.com/office/drawing/2014/main" id="{5D3E4973-8D2D-4791-AA32-3783FBA60BB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1500"/>
                          <a:ext cx="219" cy="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901" name="Text Box 5">
              <a:extLst>
                <a:ext uri="{FF2B5EF4-FFF2-40B4-BE49-F238E27FC236}">
                  <a16:creationId xmlns:a16="http://schemas.microsoft.com/office/drawing/2014/main" id="{797F4A79-EE71-495A-AA3D-7CA897431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36"/>
              <a:ext cx="513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85000"/>
              </a:pPr>
              <a:r>
                <a:rPr lang="en-US" altLang="en-US" sz="3200" b="1" i="1">
                  <a:solidFill>
                    <a:srgbClr val="740404"/>
                  </a:solidFill>
                  <a:latin typeface="Times New Roman" panose="02020603050405020304" pitchFamily="18" charset="0"/>
                </a:rPr>
                <a:t>Rational expressions</a:t>
              </a:r>
              <a:r>
                <a:rPr lang="en-US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can be written in the form      where </a:t>
              </a:r>
              <a:r>
                <a:rPr lang="en-US" altLang="en-US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and </a:t>
              </a:r>
              <a:r>
                <a:rPr lang="en-US" altLang="en-US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are both polynomials and </a:t>
              </a:r>
              <a:r>
                <a:rPr lang="en-US" altLang="en-US" sz="3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>
                  <a:solidFill>
                    <a:srgbClr val="00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 0.</a:t>
              </a:r>
              <a:endParaRPr lang="en-US" altLang="en-US" sz="3200" b="1" i="1">
                <a:solidFill>
                  <a:srgbClr val="043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32902" name="Group 6">
            <a:extLst>
              <a:ext uri="{FF2B5EF4-FFF2-40B4-BE49-F238E27FC236}">
                <a16:creationId xmlns:a16="http://schemas.microsoft.com/office/drawing/2014/main" id="{D96C93D3-94B2-4034-9649-7378653AD511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276600"/>
            <a:ext cx="6324600" cy="762000"/>
            <a:chOff x="240" y="2304"/>
            <a:chExt cx="3984" cy="480"/>
          </a:xfrm>
        </p:grpSpPr>
        <p:sp>
          <p:nvSpPr>
            <p:cNvPr id="1232903" name="Rectangle 7">
              <a:extLst>
                <a:ext uri="{FF2B5EF4-FFF2-40B4-BE49-F238E27FC236}">
                  <a16:creationId xmlns:a16="http://schemas.microsoft.com/office/drawing/2014/main" id="{475C2216-ECA9-4A7E-BD45-4BE701541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04"/>
              <a:ext cx="3984" cy="48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2904" name="Text Box 8">
              <a:extLst>
                <a:ext uri="{FF2B5EF4-FFF2-40B4-BE49-F238E27FC236}">
                  <a16:creationId xmlns:a16="http://schemas.microsoft.com/office/drawing/2014/main" id="{90DC601A-CFB7-43BB-A05D-82088CBD9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352"/>
              <a:ext cx="38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Examples of Rational Expressions</a:t>
              </a:r>
            </a:p>
          </p:txBody>
        </p:sp>
      </p:grpSp>
      <p:graphicFrame>
        <p:nvGraphicFramePr>
          <p:cNvPr id="1232905" name="Object 9">
            <a:extLst>
              <a:ext uri="{FF2B5EF4-FFF2-40B4-BE49-F238E27FC236}">
                <a16:creationId xmlns:a16="http://schemas.microsoft.com/office/drawing/2014/main" id="{AA43E3FD-744E-43A3-9E41-86D8AF472D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343400"/>
          <a:ext cx="22098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87320" imgH="419040" progId="Equation.3">
                  <p:embed/>
                </p:oleObj>
              </mc:Choice>
              <mc:Fallback>
                <p:oleObj name="Equation" r:id="rId6" imgW="787320" imgH="419040" progId="Equation.3">
                  <p:embed/>
                  <p:pic>
                    <p:nvPicPr>
                      <p:cNvPr id="1232905" name="Object 9">
                        <a:extLst>
                          <a:ext uri="{FF2B5EF4-FFF2-40B4-BE49-F238E27FC236}">
                            <a16:creationId xmlns:a16="http://schemas.microsoft.com/office/drawing/2014/main" id="{AA43E3FD-744E-43A3-9E41-86D8AF472D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22098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6" name="Object 10">
            <a:extLst>
              <a:ext uri="{FF2B5EF4-FFF2-40B4-BE49-F238E27FC236}">
                <a16:creationId xmlns:a16="http://schemas.microsoft.com/office/drawing/2014/main" id="{B0C81C3D-AF27-4597-83F7-32C6A97D1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419600"/>
          <a:ext cx="28194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015920" imgH="419040" progId="Equation.3">
                  <p:embed/>
                </p:oleObj>
              </mc:Choice>
              <mc:Fallback>
                <p:oleObj name="Equation" r:id="rId8" imgW="1015920" imgH="419040" progId="Equation.3">
                  <p:embed/>
                  <p:pic>
                    <p:nvPicPr>
                      <p:cNvPr id="1232906" name="Object 10">
                        <a:extLst>
                          <a:ext uri="{FF2B5EF4-FFF2-40B4-BE49-F238E27FC236}">
                            <a16:creationId xmlns:a16="http://schemas.microsoft.com/office/drawing/2014/main" id="{B0C81C3D-AF27-4597-83F7-32C6A97D1A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28194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7" name="Object 11">
            <a:extLst>
              <a:ext uri="{FF2B5EF4-FFF2-40B4-BE49-F238E27FC236}">
                <a16:creationId xmlns:a16="http://schemas.microsoft.com/office/drawing/2014/main" id="{0ED43CBC-7AB9-4127-A7A3-68DD99DA01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24925" y="4343400"/>
          <a:ext cx="8191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91960" imgH="419040" progId="Equation.3">
                  <p:embed/>
                </p:oleObj>
              </mc:Choice>
              <mc:Fallback>
                <p:oleObj name="Equation" r:id="rId10" imgW="291960" imgH="419040" progId="Equation.3">
                  <p:embed/>
                  <p:pic>
                    <p:nvPicPr>
                      <p:cNvPr id="1232907" name="Object 11">
                        <a:extLst>
                          <a:ext uri="{FF2B5EF4-FFF2-40B4-BE49-F238E27FC236}">
                            <a16:creationId xmlns:a16="http://schemas.microsoft.com/office/drawing/2014/main" id="{0ED43CBC-7AB9-4127-A7A3-68DD99DA0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4925" y="4343400"/>
                        <a:ext cx="8191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Text Box 2">
            <a:extLst>
              <a:ext uri="{FF2B5EF4-FFF2-40B4-BE49-F238E27FC236}">
                <a16:creationId xmlns:a16="http://schemas.microsoft.com/office/drawing/2014/main" id="{3107BB8B-8797-4301-9F02-E72BACFEC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1600"/>
            <a:ext cx="7924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85000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To evaluate a rational expression for a particular value(s), substitute the replacement value(s) into the rational expression and simplify the result.</a:t>
            </a: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34947" name="Rectangle 3">
            <a:extLst>
              <a:ext uri="{FF2B5EF4-FFF2-40B4-BE49-F238E27FC236}">
                <a16:creationId xmlns:a16="http://schemas.microsoft.com/office/drawing/2014/main" id="{3E74D052-2A17-41C1-94C7-87D08B255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Evaluating Rational Expressions</a:t>
            </a:r>
          </a:p>
        </p:txBody>
      </p:sp>
      <p:sp>
        <p:nvSpPr>
          <p:cNvPr id="1234948" name="Text Box 4">
            <a:extLst>
              <a:ext uri="{FF2B5EF4-FFF2-40B4-BE49-F238E27FC236}">
                <a16:creationId xmlns:a16="http://schemas.microsoft.com/office/drawing/2014/main" id="{363365E6-85E0-4BC9-AF9B-F5137F24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78164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  <p:sp>
        <p:nvSpPr>
          <p:cNvPr id="1234949" name="Rectangle 5">
            <a:extLst>
              <a:ext uri="{FF2B5EF4-FFF2-40B4-BE49-F238E27FC236}">
                <a16:creationId xmlns:a16="http://schemas.microsoft.com/office/drawing/2014/main" id="{355B1EFF-75E8-4B6D-9184-59AF6C8AC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6975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17303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166688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en-US" altLang="en-US" sz="2800">
                <a:solidFill>
                  <a:srgbClr val="000000"/>
                </a:solidFill>
              </a:rPr>
              <a:t>Evaluate the following expression for y = </a:t>
            </a:r>
            <a:r>
              <a:rPr lang="en-US" altLang="en-US" sz="280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2800">
                <a:solidFill>
                  <a:srgbClr val="000000"/>
                </a:solidFill>
              </a:rPr>
              <a:t>2.</a:t>
            </a:r>
          </a:p>
        </p:txBody>
      </p:sp>
      <p:graphicFrame>
        <p:nvGraphicFramePr>
          <p:cNvPr id="1234950" name="Object 6">
            <a:extLst>
              <a:ext uri="{FF2B5EF4-FFF2-40B4-BE49-F238E27FC236}">
                <a16:creationId xmlns:a16="http://schemas.microsoft.com/office/drawing/2014/main" id="{849023AB-D1B8-4CF9-8C47-1B9CEA0A5B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7813" y="4495801"/>
          <a:ext cx="16446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596880" imgH="419040" progId="Equation.3">
                  <p:embed/>
                </p:oleObj>
              </mc:Choice>
              <mc:Fallback>
                <p:oleObj name="Equation" r:id="rId4" imgW="596880" imgH="419040" progId="Equation.3">
                  <p:embed/>
                  <p:pic>
                    <p:nvPicPr>
                      <p:cNvPr id="1234950" name="Object 6">
                        <a:extLst>
                          <a:ext uri="{FF2B5EF4-FFF2-40B4-BE49-F238E27FC236}">
                            <a16:creationId xmlns:a16="http://schemas.microsoft.com/office/drawing/2014/main" id="{849023AB-D1B8-4CF9-8C47-1B9CEA0A5B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495801"/>
                        <a:ext cx="164465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1" name="Object 7">
            <a:extLst>
              <a:ext uri="{FF2B5EF4-FFF2-40B4-BE49-F238E27FC236}">
                <a16:creationId xmlns:a16="http://schemas.microsoft.com/office/drawing/2014/main" id="{8B4CFFBD-5746-402F-AE67-EFD07B30E6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0726" y="4581525"/>
          <a:ext cx="18700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384200" imgH="685800" progId="Equation.DSMT4">
                  <p:embed/>
                </p:oleObj>
              </mc:Choice>
              <mc:Fallback>
                <p:oleObj name="Equation" r:id="rId6" imgW="1384200" imgH="685800" progId="Equation.DSMT4">
                  <p:embed/>
                  <p:pic>
                    <p:nvPicPr>
                      <p:cNvPr id="1234951" name="Object 7">
                        <a:extLst>
                          <a:ext uri="{FF2B5EF4-FFF2-40B4-BE49-F238E27FC236}">
                            <a16:creationId xmlns:a16="http://schemas.microsoft.com/office/drawing/2014/main" id="{8B4CFFBD-5746-402F-AE67-EFD07B30E6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6" y="4581525"/>
                        <a:ext cx="18700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2" name="Object 8">
            <a:extLst>
              <a:ext uri="{FF2B5EF4-FFF2-40B4-BE49-F238E27FC236}">
                <a16:creationId xmlns:a16="http://schemas.microsoft.com/office/drawing/2014/main" id="{70C3FF0F-1D69-40BC-8756-0ABBB9C260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4300" y="4541838"/>
          <a:ext cx="9588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80880" imgH="393480" progId="Equation.3">
                  <p:embed/>
                </p:oleObj>
              </mc:Choice>
              <mc:Fallback>
                <p:oleObj name="Equation" r:id="rId8" imgW="380880" imgH="393480" progId="Equation.3">
                  <p:embed/>
                  <p:pic>
                    <p:nvPicPr>
                      <p:cNvPr id="1234952" name="Object 8">
                        <a:extLst>
                          <a:ext uri="{FF2B5EF4-FFF2-40B4-BE49-F238E27FC236}">
                            <a16:creationId xmlns:a16="http://schemas.microsoft.com/office/drawing/2014/main" id="{70C3FF0F-1D69-40BC-8756-0ABBB9C260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541838"/>
                        <a:ext cx="9588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3" name="Object 9">
            <a:extLst>
              <a:ext uri="{FF2B5EF4-FFF2-40B4-BE49-F238E27FC236}">
                <a16:creationId xmlns:a16="http://schemas.microsoft.com/office/drawing/2014/main" id="{9F820ECF-6209-4F0E-9984-BE19A67B7A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4541838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52280" imgH="393480" progId="Equation.3">
                  <p:embed/>
                </p:oleObj>
              </mc:Choice>
              <mc:Fallback>
                <p:oleObj name="Equation" r:id="rId10" imgW="152280" imgH="393480" progId="Equation.3">
                  <p:embed/>
                  <p:pic>
                    <p:nvPicPr>
                      <p:cNvPr id="1234953" name="Object 9">
                        <a:extLst>
                          <a:ext uri="{FF2B5EF4-FFF2-40B4-BE49-F238E27FC236}">
                            <a16:creationId xmlns:a16="http://schemas.microsoft.com/office/drawing/2014/main" id="{9F820ECF-6209-4F0E-9984-BE19A67B7A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541838"/>
                        <a:ext cx="382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4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48" grpId="0"/>
      <p:bldP spid="123494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>
            <a:extLst>
              <a:ext uri="{FF2B5EF4-FFF2-40B4-BE49-F238E27FC236}">
                <a16:creationId xmlns:a16="http://schemas.microsoft.com/office/drawing/2014/main" id="{1B2F3681-634F-464D-8F27-BDE18CAC4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7772400" cy="1828800"/>
          </a:xfrm>
        </p:spPr>
        <p:txBody>
          <a:bodyPr/>
          <a:lstStyle/>
          <a:p>
            <a:pPr marL="0" indent="0">
              <a:buSzTx/>
              <a:buNone/>
            </a:pPr>
            <a:r>
              <a:rPr lang="en-US" altLang="en-US" sz="2800">
                <a:solidFill>
                  <a:srgbClr val="000000"/>
                </a:solidFill>
              </a:rPr>
              <a:t>In the previous example, what would happen if we tried to evaluate the rational expression for y = 5?</a:t>
            </a:r>
          </a:p>
        </p:txBody>
      </p:sp>
      <p:graphicFrame>
        <p:nvGraphicFramePr>
          <p:cNvPr id="1236995" name="Object 3">
            <a:extLst>
              <a:ext uri="{FF2B5EF4-FFF2-40B4-BE49-F238E27FC236}">
                <a16:creationId xmlns:a16="http://schemas.microsoft.com/office/drawing/2014/main" id="{45EA5197-5A85-478B-A246-43C3E55924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0589" y="2871789"/>
          <a:ext cx="17367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96880" imgH="419040" progId="Equation.3">
                  <p:embed/>
                </p:oleObj>
              </mc:Choice>
              <mc:Fallback>
                <p:oleObj name="Equation" r:id="rId4" imgW="596880" imgH="419040" progId="Equation.3">
                  <p:embed/>
                  <p:pic>
                    <p:nvPicPr>
                      <p:cNvPr id="1236995" name="Object 3">
                        <a:extLst>
                          <a:ext uri="{FF2B5EF4-FFF2-40B4-BE49-F238E27FC236}">
                            <a16:creationId xmlns:a16="http://schemas.microsoft.com/office/drawing/2014/main" id="{45EA5197-5A85-478B-A246-43C3E55924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9" y="2871789"/>
                        <a:ext cx="17367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6" name="Object 4">
            <a:extLst>
              <a:ext uri="{FF2B5EF4-FFF2-40B4-BE49-F238E27FC236}">
                <a16:creationId xmlns:a16="http://schemas.microsoft.com/office/drawing/2014/main" id="{98FA00B2-38D1-496E-AEF0-041C86340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3200" y="2968626"/>
          <a:ext cx="14986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028520" imgH="622080" progId="Equation.DSMT4">
                  <p:embed/>
                </p:oleObj>
              </mc:Choice>
              <mc:Fallback>
                <p:oleObj name="Equation" r:id="rId6" imgW="1028520" imgH="622080" progId="Equation.DSMT4">
                  <p:embed/>
                  <p:pic>
                    <p:nvPicPr>
                      <p:cNvPr id="1236996" name="Object 4">
                        <a:extLst>
                          <a:ext uri="{FF2B5EF4-FFF2-40B4-BE49-F238E27FC236}">
                            <a16:creationId xmlns:a16="http://schemas.microsoft.com/office/drawing/2014/main" id="{98FA00B2-38D1-496E-AEF0-041C86340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968626"/>
                        <a:ext cx="14986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97" name="Object 5">
            <a:extLst>
              <a:ext uri="{FF2B5EF4-FFF2-40B4-BE49-F238E27FC236}">
                <a16:creationId xmlns:a16="http://schemas.microsoft.com/office/drawing/2014/main" id="{0C0CE62C-7EC3-4677-BFD3-57D7DF02A8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70700" y="2878138"/>
          <a:ext cx="444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1236997" name="Object 5">
                        <a:extLst>
                          <a:ext uri="{FF2B5EF4-FFF2-40B4-BE49-F238E27FC236}">
                            <a16:creationId xmlns:a16="http://schemas.microsoft.com/office/drawing/2014/main" id="{0C0CE62C-7EC3-4677-BFD3-57D7DF02A8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0" y="2878138"/>
                        <a:ext cx="4445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6998" name="Text Box 6">
            <a:extLst>
              <a:ext uri="{FF2B5EF4-FFF2-40B4-BE49-F238E27FC236}">
                <a16:creationId xmlns:a16="http://schemas.microsoft.com/office/drawing/2014/main" id="{5244CBF0-0940-41C7-AF7F-2722BB3C5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076" y="4648201"/>
            <a:ext cx="4378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This expression is undefined!</a:t>
            </a:r>
          </a:p>
        </p:txBody>
      </p:sp>
      <p:sp>
        <p:nvSpPr>
          <p:cNvPr id="1236999" name="Rectangle 7">
            <a:extLst>
              <a:ext uri="{FF2B5EF4-FFF2-40B4-BE49-F238E27FC236}">
                <a16:creationId xmlns:a16="http://schemas.microsoft.com/office/drawing/2014/main" id="{0174BAD6-0DC2-45B8-90E7-AFAF74D21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Evaluating Rational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>
            <a:extLst>
              <a:ext uri="{FF2B5EF4-FFF2-40B4-BE49-F238E27FC236}">
                <a16:creationId xmlns:a16="http://schemas.microsoft.com/office/drawing/2014/main" id="{B5719855-64FC-4FC5-9B45-076890A6D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7772400" cy="4114800"/>
          </a:xfrm>
        </p:spPr>
        <p:txBody>
          <a:bodyPr/>
          <a:lstStyle/>
          <a:p>
            <a:pPr marL="0" indent="0">
              <a:spcBef>
                <a:spcPct val="50000"/>
              </a:spcBef>
              <a:buSzPct val="125000"/>
              <a:buNone/>
            </a:pPr>
            <a:r>
              <a:rPr lang="en-US" altLang="en-US"/>
              <a:t>We have to be able to determine when a rational expression is undefined.</a:t>
            </a:r>
          </a:p>
          <a:p>
            <a:pPr marL="0" indent="0">
              <a:spcBef>
                <a:spcPct val="50000"/>
              </a:spcBef>
              <a:buSzPct val="125000"/>
              <a:buNone/>
            </a:pPr>
            <a:r>
              <a:rPr lang="en-US" altLang="en-US"/>
              <a:t>A rational expression is undefined when the denominator is equal to zero.</a:t>
            </a:r>
          </a:p>
          <a:p>
            <a:pPr marL="0" indent="0">
              <a:spcBef>
                <a:spcPct val="50000"/>
              </a:spcBef>
              <a:buSzPct val="125000"/>
              <a:buNone/>
            </a:pPr>
            <a:r>
              <a:rPr lang="en-US" altLang="en-US"/>
              <a:t>The numerator being equal to zero is okay (the rational expression simply equals zero).</a:t>
            </a:r>
          </a:p>
        </p:txBody>
      </p:sp>
      <p:sp>
        <p:nvSpPr>
          <p:cNvPr id="1239043" name="Rectangle 3">
            <a:extLst>
              <a:ext uri="{FF2B5EF4-FFF2-40B4-BE49-F238E27FC236}">
                <a16:creationId xmlns:a16="http://schemas.microsoft.com/office/drawing/2014/main" id="{5A6CF276-F04A-4782-AA3D-DFCB8DD03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Undefined Rational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>
            <a:extLst>
              <a:ext uri="{FF2B5EF4-FFF2-40B4-BE49-F238E27FC236}">
                <a16:creationId xmlns:a16="http://schemas.microsoft.com/office/drawing/2014/main" id="{EDCED27D-FA75-45E4-B906-1382E4E67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153400" cy="1295400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</a:pPr>
            <a:r>
              <a:rPr lang="en-US" altLang="en-US" sz="2800">
                <a:solidFill>
                  <a:srgbClr val="000000"/>
                </a:solidFill>
              </a:rPr>
              <a:t>Find any real numbers that make the following rational expression undefined.</a:t>
            </a:r>
          </a:p>
        </p:txBody>
      </p:sp>
      <p:graphicFrame>
        <p:nvGraphicFramePr>
          <p:cNvPr id="1241091" name="Object 3">
            <a:extLst>
              <a:ext uri="{FF2B5EF4-FFF2-40B4-BE49-F238E27FC236}">
                <a16:creationId xmlns:a16="http://schemas.microsoft.com/office/drawing/2014/main" id="{861EE57C-446A-4BFE-8B04-70DB71E8E9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257550"/>
          <a:ext cx="1524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583920" imgH="419040" progId="Equation.3">
                  <p:embed/>
                </p:oleObj>
              </mc:Choice>
              <mc:Fallback>
                <p:oleObj name="Equation" r:id="rId4" imgW="583920" imgH="419040" progId="Equation.3">
                  <p:embed/>
                  <p:pic>
                    <p:nvPicPr>
                      <p:cNvPr id="1241091" name="Object 3">
                        <a:extLst>
                          <a:ext uri="{FF2B5EF4-FFF2-40B4-BE49-F238E27FC236}">
                            <a16:creationId xmlns:a16="http://schemas.microsoft.com/office/drawing/2014/main" id="{861EE57C-446A-4BFE-8B04-70DB71E8E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57550"/>
                        <a:ext cx="15240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1092" name="Text Box 4">
            <a:extLst>
              <a:ext uri="{FF2B5EF4-FFF2-40B4-BE49-F238E27FC236}">
                <a16:creationId xmlns:a16="http://schemas.microsoft.com/office/drawing/2014/main" id="{7B93E236-E579-4F9E-AEDF-D3C31C7D1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4662488"/>
            <a:ext cx="7331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The expression is undefined when 15</a:t>
            </a: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+ 45 = 0.</a:t>
            </a:r>
          </a:p>
        </p:txBody>
      </p:sp>
      <p:sp>
        <p:nvSpPr>
          <p:cNvPr id="1241093" name="Text Box 5">
            <a:extLst>
              <a:ext uri="{FF2B5EF4-FFF2-40B4-BE49-F238E27FC236}">
                <a16:creationId xmlns:a16="http://schemas.microsoft.com/office/drawing/2014/main" id="{34AFEFCE-F3E6-4BEA-A89E-7847EB3AD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10201"/>
            <a:ext cx="647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So the expression is undefined when </a:t>
            </a: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241094" name="Rectangle 6">
            <a:extLst>
              <a:ext uri="{FF2B5EF4-FFF2-40B4-BE49-F238E27FC236}">
                <a16:creationId xmlns:a16="http://schemas.microsoft.com/office/drawing/2014/main" id="{E183054F-D49A-49C2-B49A-8CA19D3DD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Undefined Rational Expressions</a:t>
            </a:r>
          </a:p>
        </p:txBody>
      </p:sp>
      <p:sp>
        <p:nvSpPr>
          <p:cNvPr id="1241095" name="Text Box 7">
            <a:extLst>
              <a:ext uri="{FF2B5EF4-FFF2-40B4-BE49-F238E27FC236}">
                <a16:creationId xmlns:a16="http://schemas.microsoft.com/office/drawing/2014/main" id="{44ADBFDD-C2A4-45BD-AC85-5D2D34B07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146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092" grpId="0" autoUpdateAnimBg="0"/>
      <p:bldP spid="1241093" grpId="0" autoUpdateAnimBg="0"/>
      <p:bldP spid="12410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>
            <a:extLst>
              <a:ext uri="{FF2B5EF4-FFF2-40B4-BE49-F238E27FC236}">
                <a16:creationId xmlns:a16="http://schemas.microsoft.com/office/drawing/2014/main" id="{BEFBEC80-975B-49CC-9B6F-EB62F0759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1143000"/>
          </a:xfrm>
        </p:spPr>
        <p:txBody>
          <a:bodyPr/>
          <a:lstStyle/>
          <a:p>
            <a:pPr marL="0" indent="0">
              <a:spcBef>
                <a:spcPct val="50000"/>
              </a:spcBef>
              <a:buSzPct val="125000"/>
              <a:buNone/>
            </a:pPr>
            <a:r>
              <a:rPr lang="en-US" altLang="en-US" sz="2800" b="1" i="1">
                <a:solidFill>
                  <a:schemeClr val="folHlink"/>
                </a:solidFill>
              </a:rPr>
              <a:t>Simplifying</a:t>
            </a:r>
            <a:r>
              <a:rPr lang="en-US" altLang="en-US" sz="2800">
                <a:solidFill>
                  <a:srgbClr val="000000"/>
                </a:solidFill>
              </a:rPr>
              <a:t> a rational expression means writing it in lowest terms or simplest form.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243139" name="Object 3">
            <a:extLst>
              <a:ext uri="{FF2B5EF4-FFF2-40B4-BE49-F238E27FC236}">
                <a16:creationId xmlns:a16="http://schemas.microsoft.com/office/drawing/2014/main" id="{CF4376AC-7E31-48A1-AE43-B56D0559AB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9351" y="4191000"/>
          <a:ext cx="36115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174840" imgH="799920" progId="Equation.DSMT4">
                  <p:embed/>
                </p:oleObj>
              </mc:Choice>
              <mc:Fallback>
                <p:oleObj name="Equation" r:id="rId4" imgW="3174840" imgH="799920" progId="Equation.DSMT4">
                  <p:embed/>
                  <p:pic>
                    <p:nvPicPr>
                      <p:cNvPr id="1243139" name="Object 3">
                        <a:extLst>
                          <a:ext uri="{FF2B5EF4-FFF2-40B4-BE49-F238E27FC236}">
                            <a16:creationId xmlns:a16="http://schemas.microsoft.com/office/drawing/2014/main" id="{CF4376AC-7E31-48A1-AE43-B56D0559AB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1" y="4191000"/>
                        <a:ext cx="3611563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3140" name="Rectangle 4">
            <a:extLst>
              <a:ext uri="{FF2B5EF4-FFF2-40B4-BE49-F238E27FC236}">
                <a16:creationId xmlns:a16="http://schemas.microsoft.com/office/drawing/2014/main" id="{C38B619C-1913-4F8A-AD8F-1D0530522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Simplifying Rational Expressions</a:t>
            </a:r>
          </a:p>
        </p:txBody>
      </p:sp>
      <p:sp>
        <p:nvSpPr>
          <p:cNvPr id="1243142" name="Rectangle 6">
            <a:extLst>
              <a:ext uri="{FF2B5EF4-FFF2-40B4-BE49-F238E27FC236}">
                <a16:creationId xmlns:a16="http://schemas.microsoft.com/office/drawing/2014/main" id="{4CA15C45-56F0-4C80-96FC-532B24394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2613025"/>
            <a:ext cx="8399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100000"/>
              </a:spcBef>
              <a:spcAft>
                <a:spcPct val="0"/>
              </a:spcAft>
              <a:buClr>
                <a:srgbClr val="000000"/>
              </a:buClr>
              <a:buSzPct val="125000"/>
            </a:pPr>
            <a:r>
              <a:rPr lang="en-US" altLang="en-US" sz="3200" b="1">
                <a:solidFill>
                  <a:srgbClr val="740404"/>
                </a:solidFill>
                <a:latin typeface="Times New Roman" panose="02020603050405020304" pitchFamily="18" charset="0"/>
              </a:rPr>
              <a:t>Fundamental Principle of Rational Expressions</a:t>
            </a:r>
          </a:p>
        </p:txBody>
      </p:sp>
      <p:grpSp>
        <p:nvGrpSpPr>
          <p:cNvPr id="1243145" name="Group 9">
            <a:extLst>
              <a:ext uri="{FF2B5EF4-FFF2-40B4-BE49-F238E27FC236}">
                <a16:creationId xmlns:a16="http://schemas.microsoft.com/office/drawing/2014/main" id="{C15C8C21-B2EF-4787-B41B-20AE1E7602A5}"/>
              </a:ext>
            </a:extLst>
          </p:cNvPr>
          <p:cNvGrpSpPr>
            <a:grpSpLocks/>
          </p:cNvGrpSpPr>
          <p:nvPr/>
        </p:nvGrpSpPr>
        <p:grpSpPr bwMode="auto">
          <a:xfrm>
            <a:off x="1946275" y="3048000"/>
            <a:ext cx="8382000" cy="1047750"/>
            <a:chOff x="336" y="1920"/>
            <a:chExt cx="5280" cy="660"/>
          </a:xfrm>
        </p:grpSpPr>
        <p:graphicFrame>
          <p:nvGraphicFramePr>
            <p:cNvPr id="1243141" name="Object 5">
              <a:extLst>
                <a:ext uri="{FF2B5EF4-FFF2-40B4-BE49-F238E27FC236}">
                  <a16:creationId xmlns:a16="http://schemas.microsoft.com/office/drawing/2014/main" id="{EE95F00D-1E67-47F1-9BF2-FF16891239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1" y="1920"/>
            <a:ext cx="199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6" imgW="279360" imgH="774360" progId="Equation.DSMT4">
                    <p:embed/>
                  </p:oleObj>
                </mc:Choice>
                <mc:Fallback>
                  <p:oleObj name="Equation" r:id="rId6" imgW="279360" imgH="774360" progId="Equation.DSMT4">
                    <p:embed/>
                    <p:pic>
                      <p:nvPicPr>
                        <p:cNvPr id="1243141" name="Object 5">
                          <a:extLst>
                            <a:ext uri="{FF2B5EF4-FFF2-40B4-BE49-F238E27FC236}">
                              <a16:creationId xmlns:a16="http://schemas.microsoft.com/office/drawing/2014/main" id="{EE95F00D-1E67-47F1-9BF2-FF16891239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1" y="1920"/>
                          <a:ext cx="199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3143" name="Rectangle 7">
              <a:extLst>
                <a:ext uri="{FF2B5EF4-FFF2-40B4-BE49-F238E27FC236}">
                  <a16:creationId xmlns:a16="http://schemas.microsoft.com/office/drawing/2014/main" id="{75A448D3-988F-4DFF-AB6F-23D95C4E8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984"/>
              <a:ext cx="528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D4202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For any rational expression     and any polynomial </a:t>
              </a:r>
              <a:r>
                <a:rPr lang="en-US" alt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</a:t>
              </a: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, where </a:t>
              </a:r>
              <a:r>
                <a:rPr lang="en-US" altLang="en-US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R</a:t>
              </a: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≠ 0,</a:t>
              </a:r>
            </a:p>
          </p:txBody>
        </p:sp>
      </p:grpSp>
      <p:grpSp>
        <p:nvGrpSpPr>
          <p:cNvPr id="1243148" name="Group 12">
            <a:extLst>
              <a:ext uri="{FF2B5EF4-FFF2-40B4-BE49-F238E27FC236}">
                <a16:creationId xmlns:a16="http://schemas.microsoft.com/office/drawing/2014/main" id="{DBBB6292-27C4-4239-B99E-3C34996ED4D7}"/>
              </a:ext>
            </a:extLst>
          </p:cNvPr>
          <p:cNvGrpSpPr>
            <a:grpSpLocks/>
          </p:cNvGrpSpPr>
          <p:nvPr/>
        </p:nvGrpSpPr>
        <p:grpSpPr bwMode="auto">
          <a:xfrm>
            <a:off x="1901825" y="5334000"/>
            <a:ext cx="3124200" cy="909638"/>
            <a:chOff x="628" y="3456"/>
            <a:chExt cx="1968" cy="573"/>
          </a:xfrm>
        </p:grpSpPr>
        <p:sp>
          <p:nvSpPr>
            <p:cNvPr id="1243146" name="Rectangle 10">
              <a:extLst>
                <a:ext uri="{FF2B5EF4-FFF2-40B4-BE49-F238E27FC236}">
                  <a16:creationId xmlns:a16="http://schemas.microsoft.com/office/drawing/2014/main" id="{D427A9B0-0934-4F1C-8EE2-1D1B5F13D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" y="3561"/>
              <a:ext cx="10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D4202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or, simply,</a:t>
              </a:r>
            </a:p>
          </p:txBody>
        </p:sp>
        <p:graphicFrame>
          <p:nvGraphicFramePr>
            <p:cNvPr id="1243147" name="Object 11">
              <a:extLst>
                <a:ext uri="{FF2B5EF4-FFF2-40B4-BE49-F238E27FC236}">
                  <a16:creationId xmlns:a16="http://schemas.microsoft.com/office/drawing/2014/main" id="{43C64456-EEF8-49E9-8708-32330B59EC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97" y="3456"/>
            <a:ext cx="899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8" imgW="1257120" imgH="799920" progId="Equation.DSMT4">
                    <p:embed/>
                  </p:oleObj>
                </mc:Choice>
                <mc:Fallback>
                  <p:oleObj name="Equation" r:id="rId8" imgW="1257120" imgH="799920" progId="Equation.DSMT4">
                    <p:embed/>
                    <p:pic>
                      <p:nvPicPr>
                        <p:cNvPr id="1243147" name="Object 11">
                          <a:extLst>
                            <a:ext uri="{FF2B5EF4-FFF2-40B4-BE49-F238E27FC236}">
                              <a16:creationId xmlns:a16="http://schemas.microsoft.com/office/drawing/2014/main" id="{43C64456-EEF8-49E9-8708-32330B59EC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7" y="3456"/>
                          <a:ext cx="899" cy="5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4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4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4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3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>
            <a:extLst>
              <a:ext uri="{FF2B5EF4-FFF2-40B4-BE49-F238E27FC236}">
                <a16:creationId xmlns:a16="http://schemas.microsoft.com/office/drawing/2014/main" id="{B707D9AC-9812-45CC-9001-484A050D7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4376" y="1174750"/>
            <a:ext cx="8378825" cy="5378450"/>
          </a:xfrm>
        </p:spPr>
        <p:txBody>
          <a:bodyPr/>
          <a:lstStyle/>
          <a:p>
            <a:pPr marL="288925" indent="-288925">
              <a:spcBef>
                <a:spcPct val="50000"/>
              </a:spcBef>
              <a:buClr>
                <a:schemeClr val="bg1"/>
              </a:buClr>
              <a:buSzTx/>
              <a:buNone/>
            </a:pPr>
            <a:r>
              <a:rPr lang="en-US" altLang="en-US" b="1">
                <a:solidFill>
                  <a:schemeClr val="folHlink"/>
                </a:solidFill>
              </a:rPr>
              <a:t>Simplifying a Rational Expression</a:t>
            </a:r>
          </a:p>
          <a:p>
            <a:pPr marL="288925" indent="-288925">
              <a:spcBef>
                <a:spcPct val="50000"/>
              </a:spcBef>
              <a:buClr>
                <a:schemeClr val="bg1"/>
              </a:buClr>
              <a:buSz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tx2"/>
                </a:solidFill>
              </a:rPr>
              <a:t>1)</a:t>
            </a:r>
            <a:r>
              <a:rPr lang="en-US" altLang="en-US" sz="2800"/>
              <a:t>   	Completely factor the numerator and 	denominator of the rational expression.</a:t>
            </a:r>
          </a:p>
          <a:p>
            <a:pPr marL="288925" indent="-288925">
              <a:spcBef>
                <a:spcPct val="50000"/>
              </a:spcBef>
              <a:buClr>
                <a:schemeClr val="bg1"/>
              </a:buClr>
              <a:buSzTx/>
              <a:buNone/>
            </a:pPr>
            <a:r>
              <a:rPr lang="en-US" altLang="en-US" sz="2800"/>
              <a:t> 	</a:t>
            </a:r>
            <a:r>
              <a:rPr lang="en-US" altLang="en-US" sz="2800">
                <a:solidFill>
                  <a:schemeClr val="tx2"/>
                </a:solidFill>
              </a:rPr>
              <a:t>2)</a:t>
            </a:r>
            <a:r>
              <a:rPr lang="en-US" altLang="en-US" sz="2800"/>
              <a:t>   	Divide out factors common to the numerator and 	denominator.  (This is the same thing as 	“removing the factor of 1.”)</a:t>
            </a:r>
          </a:p>
          <a:p>
            <a:pPr marL="288925" indent="-288925">
              <a:spcBef>
                <a:spcPct val="50000"/>
              </a:spcBef>
              <a:buClr>
                <a:schemeClr val="bg1"/>
              </a:buClr>
              <a:buSzTx/>
              <a:buNone/>
            </a:pPr>
            <a:r>
              <a:rPr lang="en-US" altLang="en-US" sz="2800" b="1" i="1">
                <a:solidFill>
                  <a:schemeClr val="folHlink"/>
                </a:solidFill>
              </a:rPr>
              <a:t>Warning!</a:t>
            </a:r>
          </a:p>
          <a:p>
            <a:pPr marL="288925" indent="-288925">
              <a:spcBef>
                <a:spcPct val="50000"/>
              </a:spcBef>
              <a:buClr>
                <a:schemeClr val="bg1"/>
              </a:buClr>
              <a:buSzTx/>
              <a:buNone/>
            </a:pPr>
            <a:r>
              <a:rPr lang="en-US" altLang="en-US" sz="2800"/>
              <a:t>	Only common FACTORS can be eliminated from the numerator and denominator.  Make sure any expression you eliminate is a factor.</a:t>
            </a:r>
          </a:p>
        </p:txBody>
      </p:sp>
      <p:sp>
        <p:nvSpPr>
          <p:cNvPr id="1245187" name="Rectangle 3">
            <a:extLst>
              <a:ext uri="{FF2B5EF4-FFF2-40B4-BE49-F238E27FC236}">
                <a16:creationId xmlns:a16="http://schemas.microsoft.com/office/drawing/2014/main" id="{B945C88F-FDAE-4227-9586-D9310AD8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0025"/>
            <a:ext cx="899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algn="ctr" eaLnBrk="0" hangingPunct="0"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Simplifying Rational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45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45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45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6" grpId="0" uiExpand="1" build="p" autoUpdateAnimBg="0"/>
    </p:bldLst>
  </p:timing>
</p:sld>
</file>

<file path=ppt/theme/theme1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6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800000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730000"/>
        </a:accent6>
        <a:hlink>
          <a:srgbClr val="8000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65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Wingdings</vt:lpstr>
      <vt:lpstr>Martin Gay</vt:lpstr>
      <vt:lpstr>Microsoft Equation 3.0</vt:lpstr>
      <vt:lpstr>MathType 5.0 Equation</vt:lpstr>
      <vt:lpstr>Rational Expressions</vt:lpstr>
      <vt:lpstr>§ 6.1</vt:lpstr>
      <vt:lpstr>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Multiplying Rational Expressions</vt:lpstr>
      <vt:lpstr>Multiplying Rational Expressions</vt:lpstr>
      <vt:lpstr>Multiplying Rational Expressions</vt:lpstr>
      <vt:lpstr>Dividing Rational Expressions</vt:lpstr>
      <vt:lpstr>Dividing Rational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Expressions</dc:title>
  <dc:creator>Calise, Anthony J.</dc:creator>
  <cp:lastModifiedBy>Calise, Anthony J.</cp:lastModifiedBy>
  <cp:revision>1</cp:revision>
  <dcterms:created xsi:type="dcterms:W3CDTF">2020-01-29T12:46:58Z</dcterms:created>
  <dcterms:modified xsi:type="dcterms:W3CDTF">2020-01-29T12:47:25Z</dcterms:modified>
</cp:coreProperties>
</file>