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59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8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28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23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3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95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5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3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2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9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D6CD-B7CE-4CFA-90E4-E1D655E2A3D8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7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Hypothesis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Chi-Square Goodness of Fit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When you are comparing multiple proportions for a distribution.  (M &amp; M project)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Conditions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smtClean="0"/>
              <a:t>expected </a:t>
            </a:r>
            <a:r>
              <a:rPr lang="en-US" dirty="0" smtClean="0"/>
              <a:t>counts less than 5.</a:t>
            </a:r>
          </a:p>
          <a:p>
            <a:r>
              <a:rPr lang="en-US" dirty="0" smtClean="0"/>
              <a:t>All variables are independent.</a:t>
            </a:r>
          </a:p>
          <a:p>
            <a:pPr marL="0" indent="0">
              <a:buNone/>
            </a:pPr>
            <a:r>
              <a:rPr lang="en-US" u="sng" dirty="0" smtClean="0"/>
              <a:t>Expected Counts equal sample size multiplied by the %’s stated in the model.</a:t>
            </a:r>
            <a:endParaRPr lang="en-US" u="sng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94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Chi-Square Test of Independence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When you are </a:t>
            </a:r>
            <a:r>
              <a:rPr lang="en-US" dirty="0" smtClean="0"/>
              <a:t>comparing two categorical variables. (Two Way Table)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Conditions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smtClean="0"/>
              <a:t>expected </a:t>
            </a:r>
            <a:r>
              <a:rPr lang="en-US" dirty="0" smtClean="0"/>
              <a:t>counts less than 5.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values </a:t>
            </a:r>
            <a:r>
              <a:rPr lang="en-US" dirty="0" smtClean="0"/>
              <a:t>are independent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" y="4191000"/>
            <a:ext cx="8153400" cy="1641765"/>
            <a:chOff x="212725" y="3708398"/>
            <a:chExt cx="7719688" cy="1381127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12725" y="3708398"/>
              <a:ext cx="7719688" cy="1373840"/>
              <a:chOff x="497524" y="2946400"/>
              <a:chExt cx="9804858" cy="1373169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497524" y="3284413"/>
                <a:ext cx="9804858" cy="1035156"/>
              </a:xfrm>
              <a:prstGeom prst="rect">
                <a:avLst/>
              </a:prstGeom>
              <a:solidFill>
                <a:srgbClr val="FAEDB8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ea typeface="ＭＳ Ｐゴシック" charset="-128"/>
                  </a:rPr>
                  <a:t>The expected count in any cell of a two-way table when </a:t>
                </a:r>
                <a:r>
                  <a:rPr lang="en-US" sz="2000" i="1" dirty="0">
                    <a:solidFill>
                      <a:srgbClr val="000000"/>
                    </a:solidFill>
                    <a:ea typeface="ＭＳ Ｐゴシック" charset="-128"/>
                  </a:rPr>
                  <a:t>H</a:t>
                </a:r>
                <a:r>
                  <a:rPr lang="en-US" sz="2000" i="1" baseline="-25000" dirty="0">
                    <a:solidFill>
                      <a:srgbClr val="000000"/>
                    </a:solidFill>
                    <a:ea typeface="ＭＳ Ｐゴシック" charset="-128"/>
                  </a:rPr>
                  <a:t>0</a:t>
                </a:r>
                <a:r>
                  <a:rPr lang="en-US" sz="2000" dirty="0">
                    <a:solidFill>
                      <a:srgbClr val="000000"/>
                    </a:solidFill>
                    <a:ea typeface="ＭＳ Ｐゴシック" charset="-128"/>
                  </a:rPr>
                  <a:t> is true is</a:t>
                </a:r>
              </a:p>
              <a:p>
                <a:endParaRPr lang="en-US" sz="1800" dirty="0">
                  <a:solidFill>
                    <a:srgbClr val="000000"/>
                  </a:solidFill>
                  <a:ea typeface="ＭＳ Ｐゴシック" charset="-128"/>
                </a:endParaRPr>
              </a:p>
              <a:p>
                <a:endParaRPr lang="en-US" sz="1800" dirty="0">
                  <a:solidFill>
                    <a:srgbClr val="000000"/>
                  </a:solidFill>
                  <a:ea typeface="ＭＳ Ｐゴシック" charset="-128"/>
                </a:endParaRPr>
              </a:p>
              <a:p>
                <a:endParaRPr lang="en-US" sz="1800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 bwMode="auto">
              <a:xfrm>
                <a:off x="1702307" y="2946400"/>
                <a:ext cx="7515223" cy="338401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 b="1" dirty="0">
                    <a:solidFill>
                      <a:srgbClr val="FFFFFF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Finding Expected Counts</a:t>
                </a:r>
              </a:p>
            </p:txBody>
          </p:sp>
        </p:grp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511364" y="4552950"/>
            <a:ext cx="4905970" cy="536575"/>
          </p:xfrm>
          <a:graphic>
            <a:graphicData uri="http://schemas.openxmlformats.org/presentationml/2006/ole">
              <p:oleObj spid="_x0000_s3074" name="Equation" r:id="rId3" imgW="2908300" imgH="36830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6794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Linear Regression </a:t>
            </a:r>
            <a:r>
              <a:rPr lang="en-US" u="sng" dirty="0" smtClean="0"/>
              <a:t>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152400" y="1143000"/>
            <a:ext cx="8839200" cy="5170646"/>
          </a:xfrm>
          <a:prstGeom prst="rect">
            <a:avLst/>
          </a:prstGeom>
          <a:solidFill>
            <a:srgbClr val="FAEDB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Suppose we have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n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observations on an explanatory variable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and a response variable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y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. Our goal is to study or predict the behavior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y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for given values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.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• 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-111" charset="-128"/>
              </a:rPr>
              <a:t>Linear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The (true) relationship between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and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y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is linear. For any fixed value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, the mean response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µ</a:t>
            </a:r>
            <a:r>
              <a:rPr lang="en-US" sz="2200" i="1" baseline="-25000" dirty="0">
                <a:solidFill>
                  <a:srgbClr val="000000"/>
                </a:solidFill>
                <a:ea typeface="ＭＳ Ｐゴシック" pitchFamily="-111" charset="-128"/>
              </a:rPr>
              <a:t>y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 falls on the population (true) regression line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µ</a:t>
            </a:r>
            <a:r>
              <a:rPr lang="en-US" sz="2200" i="1" baseline="-25000" dirty="0">
                <a:solidFill>
                  <a:srgbClr val="000000"/>
                </a:solidFill>
                <a:ea typeface="ＭＳ Ｐゴシック" pitchFamily="-111" charset="-128"/>
              </a:rPr>
              <a:t>y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=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α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+ </a:t>
            </a:r>
            <a:r>
              <a:rPr lang="en-US" sz="2200" i="1" dirty="0" err="1">
                <a:solidFill>
                  <a:srgbClr val="000000"/>
                </a:solidFill>
                <a:ea typeface="ＭＳ Ｐゴシック" pitchFamily="-111" charset="-128"/>
              </a:rPr>
              <a:t>βx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. The slope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b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and intercept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a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are usually unknown parameters.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• 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-111" charset="-128"/>
              </a:rPr>
              <a:t>Independent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Individual observations are independent of each other.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• 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-111" charset="-128"/>
              </a:rPr>
              <a:t>Normal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For any fixed value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, the response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y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varies according to a Normal distribution.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• 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-111" charset="-128"/>
              </a:rPr>
              <a:t>Equal variance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The standard deviation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y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(call it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σ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) is the same for all values of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x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. The common standard deviation </a:t>
            </a:r>
            <a:r>
              <a:rPr lang="en-US" sz="2200" i="1" dirty="0">
                <a:solidFill>
                  <a:srgbClr val="000000"/>
                </a:solidFill>
                <a:ea typeface="ＭＳ Ｐゴシック" pitchFamily="-111" charset="-128"/>
              </a:rPr>
              <a:t>σ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is usually an unknown parameter.</a:t>
            </a: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• 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-111" charset="-128"/>
              </a:rPr>
              <a:t>Random </a:t>
            </a:r>
            <a:r>
              <a:rPr lang="en-US" sz="2200" dirty="0">
                <a:solidFill>
                  <a:srgbClr val="000000"/>
                </a:solidFill>
                <a:ea typeface="ＭＳ Ｐゴシック" pitchFamily="-111" charset="-128"/>
              </a:rPr>
              <a:t>The data come from a well-designed random sample or randomized experiment.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371600" y="838200"/>
            <a:ext cx="6397862" cy="338554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ea typeface="ＭＳ Ｐゴシック" pitchFamily="-111" charset="-128"/>
                <a:cs typeface="ＭＳ Ｐゴシック" pitchFamily="-111" charset="-128"/>
              </a:rPr>
              <a:t>Conditions for Regression Inference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35923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Tests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sz="4000" dirty="0" smtClean="0"/>
              <a:t>1-Sample </a:t>
            </a:r>
            <a:r>
              <a:rPr lang="en-US" sz="4000" dirty="0" smtClean="0"/>
              <a:t>z</a:t>
            </a:r>
            <a:endParaRPr lang="en-US" sz="4000" dirty="0" smtClean="0"/>
          </a:p>
          <a:p>
            <a:pPr marL="514350" indent="-514350">
              <a:buAutoNum type="arabicParenR"/>
            </a:pPr>
            <a:r>
              <a:rPr lang="en-US" sz="4000" dirty="0" smtClean="0"/>
              <a:t>1-Sample </a:t>
            </a:r>
            <a:r>
              <a:rPr lang="en-US" sz="4000" dirty="0" smtClean="0"/>
              <a:t>t</a:t>
            </a:r>
            <a:endParaRPr lang="en-US" sz="4000" dirty="0" smtClean="0"/>
          </a:p>
          <a:p>
            <a:pPr marL="514350" indent="-514350">
              <a:buAutoNum type="arabicParenR"/>
            </a:pPr>
            <a:r>
              <a:rPr lang="en-US" sz="4000" dirty="0" smtClean="0"/>
              <a:t>2-Sample t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1-Proportion </a:t>
            </a:r>
            <a:endParaRPr lang="en-US" sz="4000" dirty="0" smtClean="0"/>
          </a:p>
          <a:p>
            <a:pPr marL="514350" indent="-514350">
              <a:buAutoNum type="arabicParenR"/>
            </a:pPr>
            <a:r>
              <a:rPr lang="en-US" sz="4000" dirty="0" smtClean="0"/>
              <a:t>2-Proportion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Paired t-test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Chi-Square G.O.F </a:t>
            </a:r>
            <a:r>
              <a:rPr lang="en-US" sz="4000" dirty="0" smtClean="0"/>
              <a:t>test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Chi-Square Test of Independence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Linear Regression t-test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05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Universal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525963"/>
          </a:xfrm>
        </p:spPr>
        <p:txBody>
          <a:bodyPr/>
          <a:lstStyle/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Randomization Condition:  </a:t>
            </a:r>
            <a:r>
              <a:rPr lang="en-US" dirty="0"/>
              <a:t>The sample should be a simple random sample of the population</a:t>
            </a:r>
            <a:r>
              <a:rPr lang="en-US" dirty="0" smtClean="0"/>
              <a:t>.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endParaRPr lang="en-US" dirty="0"/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10% Condition:</a:t>
            </a:r>
            <a:r>
              <a:rPr lang="en-US" dirty="0"/>
              <a:t> </a:t>
            </a:r>
            <a:r>
              <a:rPr lang="en-US" dirty="0" smtClean="0"/>
              <a:t>(Independence) If </a:t>
            </a:r>
            <a:r>
              <a:rPr lang="en-US" dirty="0"/>
              <a:t>sampling has not been made with replacement</a:t>
            </a:r>
            <a:r>
              <a:rPr lang="en-US" dirty="0" smtClean="0"/>
              <a:t>, and you are drawing from a finite population </a:t>
            </a:r>
            <a:r>
              <a:rPr lang="en-US" dirty="0"/>
              <a:t>then the sample size, </a:t>
            </a:r>
            <a:r>
              <a:rPr lang="en-US" sz="4000" i="1" dirty="0">
                <a:latin typeface="Times" pitchFamily="-80" charset="0"/>
              </a:rPr>
              <a:t>n</a:t>
            </a:r>
            <a:r>
              <a:rPr lang="en-US" dirty="0"/>
              <a:t>, must be no larger than 10% of the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1-Sample-Z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Quantitative Data</a:t>
            </a:r>
          </a:p>
          <a:p>
            <a:r>
              <a:rPr lang="en-US" dirty="0"/>
              <a:t>Y</a:t>
            </a:r>
            <a:r>
              <a:rPr lang="en-US" dirty="0" smtClean="0"/>
              <a:t>ou know (sigma) the standard deviation of the population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Normality Check:  </a:t>
            </a:r>
            <a:r>
              <a:rPr lang="en-US" dirty="0" smtClean="0"/>
              <a:t>Stated in the question, probability plot, n is at least 30.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86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1-Sample 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525963"/>
          </a:xfrm>
        </p:spPr>
        <p:txBody>
          <a:bodyPr/>
          <a:lstStyle/>
          <a:p>
            <a:r>
              <a:rPr lang="en-US" dirty="0" smtClean="0"/>
              <a:t>Quantitative Data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do not</a:t>
            </a:r>
            <a:r>
              <a:rPr lang="en-US" dirty="0" smtClean="0"/>
              <a:t> know (sigma) the standard deviation of the population.</a:t>
            </a:r>
          </a:p>
          <a:p>
            <a:r>
              <a:rPr lang="en-US" dirty="0" smtClean="0"/>
              <a:t>You use “s” the standard deviation of the sample to approximate sigma.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Normality Check: (Central Limit Theorem) </a:t>
            </a:r>
            <a:r>
              <a:rPr lang="en-US" sz="3200" dirty="0"/>
              <a:t>Sample Size of at least </a:t>
            </a:r>
            <a:r>
              <a:rPr lang="en-US" sz="3200" dirty="0" smtClean="0"/>
              <a:t>30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3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2-Sample 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2 Sets of Quantitative Data</a:t>
            </a:r>
          </a:p>
          <a:p>
            <a:r>
              <a:rPr lang="en-US" dirty="0" smtClean="0"/>
              <a:t>You do not know (sigma) the standard deviation of either population.</a:t>
            </a:r>
          </a:p>
          <a:p>
            <a:r>
              <a:rPr lang="en-US" dirty="0" smtClean="0"/>
              <a:t>You use s</a:t>
            </a:r>
            <a:r>
              <a:rPr lang="en-US" sz="1800" dirty="0" smtClean="0"/>
              <a:t>1 </a:t>
            </a:r>
            <a:r>
              <a:rPr lang="en-US" sz="2800" dirty="0"/>
              <a:t> </a:t>
            </a:r>
            <a:r>
              <a:rPr lang="en-US" dirty="0" smtClean="0"/>
              <a:t>and</a:t>
            </a:r>
            <a:r>
              <a:rPr lang="en-US" sz="2800" dirty="0" smtClean="0"/>
              <a:t> </a:t>
            </a:r>
            <a:r>
              <a:rPr lang="en-US" dirty="0" smtClean="0"/>
              <a:t>s</a:t>
            </a:r>
            <a:r>
              <a:rPr lang="en-US" sz="1800" dirty="0" smtClean="0"/>
              <a:t>2  </a:t>
            </a:r>
            <a:r>
              <a:rPr lang="en-US" dirty="0" smtClean="0"/>
              <a:t>to approximate sigma for both populations.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Normality Check: </a:t>
            </a:r>
            <a:r>
              <a:rPr lang="en-US" sz="3200" dirty="0">
                <a:solidFill>
                  <a:srgbClr val="FF0000"/>
                </a:solidFill>
              </a:rPr>
              <a:t>(CLT) </a:t>
            </a:r>
            <a:r>
              <a:rPr lang="en-US" sz="3200" dirty="0" smtClean="0"/>
              <a:t>Both sample sizes are at </a:t>
            </a:r>
            <a:r>
              <a:rPr lang="en-US" sz="3200" dirty="0"/>
              <a:t>least </a:t>
            </a:r>
            <a:r>
              <a:rPr lang="en-US" sz="3200" dirty="0" smtClean="0"/>
              <a:t>30.</a:t>
            </a:r>
            <a:endParaRPr lang="en-US" sz="32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7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1-Proportion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(Categorical Data)  Qualitative Data</a:t>
            </a:r>
          </a:p>
          <a:p>
            <a:r>
              <a:rPr lang="en-US" dirty="0" smtClean="0"/>
              <a:t>You use p-hat and q-hat to approximate the standard deviation of the population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Normality Check:</a:t>
            </a:r>
            <a:r>
              <a:rPr lang="en-US" dirty="0" smtClean="0"/>
              <a:t> </a:t>
            </a:r>
            <a:r>
              <a:rPr lang="en-US" dirty="0"/>
              <a:t>The sample size has to be big enough so that both </a:t>
            </a:r>
            <a:r>
              <a:rPr lang="en-US" sz="4000" i="1" dirty="0" err="1">
                <a:latin typeface="Times" pitchFamily="-80" charset="0"/>
              </a:rPr>
              <a:t>np</a:t>
            </a:r>
            <a:r>
              <a:rPr lang="en-US" dirty="0"/>
              <a:t> and </a:t>
            </a:r>
            <a:r>
              <a:rPr lang="en-US" sz="4000" i="1" dirty="0" err="1">
                <a:latin typeface="Times" pitchFamily="-80" charset="0"/>
              </a:rPr>
              <a:t>nq</a:t>
            </a:r>
            <a:r>
              <a:rPr lang="en-US" dirty="0"/>
              <a:t> are at least 10.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803634"/>
          <a:ext cx="1066800" cy="1287518"/>
        </p:xfrm>
        <a:graphic>
          <a:graphicData uri="http://schemas.openxmlformats.org/presentationml/2006/ole">
            <p:oleObj spid="_x0000_s1026" name="Equation" r:id="rId3" imgW="368280" imgH="444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379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2-Proportion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Sets of (Categorical Data) Qualitative Data</a:t>
            </a:r>
          </a:p>
          <a:p>
            <a:r>
              <a:rPr lang="en-US" dirty="0" smtClean="0"/>
              <a:t>You use p-hat and q-hat to approximate the standard deviation for both populations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Success/Failure Condition:</a:t>
            </a:r>
            <a:r>
              <a:rPr lang="en-US" dirty="0"/>
              <a:t> The sample size has to be big enough so that both </a:t>
            </a:r>
            <a:r>
              <a:rPr lang="en-US" sz="4000" i="1" dirty="0" smtClean="0">
                <a:latin typeface="Times" pitchFamily="-80" charset="0"/>
              </a:rPr>
              <a:t>n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sz="4000" i="1" dirty="0" smtClean="0">
                <a:latin typeface="Times" pitchFamily="-80" charset="0"/>
              </a:rPr>
              <a:t>p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dirty="0" smtClean="0"/>
              <a:t>,  </a:t>
            </a:r>
            <a:r>
              <a:rPr lang="en-US" sz="4000" i="1" dirty="0" smtClean="0">
                <a:latin typeface="Times" pitchFamily="-80" charset="0"/>
              </a:rPr>
              <a:t>n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sz="4000" i="1" dirty="0" smtClean="0">
                <a:latin typeface="Times" pitchFamily="-80" charset="0"/>
              </a:rPr>
              <a:t>q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dirty="0" smtClean="0"/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/>
              <a:t>2</a:t>
            </a:r>
            <a:r>
              <a:rPr lang="en-US" dirty="0" smtClean="0"/>
              <a:t>,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/>
              <a:t>2</a:t>
            </a:r>
            <a:r>
              <a:rPr lang="en-US" dirty="0" smtClean="0"/>
              <a:t> are </a:t>
            </a:r>
            <a:r>
              <a:rPr lang="en-US" dirty="0"/>
              <a:t>at least 10.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97100" y="2546350"/>
          <a:ext cx="1049338" cy="1139825"/>
        </p:xfrm>
        <a:graphic>
          <a:graphicData uri="http://schemas.openxmlformats.org/presentationml/2006/ole">
            <p:oleObj spid="_x0000_s2052" name="Equation" r:id="rId3" imgW="444240" imgH="4824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191000" y="2590800"/>
          <a:ext cx="1138238" cy="1139825"/>
        </p:xfrm>
        <a:graphic>
          <a:graphicData uri="http://schemas.openxmlformats.org/presentationml/2006/ole">
            <p:oleObj spid="_x0000_s2053" name="Equation" r:id="rId4" imgW="482400" imgH="482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78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Paired 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525963"/>
          </a:xfrm>
        </p:spPr>
        <p:txBody>
          <a:bodyPr/>
          <a:lstStyle/>
          <a:p>
            <a:r>
              <a:rPr lang="en-US" dirty="0" smtClean="0"/>
              <a:t>Quantitative Data</a:t>
            </a:r>
          </a:p>
          <a:p>
            <a:r>
              <a:rPr lang="en-US" dirty="0" smtClean="0"/>
              <a:t>Same as a one sample t-test but you have two pieces of data for each subject or experimental unit.</a:t>
            </a:r>
          </a:p>
          <a:p>
            <a:r>
              <a:rPr lang="en-US" dirty="0" smtClean="0"/>
              <a:t>Usually (Pre-Test/Post-Test)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Normality Check: </a:t>
            </a:r>
            <a:r>
              <a:rPr lang="en-US" sz="3200" dirty="0">
                <a:solidFill>
                  <a:srgbClr val="FF0000"/>
                </a:solidFill>
              </a:rPr>
              <a:t>(CLT) </a:t>
            </a:r>
            <a:r>
              <a:rPr lang="en-US" sz="3200" dirty="0" smtClean="0"/>
              <a:t>“n” is at </a:t>
            </a:r>
            <a:r>
              <a:rPr lang="en-US" sz="3200" dirty="0"/>
              <a:t>least </a:t>
            </a:r>
            <a:r>
              <a:rPr lang="en-US" sz="3200" dirty="0" smtClean="0"/>
              <a:t>30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3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Equation 3.0</vt:lpstr>
      <vt:lpstr>Microsoft Equation</vt:lpstr>
      <vt:lpstr>Review of Hypothesis Testing</vt:lpstr>
      <vt:lpstr>Types of Tests</vt:lpstr>
      <vt:lpstr>Universal Conditions</vt:lpstr>
      <vt:lpstr>1-Sample-Z Test</vt:lpstr>
      <vt:lpstr>1-Sample t-test</vt:lpstr>
      <vt:lpstr>2-Sample t-test</vt:lpstr>
      <vt:lpstr>1-Proportion</vt:lpstr>
      <vt:lpstr>2-Proportion</vt:lpstr>
      <vt:lpstr>Paired t-test</vt:lpstr>
      <vt:lpstr>Chi-Square Goodness of Fit</vt:lpstr>
      <vt:lpstr>Chi-Square Test of Independence</vt:lpstr>
      <vt:lpstr>Linear Regression t-test</vt:lpstr>
    </vt:vector>
  </TitlesOfParts>
  <Company>CCBC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Hypothesis Testing</dc:title>
  <dc:creator>Administrator</dc:creator>
  <cp:lastModifiedBy>acalise2</cp:lastModifiedBy>
  <cp:revision>5</cp:revision>
  <dcterms:created xsi:type="dcterms:W3CDTF">2013-05-04T16:02:23Z</dcterms:created>
  <dcterms:modified xsi:type="dcterms:W3CDTF">2014-04-22T14:09:28Z</dcterms:modified>
</cp:coreProperties>
</file>