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  <p:sldMasterId id="2147483677" r:id="rId3"/>
  </p:sldMasterIdLst>
  <p:notesMasterIdLst>
    <p:notesMasterId r:id="rId11"/>
  </p:notesMasterIdLst>
  <p:handoutMasterIdLst>
    <p:handoutMasterId r:id="rId12"/>
  </p:handoutMasterIdLst>
  <p:sldIdLst>
    <p:sldId id="312" r:id="rId4"/>
    <p:sldId id="299" r:id="rId5"/>
    <p:sldId id="300" r:id="rId6"/>
    <p:sldId id="320" r:id="rId7"/>
    <p:sldId id="321" r:id="rId8"/>
    <p:sldId id="318" r:id="rId9"/>
    <p:sldId id="319" r:id="rId10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9E28F"/>
    <a:srgbClr val="F9E497"/>
    <a:srgbClr val="FCF094"/>
    <a:srgbClr val="FCED80"/>
    <a:srgbClr val="FDE27F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E393EA-4A91-4A9D-A721-199D430202C0}" v="27" dt="2023-10-17T20:21:34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297" autoAdjust="0"/>
  </p:normalViewPr>
  <p:slideViewPr>
    <p:cSldViewPr snapToGrid="0">
      <p:cViewPr varScale="1">
        <p:scale>
          <a:sx n="65" d="100"/>
          <a:sy n="65" d="100"/>
        </p:scale>
        <p:origin x="13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ise, Anthony J." userId="793fc3b1-1a2a-431b-8bb5-959a5637ad6e" providerId="ADAL" clId="{2DE393EA-4A91-4A9D-A721-199D430202C0}"/>
    <pc:docChg chg="custSel addSld modSld">
      <pc:chgData name="Calise, Anthony J." userId="793fc3b1-1a2a-431b-8bb5-959a5637ad6e" providerId="ADAL" clId="{2DE393EA-4A91-4A9D-A721-199D430202C0}" dt="2023-10-17T20:21:34.096" v="579" actId="1076"/>
      <pc:docMkLst>
        <pc:docMk/>
      </pc:docMkLst>
      <pc:sldChg chg="modSp new mod">
        <pc:chgData name="Calise, Anthony J." userId="793fc3b1-1a2a-431b-8bb5-959a5637ad6e" providerId="ADAL" clId="{2DE393EA-4A91-4A9D-A721-199D430202C0}" dt="2023-10-17T20:21:34.096" v="579" actId="1076"/>
        <pc:sldMkLst>
          <pc:docMk/>
          <pc:sldMk cId="1652251841" sldId="321"/>
        </pc:sldMkLst>
        <pc:spChg chg="mod">
          <ac:chgData name="Calise, Anthony J." userId="793fc3b1-1a2a-431b-8bb5-959a5637ad6e" providerId="ADAL" clId="{2DE393EA-4A91-4A9D-A721-199D430202C0}" dt="2023-10-17T20:00:29.792" v="37" actId="207"/>
          <ac:spMkLst>
            <pc:docMk/>
            <pc:sldMk cId="1652251841" sldId="321"/>
            <ac:spMk id="2" creationId="{2CC6B67B-1CAF-136C-6158-DC11B6673815}"/>
          </ac:spMkLst>
        </pc:spChg>
        <pc:spChg chg="mod">
          <ac:chgData name="Calise, Anthony J." userId="793fc3b1-1a2a-431b-8bb5-959a5637ad6e" providerId="ADAL" clId="{2DE393EA-4A91-4A9D-A721-199D430202C0}" dt="2023-10-17T20:21:34.096" v="579" actId="1076"/>
          <ac:spMkLst>
            <pc:docMk/>
            <pc:sldMk cId="1652251841" sldId="321"/>
            <ac:spMk id="3" creationId="{B4B6D502-BF36-129E-0FA1-4A6B0A018F2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F50B6BD9-C410-43AE-BB4B-CF6F81FB571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41452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D2E39521-4A4D-47EB-B39C-B9A0E0161A7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80802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1C4AB3-5023-4A40-BA66-4D400A518058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1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135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5E17C-24DB-4021-8B34-A80732CD79C3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508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3C274-3308-41B5-BB50-678F163DBD66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431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D90DF-F1EA-49BF-A599-D69DB573C9A4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1" charset="0"/>
              <a:ea typeface="+mn-ea"/>
              <a:cs typeface="+mn-cs"/>
            </a:endParaRPr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33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kumimoji="1" lang="en-US" altLang="en-US" sz="3200">
              <a:latin typeface="Tahoma" pitchFamily="1" charset="0"/>
            </a:endParaRPr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en-US"/>
              <a:t>Copyright © 2009 Pearson Education, Inc. </a:t>
            </a:r>
          </a:p>
        </p:txBody>
      </p:sp>
      <p:sp>
        <p:nvSpPr>
          <p:cNvPr id="525317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altLang="en-US" noProof="0"/>
              <a:t>Click to edit </a:t>
            </a:r>
            <a:br>
              <a:rPr lang="en-US" altLang="en-US" noProof="0"/>
            </a:br>
            <a:r>
              <a:rPr lang="en-US" altLang="en-US" noProof="0"/>
              <a:t>Master title style</a:t>
            </a:r>
          </a:p>
        </p:txBody>
      </p:sp>
      <p:pic>
        <p:nvPicPr>
          <p:cNvPr id="525318" name="Picture 6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5319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18FCF3B-D2B3-4016-A4CC-D3FD2571F8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5986841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7EA57521-C67C-444C-AE5A-547A87E3D434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0745757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2730194C-132B-4BF0-95F0-28A73F36463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2534352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endParaRPr kumimoji="1" lang="en-US" sz="3200">
              <a:solidFill>
                <a:srgbClr val="000000"/>
              </a:solidFill>
              <a:latin typeface="Tahoma" pitchFamily="1" charset="0"/>
            </a:endParaRPr>
          </a:p>
        </p:txBody>
      </p:sp>
      <p:pic>
        <p:nvPicPr>
          <p:cNvPr id="5" name="Picture 6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8149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151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2009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68914619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F1DD1467-0E63-404C-B8BF-C4A43CA012C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92566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C125A7FF-579F-4FF8-8654-FE76B8D4784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52743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FD5A238-BB58-4E79-91AA-4E44AC78394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62951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79DF8E77-D332-4773-874D-2C28B8CC39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47384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1848714-0F54-4C97-8832-2822B917AFA6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06477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FF45F13-8084-48A0-9EAF-1569BB68DDB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1372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B0ABC56-BBC2-425B-A749-F79653B8CC4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9569150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A1CE67E-4891-4EBD-9D83-1BCF7393688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0943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418C4EB3-47F9-4F0A-9644-2FB3263B406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57494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AC1F1B11-B4ED-4DA2-8A82-9A006A2877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9874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874D7F4-2E3C-40CB-A694-082272E4E928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31122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E04595C-BF73-4655-988C-4C0626864960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258293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163EA9-85E0-B257-741B-56AC363E53C4}"/>
              </a:ext>
            </a:extLst>
          </p:cNvPr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10800000"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>
              <a:latin typeface="Tahoma" panose="020B0604030504040204" pitchFamily="34" charset="0"/>
            </a:endParaRPr>
          </a:p>
        </p:txBody>
      </p:sp>
      <p:pic>
        <p:nvPicPr>
          <p:cNvPr id="3" name="Picture 6" descr="awtri_4c UPDATE_color">
            <a:extLst>
              <a:ext uri="{FF2B5EF4-FFF2-40B4-BE49-F238E27FC236}">
                <a16:creationId xmlns:a16="http://schemas.microsoft.com/office/drawing/2014/main" id="{6574A756-E160-1C39-3203-C61A9340D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7845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</a:t>
            </a:r>
          </a:p>
        </p:txBody>
      </p:sp>
      <p:sp>
        <p:nvSpPr>
          <p:cNvPr id="547847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C615B4-71BD-94D3-8997-C52E8D9350F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2009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729695377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3095F5-F0A1-C697-011C-47CCECB6E4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F9BF4436-31C8-49CC-972B-77C5889AD9B1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7177084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691B8D-5F7D-08BD-E98C-650874E544A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F9906EC5-C92E-4F0C-9B3F-9900D56EA15B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47717216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E2B7F90-D3CD-ECCF-6706-4DD257AB650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B92BA2FC-0DBE-4814-8E24-BC69965254F9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60793705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23B797-CFF8-4034-AD7C-EB65D25D09C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FEC82834-D454-426F-A836-22D8A9ED3555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8634889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CF23049F-A691-4A96-B531-B39CBFC7F8A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09798243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B97A36A-2029-295E-6A02-EB200731E1A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537FC69C-C4AF-4BA0-8317-C25C91E1F203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63026897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E4801A1-5B21-DD2B-9B53-AA02181B0B6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2D84E4A8-2ED0-4CE7-81A4-225D2DF40F97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04130645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4177BC-9AE2-FE1B-8DEE-002985CCE2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49747237-1608-4AFF-94AF-280947460E88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62361720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927EB70-CCC9-F27C-B86A-6C69271626C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C2FCAA59-5F9A-4D43-B16E-37947A1E31C9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48286144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ED132E-A304-5005-34CD-C0ECBB10796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DC60AFC3-9DD7-4A9C-85AF-0C34E0EAB4C8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47753261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59ADEA-8AF2-C61B-976B-3E4A32EF34F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39B5CF22-3AA6-4F58-B10D-1C5AC256E10E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63985970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99B69E4-A0E6-CBD7-59D5-C6359968765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4BE9D9A4-D9D9-42C7-98D1-4242E172D820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412444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329478CD-E82B-4819-B84A-A46D6491CB0B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0448337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21A9A9A-E330-48E9-B4FB-6ABF0486444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371938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128C7349-C571-4E0D-9795-FD4C44E73B6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7996960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DE10FABF-BD22-4AB9-9AA8-B54C5AF14973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5993636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F22C023B-DBFC-4CF3-8351-85D80225F05A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7384332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B4681AA0-FA09-4496-95F6-84FD1EF7B9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7015706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 altLang="en-US"/>
              <a:t>Slide 1- </a:t>
            </a:r>
            <a:fld id="{0855F7DF-4006-4459-94DB-4883914B8E93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900"/>
              <a:t>Copyright © 2009 Pearson Education, Inc. </a:t>
            </a:r>
          </a:p>
        </p:txBody>
      </p:sp>
      <p:sp>
        <p:nvSpPr>
          <p:cNvPr id="52429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Slide 1- </a:t>
            </a:r>
            <a:fld id="{696D4F2A-9755-4B1D-B90D-AE4D7782392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517126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0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663834-F4D8-720A-6B72-781462EB5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46819" name="Rectangle 3">
            <a:extLst>
              <a:ext uri="{FF2B5EF4-FFF2-40B4-BE49-F238E27FC236}">
                <a16:creationId xmlns:a16="http://schemas.microsoft.com/office/drawing/2014/main" id="{158BB3A2-33E7-AED6-7788-73E35E04D7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C8A9161A-BB0F-4C3E-8EDC-A7F1D019488A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90905F-CD11-E01D-DA4C-8EF909E00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9E222B-21ED-1B78-D85F-DA30E8ACD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/>
              <a:t>Copyright © 2009 Pearson Education, Inc.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437B491-0894-743D-4033-2EE2345196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73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faq.org/posts/2020/02/tips-and-tricks-to-excel-in-online-casinos-in-germany/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gonitsora.com/understanding-probability-3rd-edition/" TargetMode="External"/><Relationship Id="rId5" Type="http://schemas.openxmlformats.org/officeDocument/2006/relationships/image" Target="../media/image4.jpg"/><Relationship Id="rId10" Type="http://schemas.openxmlformats.org/officeDocument/2006/relationships/hyperlink" Target="https://eigenblogger.com/2016/10/25/deriving-the-binomial-probability-mass-function/" TargetMode="External"/><Relationship Id="rId4" Type="http://schemas.openxmlformats.org/officeDocument/2006/relationships/hyperlink" Target="https://raine6.blogspot.com/2013/05/teaching-probability-concepts.html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8195" name="Rectangle 2" descr="Pink tissue paper"/>
          <p:cNvSpPr>
            <a:spLocks noGrp="1" noChangeArrowheads="1"/>
          </p:cNvSpPr>
          <p:nvPr>
            <p:ph type="ctrTitle"/>
          </p:nvPr>
        </p:nvSpPr>
        <p:spPr>
          <a:xfrm>
            <a:off x="0" y="1498314"/>
            <a:ext cx="9144000" cy="998306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STAT 210</a:t>
            </a:r>
          </a:p>
        </p:txBody>
      </p:sp>
      <p:sp>
        <p:nvSpPr>
          <p:cNvPr id="8196" name="Rectangle 3" descr="Pink tissue paper"/>
          <p:cNvSpPr>
            <a:spLocks noGrp="1" noChangeArrowheads="1"/>
          </p:cNvSpPr>
          <p:nvPr>
            <p:ph type="subTitle" idx="1"/>
          </p:nvPr>
        </p:nvSpPr>
        <p:spPr>
          <a:xfrm>
            <a:off x="0" y="2736399"/>
            <a:ext cx="9144000" cy="1905000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solidFill>
                  <a:srgbClr val="FF0000"/>
                </a:solidFill>
              </a:rPr>
              <a:t>Binomial Distribution</a:t>
            </a:r>
          </a:p>
        </p:txBody>
      </p:sp>
      <p:pic>
        <p:nvPicPr>
          <p:cNvPr id="3" name="Picture 2" descr="A group of colorful dice&#10;&#10;Description automatically generated with low confidence">
            <a:extLst>
              <a:ext uri="{FF2B5EF4-FFF2-40B4-BE49-F238E27FC236}">
                <a16:creationId xmlns:a16="http://schemas.microsoft.com/office/drawing/2014/main" id="{C84310AD-3E75-4112-6404-F99ED3A2E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0"/>
            <a:ext cx="2464526" cy="16463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DA4F1D-4249-D65C-96A0-8B7406E47B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524625" y="1897"/>
            <a:ext cx="2619375" cy="1743075"/>
          </a:xfrm>
          <a:prstGeom prst="rect">
            <a:avLst/>
          </a:prstGeom>
        </p:spPr>
      </p:pic>
      <p:pic>
        <p:nvPicPr>
          <p:cNvPr id="9" name="Picture 8" descr="A close-up of a roulette wheel&#10;&#10;Description automatically generated with medium confidence">
            <a:extLst>
              <a:ext uri="{FF2B5EF4-FFF2-40B4-BE49-F238E27FC236}">
                <a16:creationId xmlns:a16="http://schemas.microsoft.com/office/drawing/2014/main" id="{F7D39914-31A6-BC9B-0606-AB13DD53B6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278881" y="4946987"/>
            <a:ext cx="2865120" cy="19110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6A8D4D2-85E8-2D64-836D-995DEA426C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0" y="5359686"/>
            <a:ext cx="6244400" cy="149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2300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A431841-B7A6-4A28-A6AF-A41264D8F475}" type="slidenum">
              <a:rPr lang="en-US" altLang="en-US"/>
              <a:pPr/>
              <a:t>2</a:t>
            </a:fld>
            <a:endParaRPr lang="en-CA" alt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8448" y="0"/>
            <a:ext cx="8305800" cy="992187"/>
          </a:xfrm>
        </p:spPr>
        <p:txBody>
          <a:bodyPr/>
          <a:lstStyle/>
          <a:p>
            <a:r>
              <a:rPr lang="en-US" altLang="en-US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858" y="1143000"/>
            <a:ext cx="8294687" cy="4572000"/>
          </a:xfrm>
          <a:ln/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Binomial model</a:t>
            </a:r>
            <a:r>
              <a:rPr lang="en-US" altLang="en-US" dirty="0"/>
              <a:t> tells us the probability for a random variable that counts the number of successes in a fixed number of Bernoulli trials.</a:t>
            </a:r>
          </a:p>
          <a:p>
            <a:r>
              <a:rPr lang="en-US" altLang="en-US" dirty="0"/>
              <a:t>Two parameters define the Binomial model: </a:t>
            </a:r>
            <a:r>
              <a:rPr lang="en-US" altLang="en-US" i="1" dirty="0"/>
              <a:t>n</a:t>
            </a:r>
            <a:r>
              <a:rPr lang="en-US" altLang="en-US" dirty="0"/>
              <a:t>, the number of trials; and, </a:t>
            </a:r>
            <a:r>
              <a:rPr lang="en-US" altLang="en-US" i="1" dirty="0"/>
              <a:t>p</a:t>
            </a:r>
            <a:r>
              <a:rPr lang="en-US" altLang="en-US" dirty="0"/>
              <a:t>, the probability of success. We denote this </a:t>
            </a:r>
            <a:r>
              <a:rPr lang="en-US" altLang="en-US" dirty="0" err="1"/>
              <a:t>Binom</a:t>
            </a:r>
            <a:r>
              <a:rPr lang="en-US" altLang="en-US" dirty="0"/>
              <a:t>(</a:t>
            </a:r>
            <a:r>
              <a:rPr lang="en-US" altLang="en-US" i="1" dirty="0"/>
              <a:t>n, p</a:t>
            </a:r>
            <a:r>
              <a:rPr lang="en-US" altLang="en-US" dirty="0"/>
              <a:t>).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6A851C34-9667-48D0-BB47-E753967E6411}" type="slidenum">
              <a:rPr lang="en-US" altLang="en-US"/>
              <a:pPr/>
              <a:t>3</a:t>
            </a:fld>
            <a:endParaRPr lang="en-CA" alt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683" y="0"/>
            <a:ext cx="8305800" cy="882869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 (cont.)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451" y="1016876"/>
            <a:ext cx="8294687" cy="4572000"/>
          </a:xfrm>
          <a:ln/>
        </p:spPr>
        <p:txBody>
          <a:bodyPr/>
          <a:lstStyle/>
          <a:p>
            <a:r>
              <a:rPr lang="en-US" altLang="en-US" dirty="0"/>
              <a:t>In </a:t>
            </a:r>
            <a:r>
              <a:rPr lang="en-US" altLang="en-US" i="1" dirty="0"/>
              <a:t>n</a:t>
            </a:r>
            <a:r>
              <a:rPr lang="en-US" altLang="en-US" dirty="0"/>
              <a:t> trials, there are </a:t>
            </a:r>
          </a:p>
          <a:p>
            <a:pPr>
              <a:buFont typeface="Wingdings" pitchFamily="1" charset="2"/>
              <a:buNone/>
            </a:pPr>
            <a:endParaRPr lang="en-US" altLang="en-US" dirty="0"/>
          </a:p>
          <a:p>
            <a:pPr>
              <a:buFont typeface="Wingdings" pitchFamily="1" charset="2"/>
              <a:buNone/>
            </a:pPr>
            <a:r>
              <a:rPr lang="en-US" altLang="en-US" dirty="0"/>
              <a:t>	ways to have </a:t>
            </a:r>
            <a:r>
              <a:rPr lang="en-US" altLang="en-US" i="1" dirty="0"/>
              <a:t>k</a:t>
            </a:r>
            <a:r>
              <a:rPr lang="en-US" altLang="en-US" dirty="0"/>
              <a:t> successes. </a:t>
            </a:r>
          </a:p>
          <a:p>
            <a:pPr lvl="1"/>
            <a:r>
              <a:rPr lang="en-US" altLang="en-US" dirty="0"/>
              <a:t>Read 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 New Roman" pitchFamily="1" charset="0"/>
              </a:rPr>
              <a:t>n</a:t>
            </a:r>
            <a:r>
              <a:rPr lang="en-US" altLang="en-US" i="1" dirty="0" err="1">
                <a:solidFill>
                  <a:srgbClr val="FF0000"/>
                </a:solidFill>
                <a:latin typeface="Times New Roman" pitchFamily="1" charset="0"/>
              </a:rPr>
              <a:t>C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 New Roman" pitchFamily="1" charset="0"/>
              </a:rPr>
              <a:t>k</a:t>
            </a:r>
            <a:r>
              <a:rPr lang="en-US" altLang="en-US" dirty="0"/>
              <a:t> as “</a:t>
            </a:r>
            <a:r>
              <a:rPr lang="en-US" altLang="en-US" i="1" dirty="0"/>
              <a:t>n</a:t>
            </a:r>
            <a:r>
              <a:rPr lang="en-US" altLang="en-US" dirty="0"/>
              <a:t> choose </a:t>
            </a:r>
            <a:r>
              <a:rPr lang="en-US" altLang="en-US" i="1" dirty="0"/>
              <a:t>k</a:t>
            </a:r>
            <a:r>
              <a:rPr lang="en-US" altLang="en-US" dirty="0"/>
              <a:t>,” and is called a combination.</a:t>
            </a:r>
          </a:p>
          <a:p>
            <a:endParaRPr lang="en-US" altLang="en-US" dirty="0"/>
          </a:p>
          <a:p>
            <a:r>
              <a:rPr lang="en-US" altLang="en-US" dirty="0"/>
              <a:t>Note: </a:t>
            </a:r>
            <a:r>
              <a:rPr lang="en-US" altLang="en-US" i="1" dirty="0"/>
              <a:t>n</a:t>
            </a:r>
            <a:r>
              <a:rPr lang="en-US" altLang="en-US" dirty="0"/>
              <a:t>! = </a:t>
            </a:r>
            <a:r>
              <a:rPr lang="en-US" altLang="en-US" i="1" dirty="0"/>
              <a:t>n </a:t>
            </a:r>
            <a:r>
              <a:rPr lang="en-US" altLang="en-US" dirty="0"/>
              <a:t>x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n – 1</a:t>
            </a:r>
            <a:r>
              <a:rPr lang="en-US" altLang="en-US" dirty="0"/>
              <a:t>)</a:t>
            </a:r>
            <a:r>
              <a:rPr lang="en-US" altLang="en-US" i="1" dirty="0"/>
              <a:t> </a:t>
            </a:r>
            <a:r>
              <a:rPr lang="en-US" altLang="en-US" dirty="0"/>
              <a:t>x</a:t>
            </a:r>
            <a:r>
              <a:rPr lang="en-US" altLang="en-US" i="1" dirty="0"/>
              <a:t> … </a:t>
            </a:r>
            <a:r>
              <a:rPr lang="en-US" altLang="en-US" dirty="0"/>
              <a:t>x</a:t>
            </a:r>
            <a:r>
              <a:rPr lang="en-US" altLang="en-US" i="1" dirty="0"/>
              <a:t> 2 </a:t>
            </a:r>
            <a:r>
              <a:rPr lang="en-US" altLang="en-US" dirty="0"/>
              <a:t>x</a:t>
            </a:r>
            <a:r>
              <a:rPr lang="en-US" altLang="en-US" i="1" dirty="0"/>
              <a:t> 1</a:t>
            </a:r>
            <a:r>
              <a:rPr lang="en-US" altLang="en-US" dirty="0"/>
              <a:t>, and </a:t>
            </a:r>
            <a:r>
              <a:rPr lang="en-US" altLang="en-US" i="1" dirty="0"/>
              <a:t>n</a:t>
            </a:r>
            <a:r>
              <a:rPr lang="en-US" altLang="en-US" dirty="0"/>
              <a:t>! is read as “</a:t>
            </a:r>
            <a:r>
              <a:rPr lang="en-US" altLang="en-US" i="1" dirty="0"/>
              <a:t>n</a:t>
            </a:r>
            <a:r>
              <a:rPr lang="en-US" altLang="en-US" dirty="0"/>
              <a:t> factorial.”</a:t>
            </a:r>
          </a:p>
        </p:txBody>
      </p:sp>
      <p:graphicFrame>
        <p:nvGraphicFramePr>
          <p:cNvPr id="498693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87059808"/>
              </p:ext>
            </p:extLst>
          </p:nvPr>
        </p:nvGraphicFramePr>
        <p:xfrm>
          <a:off x="4776952" y="835572"/>
          <a:ext cx="3042256" cy="1297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41120" imgH="444240" progId="Equation.DSMT4">
                  <p:embed/>
                </p:oleObj>
              </mc:Choice>
              <mc:Fallback>
                <p:oleObj name="Equation" r:id="rId3" imgW="1041120" imgH="444240" progId="Equation.DSMT4">
                  <p:embed/>
                  <p:pic>
                    <p:nvPicPr>
                      <p:cNvPr id="4986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952" y="835572"/>
                        <a:ext cx="3042256" cy="12973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36896" y="6230938"/>
            <a:ext cx="1905000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Slide 1- </a:t>
            </a:r>
            <a:fld id="{EF7F3E02-5695-44E0-AF03-86282EE2681A}" type="slidenum"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621" y="-153986"/>
            <a:ext cx="8305800" cy="901316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 (cont.)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734" y="803275"/>
            <a:ext cx="8294687" cy="4572000"/>
          </a:xfrm>
          <a:ln/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altLang="en-US" sz="2600" dirty="0"/>
              <a:t>Binomial probability model for Bernoulli trials: </a:t>
            </a:r>
            <a:r>
              <a:rPr lang="en-US" altLang="en-US" sz="2600" dirty="0" err="1"/>
              <a:t>Binom</a:t>
            </a:r>
            <a:r>
              <a:rPr lang="en-US" altLang="en-US" sz="2600" dirty="0"/>
              <a:t>(</a:t>
            </a:r>
            <a:r>
              <a:rPr lang="en-US" altLang="en-US" sz="2600" dirty="0" err="1"/>
              <a:t>n,</a:t>
            </a:r>
            <a:r>
              <a:rPr lang="en-US" altLang="en-US" sz="2600" i="1" dirty="0" err="1"/>
              <a:t>p</a:t>
            </a:r>
            <a:r>
              <a:rPr lang="en-US" altLang="en-US" sz="2600" dirty="0"/>
              <a:t>)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n</a:t>
            </a:r>
            <a:r>
              <a:rPr lang="en-US" altLang="en-US" sz="2600" dirty="0"/>
              <a:t> 		  	= number of trials</a:t>
            </a:r>
            <a:endParaRPr lang="en-US" altLang="en-US" sz="2600" i="1" dirty="0"/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p</a:t>
            </a:r>
            <a:r>
              <a:rPr lang="en-US" altLang="en-US" sz="2600" dirty="0"/>
              <a:t> 		  	= probability of success</a:t>
            </a:r>
          </a:p>
          <a:p>
            <a:pPr>
              <a:buFont typeface="Wingdings" pitchFamily="1" charset="2"/>
              <a:buNone/>
            </a:pPr>
            <a:r>
              <a:rPr lang="en-US" altLang="en-US" sz="2600" dirty="0"/>
              <a:t>(1 – </a:t>
            </a:r>
            <a:r>
              <a:rPr lang="en-US" altLang="en-US" sz="2600" i="1" dirty="0"/>
              <a:t>p)</a:t>
            </a:r>
            <a:r>
              <a:rPr lang="en-US" altLang="en-US" sz="2600" dirty="0"/>
              <a:t>	= probability of failure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X</a:t>
            </a:r>
            <a:r>
              <a:rPr lang="en-US" altLang="en-US" sz="2600" dirty="0"/>
              <a:t> 			= number of successes in </a:t>
            </a:r>
            <a:r>
              <a:rPr lang="en-US" altLang="en-US" sz="2600" i="1" dirty="0"/>
              <a:t>n</a:t>
            </a:r>
            <a:r>
              <a:rPr lang="en-US" altLang="en-US" sz="2600" dirty="0"/>
              <a:t> trials</a:t>
            </a:r>
          </a:p>
        </p:txBody>
      </p:sp>
      <p:graphicFrame>
        <p:nvGraphicFramePr>
          <p:cNvPr id="499716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502490" y="5186472"/>
          <a:ext cx="2244060" cy="8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7200" imgH="164880" progId="Equation.DSMT4">
                  <p:embed/>
                </p:oleObj>
              </mc:Choice>
              <mc:Fallback>
                <p:oleObj name="Equation" r:id="rId3" imgW="457200" imgH="164880" progId="Equation.DSMT4">
                  <p:embed/>
                  <p:pic>
                    <p:nvPicPr>
                      <p:cNvPr id="4997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490" y="5186472"/>
                        <a:ext cx="2244060" cy="81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18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599310" y="5094288"/>
          <a:ext cx="3231367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65160" imgH="253800" progId="Equation.DSMT4">
                  <p:embed/>
                </p:oleObj>
              </mc:Choice>
              <mc:Fallback>
                <p:oleObj name="Equation" r:id="rId5" imgW="965160" imgH="253800" progId="Equation.DSMT4">
                  <p:embed/>
                  <p:pic>
                    <p:nvPicPr>
                      <p:cNvPr id="4997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9310" y="5094288"/>
                        <a:ext cx="3231367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20" name="Object 8"/>
          <p:cNvGraphicFramePr>
            <a:graphicFrameLocks noChangeAspect="1"/>
          </p:cNvGraphicFramePr>
          <p:nvPr/>
        </p:nvGraphicFramePr>
        <p:xfrm>
          <a:off x="473075" y="3700463"/>
          <a:ext cx="7739063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22560" imgH="431640" progId="Equation.DSMT4">
                  <p:embed/>
                </p:oleObj>
              </mc:Choice>
              <mc:Fallback>
                <p:oleObj name="Equation" r:id="rId7" imgW="3022560" imgH="431640" progId="Equation.DSMT4">
                  <p:embed/>
                  <p:pic>
                    <p:nvPicPr>
                      <p:cNvPr id="4997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700463"/>
                        <a:ext cx="7739063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21" name="Rectangle 9"/>
          <p:cNvSpPr>
            <a:spLocks noChangeArrowheads="1"/>
          </p:cNvSpPr>
          <p:nvPr/>
        </p:nvSpPr>
        <p:spPr bwMode="auto">
          <a:xfrm>
            <a:off x="2496132" y="4140685"/>
            <a:ext cx="393700" cy="165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9722" name="Rectangle 10"/>
          <p:cNvSpPr>
            <a:spLocks noChangeArrowheads="1"/>
          </p:cNvSpPr>
          <p:nvPr/>
        </p:nvSpPr>
        <p:spPr bwMode="auto">
          <a:xfrm>
            <a:off x="6054537" y="4183856"/>
            <a:ext cx="4953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78920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7B-1CAF-136C-6158-DC11B667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97" y="54948"/>
            <a:ext cx="8305800" cy="630852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Probability on </a:t>
            </a: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MiniTab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6D502-BF36-129E-0FA1-4A6B0A018F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4456" y="943897"/>
                <a:ext cx="8955088" cy="568550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1.  Go to CALC </a:t>
                </a:r>
                <a:r>
                  <a:rPr lang="en-US" dirty="0">
                    <a:sym typeface="Wingdings" panose="05000000000000000000" pitchFamily="2" charset="2"/>
                  </a:rPr>
                  <a:t> Probability Distributions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2.  Select: “Probability Density Function” when you are looking for P(x = #)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00FF"/>
                    </a:solidFill>
                    <a:sym typeface="Wingdings" panose="05000000000000000000" pitchFamily="2" charset="2"/>
                  </a:rPr>
                  <a:t>Or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Select: “Cumulative Probability Function” when you are looking for P(x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</m:oMath>
                </a14:m>
                <a:r>
                  <a:rPr lang="en-US" dirty="0"/>
                  <a:t> #)</a:t>
                </a:r>
              </a:p>
              <a:p>
                <a:pPr marL="0" indent="0">
                  <a:buNone/>
                </a:pPr>
                <a:r>
                  <a:rPr lang="en-US" dirty="0"/>
                  <a:t>3.  Change Distribution to “Binomial” and then type in your value (#), number of trials (n) and the Event Probability (probability of success) (p) </a:t>
                </a:r>
              </a:p>
              <a:p>
                <a:pPr marL="0" indent="0">
                  <a:buNone/>
                </a:pPr>
                <a:r>
                  <a:rPr lang="en-US" dirty="0"/>
                  <a:t>4.  Make sure output is “Display” and then click OK.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6D502-BF36-129E-0FA1-4A6B0A018F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456" y="943897"/>
                <a:ext cx="8955088" cy="5685503"/>
              </a:xfrm>
              <a:blipFill>
                <a:blip r:embed="rId2"/>
                <a:stretch>
                  <a:fillRect l="-1361" t="-1179" r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151F4-D415-B221-7197-D08C95DAC0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9B0ABC56-BBC2-425B-A749-F79653B8CC45}" type="slidenum">
              <a:rPr lang="en-US" altLang="en-US" smtClean="0"/>
              <a:pPr/>
              <a:t>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5225184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E10FABF-BD22-4AB9-9AA8-B54C5AF14973}" type="slidenum">
              <a:rPr lang="en-US" altLang="en-US" smtClean="0"/>
              <a:pPr/>
              <a:t>6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35041" cy="44897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02821" y="2443034"/>
            <a:ext cx="8929396" cy="17906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48237" y="3654614"/>
            <a:ext cx="3383718" cy="16701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01" y="3002684"/>
            <a:ext cx="3965385" cy="297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7866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E10FABF-BD22-4AB9-9AA8-B54C5AF14973}" type="slidenum">
              <a:rPr lang="en-US" altLang="en-US" smtClean="0"/>
              <a:pPr/>
              <a:t>7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9716" cy="2880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09698" y="1685854"/>
            <a:ext cx="8334506" cy="16701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695" y="2157141"/>
            <a:ext cx="4708087" cy="392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04936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310</Words>
  <Application>Microsoft Office PowerPoint</Application>
  <PresentationFormat>Letter Paper (8.5x11 in)</PresentationFormat>
  <Paragraphs>36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Cambria Math</vt:lpstr>
      <vt:lpstr>Tahoma</vt:lpstr>
      <vt:lpstr>Times New Roman</vt:lpstr>
      <vt:lpstr>Wingdings</vt:lpstr>
      <vt:lpstr>1_Blends</vt:lpstr>
      <vt:lpstr>2_Blends</vt:lpstr>
      <vt:lpstr>3_Blends</vt:lpstr>
      <vt:lpstr>Equation</vt:lpstr>
      <vt:lpstr>STAT 210</vt:lpstr>
      <vt:lpstr>The Binomial Model</vt:lpstr>
      <vt:lpstr>The Binomial Model (cont.)</vt:lpstr>
      <vt:lpstr>The Binomial Model (cont.)</vt:lpstr>
      <vt:lpstr>Binomial Probability on MiniTab</vt:lpstr>
      <vt:lpstr>PowerPoint Presentation</vt:lpstr>
      <vt:lpstr>PowerPoint Presentation</vt:lpstr>
    </vt:vector>
  </TitlesOfParts>
  <Company>Addison Wesley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Calise, Anthony J.</cp:lastModifiedBy>
  <cp:revision>55</cp:revision>
  <cp:lastPrinted>2001-11-04T00:51:13Z</cp:lastPrinted>
  <dcterms:created xsi:type="dcterms:W3CDTF">2005-02-25T19:46:41Z</dcterms:created>
  <dcterms:modified xsi:type="dcterms:W3CDTF">2023-10-17T20:21:41Z</dcterms:modified>
</cp:coreProperties>
</file>