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62" r:id="rId2"/>
    <p:sldMasterId id="2147483676" r:id="rId3"/>
  </p:sldMasterIdLst>
  <p:notesMasterIdLst>
    <p:notesMasterId r:id="rId42"/>
  </p:notesMasterIdLst>
  <p:handoutMasterIdLst>
    <p:handoutMasterId r:id="rId43"/>
  </p:handoutMasterIdLst>
  <p:sldIdLst>
    <p:sldId id="356" r:id="rId4"/>
    <p:sldId id="294" r:id="rId5"/>
    <p:sldId id="295" r:id="rId6"/>
    <p:sldId id="287" r:id="rId7"/>
    <p:sldId id="288" r:id="rId8"/>
    <p:sldId id="298" r:id="rId9"/>
    <p:sldId id="345" r:id="rId10"/>
    <p:sldId id="346" r:id="rId11"/>
    <p:sldId id="303" r:id="rId12"/>
    <p:sldId id="299" r:id="rId13"/>
    <p:sldId id="277" r:id="rId14"/>
    <p:sldId id="278" r:id="rId15"/>
    <p:sldId id="279" r:id="rId16"/>
    <p:sldId id="280" r:id="rId17"/>
    <p:sldId id="281" r:id="rId18"/>
    <p:sldId id="349" r:id="rId19"/>
    <p:sldId id="350" r:id="rId20"/>
    <p:sldId id="351" r:id="rId21"/>
    <p:sldId id="352" r:id="rId22"/>
    <p:sldId id="286" r:id="rId23"/>
    <p:sldId id="353" r:id="rId24"/>
    <p:sldId id="309" r:id="rId25"/>
    <p:sldId id="311" r:id="rId26"/>
    <p:sldId id="347" r:id="rId27"/>
    <p:sldId id="293" r:id="rId28"/>
    <p:sldId id="354" r:id="rId29"/>
    <p:sldId id="355" r:id="rId30"/>
    <p:sldId id="297" r:id="rId31"/>
    <p:sldId id="321" r:id="rId32"/>
    <p:sldId id="296" r:id="rId33"/>
    <p:sldId id="307" r:id="rId34"/>
    <p:sldId id="306" r:id="rId35"/>
    <p:sldId id="348" r:id="rId36"/>
    <p:sldId id="327" r:id="rId37"/>
    <p:sldId id="300" r:id="rId38"/>
    <p:sldId id="302" r:id="rId39"/>
    <p:sldId id="329" r:id="rId40"/>
    <p:sldId id="323" r:id="rId41"/>
  </p:sldIdLst>
  <p:sldSz cx="9144000" cy="6858000" type="letter"/>
  <p:notesSz cx="6858000" cy="9144000"/>
  <p:defaultTextStyle>
    <a:defPPr>
      <a:defRPr lang="en-CA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160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0000"/>
    <a:srgbClr val="0000FF"/>
    <a:srgbClr val="F9E28F"/>
    <a:srgbClr val="F9E497"/>
    <a:srgbClr val="FCF094"/>
    <a:srgbClr val="FCED80"/>
    <a:srgbClr val="FDE27F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E16817E-8A36-4750-906C-9FECFC00B8D1}" v="6" dt="2023-09-04T21:12:29.8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973" autoAdjust="0"/>
  </p:normalViewPr>
  <p:slideViewPr>
    <p:cSldViewPr snapToObjects="1">
      <p:cViewPr varScale="1">
        <p:scale>
          <a:sx n="113" d="100"/>
          <a:sy n="113" d="100"/>
        </p:scale>
        <p:origin x="1554" y="84"/>
      </p:cViewPr>
      <p:guideLst>
        <p:guide orient="horz" pos="3120"/>
        <p:guide pos="16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948"/>
    </p:cViewPr>
  </p:sorterViewPr>
  <p:notesViewPr>
    <p:cSldViewPr snapToObjects="1">
      <p:cViewPr>
        <p:scale>
          <a:sx n="100" d="100"/>
          <a:sy n="100" d="100"/>
        </p:scale>
        <p:origin x="-780" y="21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microsoft.com/office/2015/10/relationships/revisionInfo" Target="revisionInfo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handoutMaster" Target="handoutMasters/handoutMaster1.xml"/><Relationship Id="rId48" Type="http://schemas.microsoft.com/office/2016/11/relationships/changesInfo" Target="changesInfos/changesInfo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heme" Target="theme/theme1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lise, Anthony J." userId="793fc3b1-1a2a-431b-8bb5-959a5637ad6e" providerId="ADAL" clId="{6E16817E-8A36-4750-906C-9FECFC00B8D1}"/>
    <pc:docChg chg="modSld">
      <pc:chgData name="Calise, Anthony J." userId="793fc3b1-1a2a-431b-8bb5-959a5637ad6e" providerId="ADAL" clId="{6E16817E-8A36-4750-906C-9FECFC00B8D1}" dt="2023-09-04T21:13:07.783" v="40" actId="20577"/>
      <pc:docMkLst>
        <pc:docMk/>
      </pc:docMkLst>
      <pc:sldChg chg="modSp mod">
        <pc:chgData name="Calise, Anthony J." userId="793fc3b1-1a2a-431b-8bb5-959a5637ad6e" providerId="ADAL" clId="{6E16817E-8A36-4750-906C-9FECFC00B8D1}" dt="2023-09-04T21:13:07.783" v="40" actId="20577"/>
        <pc:sldMkLst>
          <pc:docMk/>
          <pc:sldMk cId="0" sldId="309"/>
        </pc:sldMkLst>
        <pc:spChg chg="mod">
          <ac:chgData name="Calise, Anthony J." userId="793fc3b1-1a2a-431b-8bb5-959a5637ad6e" providerId="ADAL" clId="{6E16817E-8A36-4750-906C-9FECFC00B8D1}" dt="2023-09-04T21:13:07.783" v="40" actId="20577"/>
          <ac:spMkLst>
            <pc:docMk/>
            <pc:sldMk cId="0" sldId="309"/>
            <ac:spMk id="536579" creationId="{00000000-0000-0000-0000-000000000000}"/>
          </ac:spMkLst>
        </pc:spChg>
      </pc:sldChg>
      <pc:sldChg chg="modSp">
        <pc:chgData name="Calise, Anthony J." userId="793fc3b1-1a2a-431b-8bb5-959a5637ad6e" providerId="ADAL" clId="{6E16817E-8A36-4750-906C-9FECFC00B8D1}" dt="2023-09-04T21:12:29.844" v="5" actId="20577"/>
        <pc:sldMkLst>
          <pc:docMk/>
          <pc:sldMk cId="0" sldId="353"/>
        </pc:sldMkLst>
        <pc:spChg chg="mod">
          <ac:chgData name="Calise, Anthony J." userId="793fc3b1-1a2a-431b-8bb5-959a5637ad6e" providerId="ADAL" clId="{6E16817E-8A36-4750-906C-9FECFC00B8D1}" dt="2023-09-04T21:12:21.720" v="1" actId="20577"/>
          <ac:spMkLst>
            <pc:docMk/>
            <pc:sldMk cId="0" sldId="353"/>
            <ac:spMk id="70661" creationId="{71008204-B42F-21FF-1E3F-30147F2F36FB}"/>
          </ac:spMkLst>
        </pc:spChg>
        <pc:spChg chg="mod">
          <ac:chgData name="Calise, Anthony J." userId="793fc3b1-1a2a-431b-8bb5-959a5637ad6e" providerId="ADAL" clId="{6E16817E-8A36-4750-906C-9FECFC00B8D1}" dt="2023-09-04T21:12:27.506" v="3" actId="20577"/>
          <ac:spMkLst>
            <pc:docMk/>
            <pc:sldMk cId="0" sldId="353"/>
            <ac:spMk id="70665" creationId="{D4E82072-5BE5-65F9-8C8E-EA32DD11760A}"/>
          </ac:spMkLst>
        </pc:spChg>
        <pc:spChg chg="mod">
          <ac:chgData name="Calise, Anthony J." userId="793fc3b1-1a2a-431b-8bb5-959a5637ad6e" providerId="ADAL" clId="{6E16817E-8A36-4750-906C-9FECFC00B8D1}" dt="2023-09-04T21:12:29.844" v="5" actId="20577"/>
          <ac:spMkLst>
            <pc:docMk/>
            <pc:sldMk cId="0" sldId="353"/>
            <ac:spMk id="70666" creationId="{E19D4E3C-B6CB-7982-27A5-EE39B9F1B708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itchFamily="34" charset="0"/>
              </a:defRPr>
            </a:lvl1pPr>
          </a:lstStyle>
          <a:p>
            <a:endParaRPr lang="en-CA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</a:defRPr>
            </a:lvl1pPr>
          </a:lstStyle>
          <a:p>
            <a:endParaRPr lang="en-CA"/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itchFamily="34" charset="0"/>
              </a:defRPr>
            </a:lvl1pPr>
          </a:lstStyle>
          <a:p>
            <a:endParaRPr lang="en-CA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</a:defRPr>
            </a:lvl1pPr>
          </a:lstStyle>
          <a:p>
            <a:fld id="{0F103E8E-FC40-4552-8ABF-567A0432D9E7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368653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itchFamily="34" charset="0"/>
              </a:defRPr>
            </a:lvl1pPr>
          </a:lstStyle>
          <a:p>
            <a:endParaRPr lang="en-CA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</a:defRPr>
            </a:lvl1pPr>
          </a:lstStyle>
          <a:p>
            <a:endParaRPr lang="en-CA"/>
          </a:p>
        </p:txBody>
      </p:sp>
      <p:sp>
        <p:nvSpPr>
          <p:cNvPr id="614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itchFamily="34" charset="0"/>
              </a:defRPr>
            </a:lvl1pPr>
          </a:lstStyle>
          <a:p>
            <a:endParaRPr lang="en-CA"/>
          </a:p>
        </p:txBody>
      </p:sp>
      <p:sp>
        <p:nvSpPr>
          <p:cNvPr id="614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</a:defRPr>
            </a:lvl1pPr>
          </a:lstStyle>
          <a:p>
            <a:fld id="{CE3E11E8-128F-49C6-BE9D-C6431E266000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415583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F7DD71-0BE5-4A60-B92A-6717DE98BCEE}" type="slidenum">
              <a:rPr lang="en-CA"/>
              <a:pPr/>
              <a:t>1</a:t>
            </a:fld>
            <a:endParaRPr lang="en-CA"/>
          </a:p>
        </p:txBody>
      </p:sp>
      <p:sp>
        <p:nvSpPr>
          <p:cNvPr id="512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6304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FEB21195-3D9D-877C-B1E2-187E4509828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7E5CA6E-3F2B-4F0F-8759-243F0CC9DC5A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5298" name="Rectangle 2">
            <a:extLst>
              <a:ext uri="{FF2B5EF4-FFF2-40B4-BE49-F238E27FC236}">
                <a16:creationId xmlns:a16="http://schemas.microsoft.com/office/drawing/2014/main" id="{6AA9A9DF-3423-B253-A58C-BCE84692842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E3D26CB0-F324-634D-576F-FC4D6F81F8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Organize it –  graph &amp; make some calculations etc.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80C5E3BE-AED9-6E0C-B6E6-BD110C8B8C3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6364D2-E92A-4A5B-92AF-2015E54C7F8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8370" name="Rectangle 2">
            <a:extLst>
              <a:ext uri="{FF2B5EF4-FFF2-40B4-BE49-F238E27FC236}">
                <a16:creationId xmlns:a16="http://schemas.microsoft.com/office/drawing/2014/main" id="{638729EB-931E-4995-8FBD-CEEBDBA97ED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8CD4A6AD-942A-EAC5-6656-C73FCDBF11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Organize it –  graph &amp; make some calculations etc.</a:t>
            </a:r>
          </a:p>
        </p:txBody>
      </p:sp>
    </p:spTree>
    <p:extLst>
      <p:ext uri="{BB962C8B-B14F-4D97-AF65-F5344CB8AC3E}">
        <p14:creationId xmlns:p14="http://schemas.microsoft.com/office/powerpoint/2010/main" val="38220213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42382FF5-543F-7937-F238-E35D7578711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7AF023F-F99C-419B-88FC-457A2783C7FF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2946" name="Rectangle 2">
            <a:extLst>
              <a:ext uri="{FF2B5EF4-FFF2-40B4-BE49-F238E27FC236}">
                <a16:creationId xmlns:a16="http://schemas.microsoft.com/office/drawing/2014/main" id="{2AA8481F-8ABC-F4C1-6DE2-A369BC2785C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>
            <a:extLst>
              <a:ext uri="{FF2B5EF4-FFF2-40B4-BE49-F238E27FC236}">
                <a16:creationId xmlns:a16="http://schemas.microsoft.com/office/drawing/2014/main" id="{7A1B8A31-147A-5137-E0F7-48199D2067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Give several examples of different variables</a:t>
            </a:r>
          </a:p>
        </p:txBody>
      </p:sp>
    </p:spTree>
    <p:extLst>
      <p:ext uri="{BB962C8B-B14F-4D97-AF65-F5344CB8AC3E}">
        <p14:creationId xmlns:p14="http://schemas.microsoft.com/office/powerpoint/2010/main" val="7371169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F3206FF7-DD1A-5053-6CA9-4D79A49179F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D67BB8-1D21-468E-A48D-D9BE92254EB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3970" name="Rectangle 2">
            <a:extLst>
              <a:ext uri="{FF2B5EF4-FFF2-40B4-BE49-F238E27FC236}">
                <a16:creationId xmlns:a16="http://schemas.microsoft.com/office/drawing/2014/main" id="{C0BC1988-45A5-1A32-8D36-1BD255267E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>
            <a:extLst>
              <a:ext uri="{FF2B5EF4-FFF2-40B4-BE49-F238E27FC236}">
                <a16:creationId xmlns:a16="http://schemas.microsoft.com/office/drawing/2014/main" id="{35E7BFE5-1BE9-39E9-4935-5CB1105212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CCCB9F-0ABF-4849-B2C0-64E55988833C}" type="slidenum">
              <a:rPr lang="en-CA"/>
              <a:pPr/>
              <a:t>22</a:t>
            </a:fld>
            <a:endParaRPr lang="en-CA"/>
          </a:p>
        </p:txBody>
      </p:sp>
      <p:sp>
        <p:nvSpPr>
          <p:cNvPr id="537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7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6992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12C7F9-54FC-4CDF-AA8C-13352DC7FE44}" type="slidenum">
              <a:rPr lang="en-CA"/>
              <a:pPr/>
              <a:t>23</a:t>
            </a:fld>
            <a:endParaRPr lang="en-CA"/>
          </a:p>
        </p:txBody>
      </p:sp>
      <p:sp>
        <p:nvSpPr>
          <p:cNvPr id="541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1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9638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573B43-741E-4D0F-9443-FB37E9B0A9B1}" type="slidenum">
              <a:rPr lang="en-CA"/>
              <a:pPr/>
              <a:t>29</a:t>
            </a:fld>
            <a:endParaRPr lang="en-CA"/>
          </a:p>
        </p:txBody>
      </p:sp>
      <p:sp>
        <p:nvSpPr>
          <p:cNvPr id="562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2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4464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BFE340-4049-4002-AA02-0AC3E8768CA3}" type="slidenum">
              <a:rPr lang="en-CA"/>
              <a:pPr/>
              <a:t>34</a:t>
            </a:fld>
            <a:endParaRPr lang="en-CA"/>
          </a:p>
        </p:txBody>
      </p:sp>
      <p:sp>
        <p:nvSpPr>
          <p:cNvPr id="574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4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5709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2A74E8-3A7D-4EFB-9372-01C43FC2C037}" type="slidenum">
              <a:rPr lang="en-CA"/>
              <a:pPr/>
              <a:t>37</a:t>
            </a:fld>
            <a:endParaRPr lang="en-CA"/>
          </a:p>
        </p:txBody>
      </p:sp>
      <p:sp>
        <p:nvSpPr>
          <p:cNvPr id="578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8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99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1262CE-91BB-4E00-A8CA-C1DDD025E5CF}" type="slidenum">
              <a:rPr lang="en-CA"/>
              <a:pPr/>
              <a:t>38</a:t>
            </a:fld>
            <a:endParaRPr lang="en-CA"/>
          </a:p>
        </p:txBody>
      </p:sp>
      <p:sp>
        <p:nvSpPr>
          <p:cNvPr id="566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6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0820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402C73-92D3-4348-96CB-2500A5320729}" type="slidenum">
              <a:rPr lang="en-CA"/>
              <a:pPr/>
              <a:t>2</a:t>
            </a:fld>
            <a:endParaRPr lang="en-CA"/>
          </a:p>
        </p:txBody>
      </p:sp>
      <p:sp>
        <p:nvSpPr>
          <p:cNvPr id="513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3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2647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917C8D-8829-4C0B-9B6B-D1645D46DBE5}" type="slidenum">
              <a:rPr lang="en-CA"/>
              <a:pPr/>
              <a:t>3</a:t>
            </a:fld>
            <a:endParaRPr lang="en-CA"/>
          </a:p>
        </p:txBody>
      </p:sp>
      <p:sp>
        <p:nvSpPr>
          <p:cNvPr id="514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4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7613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55011FDE-FA82-40D8-007E-C5E6442015A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E8A6457-0A82-40B5-90C3-9976F7D490C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3490" name="Rectangle 2">
            <a:extLst>
              <a:ext uri="{FF2B5EF4-FFF2-40B4-BE49-F238E27FC236}">
                <a16:creationId xmlns:a16="http://schemas.microsoft.com/office/drawing/2014/main" id="{0D0613AC-389F-5AAE-7E24-252E2AC38DA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5127448C-EF35-991B-4F64-D8754A04F4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Examples come from page 2 &amp; 3.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A834C3EF-1640-3B5E-A751-B22E646DA8D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EDD91D-1CDC-4365-8C6F-FE029113CC2A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6562" name="Rectangle 2">
            <a:extLst>
              <a:ext uri="{FF2B5EF4-FFF2-40B4-BE49-F238E27FC236}">
                <a16:creationId xmlns:a16="http://schemas.microsoft.com/office/drawing/2014/main" id="{4BCF3328-427F-6E76-81A3-F576EDE2985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id="{1CDFF369-442C-6AD1-A459-3A31E4538A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Examples come from page 2 &amp; 3.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D43BD116-5702-1915-CEBC-FA4FA6E795D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06AF503-B194-41C5-B2DD-2142E5DE157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9874" name="Rectangle 2">
            <a:extLst>
              <a:ext uri="{FF2B5EF4-FFF2-40B4-BE49-F238E27FC236}">
                <a16:creationId xmlns:a16="http://schemas.microsoft.com/office/drawing/2014/main" id="{E35AC1A0-CD13-25AE-6078-DE61946A7BF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>
            <a:extLst>
              <a:ext uri="{FF2B5EF4-FFF2-40B4-BE49-F238E27FC236}">
                <a16:creationId xmlns:a16="http://schemas.microsoft.com/office/drawing/2014/main" id="{D31D4FEB-910A-D141-65D2-91FCFCFA11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Discuss the fact that variability exist in almost everything – provide several examples.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3E13B4-C535-4B91-AF24-5120520ABCF0}" type="slidenum">
              <a:rPr lang="en-CA"/>
              <a:pPr/>
              <a:t>9</a:t>
            </a:fld>
            <a:endParaRPr lang="en-CA"/>
          </a:p>
        </p:txBody>
      </p:sp>
      <p:sp>
        <p:nvSpPr>
          <p:cNvPr id="525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5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4137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FB19364A-DFD1-385D-B19D-C8C11553377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75F4244-627E-458B-995A-B2463DA557A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0178" name="Rectangle 2">
            <a:extLst>
              <a:ext uri="{FF2B5EF4-FFF2-40B4-BE49-F238E27FC236}">
                <a16:creationId xmlns:a16="http://schemas.microsoft.com/office/drawing/2014/main" id="{9E170FBF-15AE-3B4A-D581-B29A99143D5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28AE30C8-F8EF-496A-7203-7CF6474E85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population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5D97A71D-F3F5-62A0-88E0-82F8771CBBD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A69FF12-1EB2-4AD8-88A7-8380B385DE5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1922" name="Rectangle 2">
            <a:extLst>
              <a:ext uri="{FF2B5EF4-FFF2-40B4-BE49-F238E27FC236}">
                <a16:creationId xmlns:a16="http://schemas.microsoft.com/office/drawing/2014/main" id="{F4D4E1DF-9E13-4A84-99A3-73F07B69947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66DFD46E-1C72-D365-55B2-FC68C4F6C1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Discuss some problems associated with performing a census:</a:t>
            </a:r>
          </a:p>
          <a:p>
            <a:pPr>
              <a:buFontTx/>
              <a:buChar char="•"/>
            </a:pPr>
            <a:r>
              <a:rPr lang="en-US" altLang="en-US"/>
              <a:t>Takes a lot of time</a:t>
            </a:r>
          </a:p>
          <a:p>
            <a:pPr>
              <a:buFontTx/>
              <a:buChar char="•"/>
            </a:pPr>
            <a:r>
              <a:rPr lang="en-US" altLang="en-US"/>
              <a:t>Inaccurate data</a:t>
            </a:r>
          </a:p>
          <a:p>
            <a:pPr>
              <a:buFontTx/>
              <a:buChar char="•"/>
            </a:pPr>
            <a:r>
              <a:rPr lang="en-US" altLang="en-US"/>
              <a:t>Missing data</a:t>
            </a:r>
          </a:p>
          <a:p>
            <a:pPr>
              <a:buFontTx/>
              <a:buChar char="•"/>
            </a:pPr>
            <a:r>
              <a:rPr lang="en-US" altLang="en-US"/>
              <a:t>costly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5" name="Rectangle 39"/>
          <p:cNvSpPr>
            <a:spLocks noChangeArrowheads="1"/>
          </p:cNvSpPr>
          <p:nvPr/>
        </p:nvSpPr>
        <p:spPr bwMode="gray">
          <a:xfrm rot="5400000">
            <a:off x="2133600" y="-2133600"/>
            <a:ext cx="4876800" cy="9144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99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pPr algn="ctr"/>
            <a:endParaRPr kumimoji="1" lang="en-US" sz="3200">
              <a:latin typeface="Tahoma" pitchFamily="34" charset="0"/>
            </a:endParaRPr>
          </a:p>
        </p:txBody>
      </p:sp>
      <p:sp>
        <p:nvSpPr>
          <p:cNvPr id="4125" name="Rectangle 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38200" y="6397625"/>
            <a:ext cx="4495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900"/>
            </a:lvl1pPr>
          </a:lstStyle>
          <a:p>
            <a:r>
              <a:rPr lang="en-US"/>
              <a:t>Copyright © 2009 Pearson Education, Inc. </a:t>
            </a:r>
          </a:p>
        </p:txBody>
      </p:sp>
      <p:sp>
        <p:nvSpPr>
          <p:cNvPr id="4126" name="Rectangle 30" descr="Pink tissue paper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52400"/>
            <a:ext cx="5486400" cy="2286000"/>
          </a:xfrm>
          <a:extLst>
            <a:ext uri="{909E8E84-426E-40DD-AFC4-6F175D3DCCD1}">
              <a14:hiddenFill xmlns:a14="http://schemas.microsoft.com/office/drawing/2010/main">
                <a:blipFill dpi="0" rotWithShape="0">
                  <a:blip r:embed="rId2"/>
                  <a:srcRect/>
                  <a:tile tx="0" ty="0" sx="100000" sy="100000" flip="none" algn="tl"/>
                </a:blipFill>
              </a14:hiddenFill>
            </a:ext>
          </a:extLst>
        </p:spPr>
        <p:txBody>
          <a:bodyPr wrap="none" anchor="ctr"/>
          <a:lstStyle>
            <a:lvl1pPr>
              <a:defRPr sz="6600">
                <a:solidFill>
                  <a:schemeClr val="folHlink"/>
                </a:solidFill>
              </a:defRPr>
            </a:lvl1pPr>
          </a:lstStyle>
          <a:p>
            <a:pPr lvl="0"/>
            <a:r>
              <a:rPr lang="en-US" noProof="0"/>
              <a:t>Click to edit </a:t>
            </a:r>
            <a:br>
              <a:rPr lang="en-US" noProof="0"/>
            </a:br>
            <a:r>
              <a:rPr lang="en-US" noProof="0"/>
              <a:t>Master title style</a:t>
            </a:r>
          </a:p>
        </p:txBody>
      </p:sp>
      <p:pic>
        <p:nvPicPr>
          <p:cNvPr id="4131" name="Picture 35" descr="awtri_4c UPDATE_col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949950"/>
            <a:ext cx="684213" cy="83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34" name="Rectangle 38" descr="Pink tissue paper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14400" y="2590800"/>
            <a:ext cx="5410200" cy="1905000"/>
          </a:xfrm>
          <a:extLst>
            <a:ext uri="{909E8E84-426E-40DD-AFC4-6F175D3DCCD1}">
              <a14:hiddenFill xmlns:a14="http://schemas.microsoft.com/office/drawing/2010/main">
                <a:blipFill dpi="0" rotWithShape="0">
                  <a:blip r:embed="rId2"/>
                  <a:srcRect/>
                  <a:tile tx="0" ty="0" sx="100000" sy="100000" flip="none" algn="tl"/>
                </a:blipFill>
              </a14:hiddenFill>
            </a:ext>
          </a:extLst>
        </p:spPr>
        <p:txBody>
          <a:bodyPr/>
          <a:lstStyle>
            <a:lvl1pPr marL="0" indent="0">
              <a:buFont typeface="Wingdings" pitchFamily="2" charset="2"/>
              <a:buNone/>
              <a:defRPr sz="32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1- </a:t>
            </a:r>
            <a:fld id="{7C2161E4-7C43-4239-9A39-73A629E5CDA5}" type="slidenum">
              <a:rPr lang="en-US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27875527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303213"/>
            <a:ext cx="2076450" cy="58689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303213"/>
            <a:ext cx="6076950" cy="58689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1- </a:t>
            </a:r>
            <a:fld id="{F047A5D8-0715-4564-AC25-E4EB83477946}" type="slidenum">
              <a:rPr lang="en-US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86177109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33400" y="303213"/>
            <a:ext cx="8305800" cy="58689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050088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Slide 1- </a:t>
            </a:r>
            <a:fld id="{7BA6E02B-9760-442D-8CEA-22E50FA009CF}" type="slidenum">
              <a:rPr lang="en-US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49079122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8316E-065B-ABD7-1DED-207317F067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F3C60D-20F8-DB6A-05C0-EFA98D3C5F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2519D7-49E6-FB0F-693F-8458131E1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F9B5E3-257D-A7C0-91D4-226E29BE1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7465FF-3353-8BB1-6F84-95CEBD7CE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94F788-727F-4270-9126-C3AF41905A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71737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E35D6-5828-0031-3BD1-F9283AAF3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B9A7FE-E034-F07C-B8B7-2A10851FE7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FB2B27-D616-3816-FEBD-6CF70A838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1A91C9-C3CC-DE8C-7DC5-602ACE99B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1C5E78-639C-403E-CD7D-097A6B6B7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576BF3-9052-494B-8070-5DC57AE417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73386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1E43C1-A076-86C7-CAF4-25D262738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BC0D45-94A2-F11D-DAF8-8BA526EF0C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3C36EE-0EED-6A6E-F73F-AA0FF9D5A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5F9927-BC23-C686-C64A-8D55F779B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50D379-4373-5276-4D4F-9AB152C08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291F59-9F0A-44E7-92C7-8AA929A945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60555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EFE9F-8611-D71B-A7F2-37A25CCF5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66E24A-54E5-F2DE-87D8-EBB6CF36A0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A47884-1037-B6F7-356B-8DB4C8C78F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D256C7-3EF6-44B0-6B16-758C84C3C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6E5183-5690-2D00-CF02-298587CEF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68BD0C-4DF8-50EE-0FEA-F2408DCC8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876372-468E-4770-A9E6-923184B584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75569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9F9FE-7786-8F8B-A511-3B5CA9444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F8D628-5A2C-D37C-EB2D-EDBA142301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E2045A-4F70-B61B-1A44-A173299B93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D16FA5-8098-FC1B-E508-43A5C3247D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66D2D01-6E78-C8A9-11AB-3F7A5101F4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F10DCC3-EF8D-FB06-102E-39806AED9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6D1BED0-78C5-870A-2051-5DAEAF681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7762C86-B5D7-1DBE-1569-4F21AE020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90E257-C4D1-4A0D-9955-958779BCF4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01942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F1F64-DDF0-1375-9D8B-03A56DF53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C4E08F-D717-0365-26E3-577876374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9BC15A-3170-2BAF-AB29-A0E3B38A7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C2CCE6-BF52-9731-F7CE-1D04A1215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E9AAEE-02FE-4843-98B3-DA01E09AB2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07022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F80B12-48EE-4AC3-1F43-40804933C1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3AAC91-6270-AC8B-2A87-DFB2C08A0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E902A6-B169-6CBA-3392-BF4D75175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10711B-B373-4A56-B800-EE87FF5EEC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9850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1- </a:t>
            </a:r>
            <a:fld id="{84CA5C99-55D5-4343-B128-0A24B1D3DCA4}" type="slidenum">
              <a:rPr lang="en-US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69031302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379F6-57A6-44AE-21FC-A7D93F7C0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F35381-D2E7-B979-C523-96E146FBDE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0DC55B-A44C-550C-5D1D-01F58E9F14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0D125A-92C9-9FEF-A07B-9A41742C6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D62A84-B7E7-2F52-1E1C-F10986E8C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2A17C7-11BD-21A0-EF9C-42FF72460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4A6723-3E59-41BA-907A-53C8273652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00721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51B85-08E4-09CC-4A55-0DA9DE027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778AFF-4CCD-DB92-25D7-743334147C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8FA23E-B769-4CE5-76F9-5F1921FCED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A6CFA3-D354-3A69-12A0-2D5BA8A75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65BC7B-B706-7F69-1BAC-AFB4322571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792AC8-3164-9E84-63B5-EED998257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C87C1A-B078-4E95-9103-17986333801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35061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2462B-91EB-2217-A822-93C5DD4F6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F88A16-2FCE-C519-487F-C2AB4D5539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C72905-5074-3143-590C-57129960B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CBE4EA-7896-2EDD-8A2C-6CEE9416A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1A271F-D47F-E7C6-2408-22E5B309A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1D7CAD-CF22-4427-80B4-2818594BB06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54723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C8970AA-9F89-6018-C5C1-3272C78537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AC5ACB-468A-8555-BFA6-7095A4A2BA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D4A9E9-2619-E847-8F41-C86EB27C3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6DF629-CFFF-2D63-4959-41A071665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0938FC-5790-9332-BBFB-68BE28958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FC8FE9-CFF5-4C20-906B-7BA653B686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07332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A934E-3954-5DF9-454A-41B6B7341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45F828-45F0-4328-BB8B-2D5BF5B1F9DE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8F654E-BCB0-BEE9-1396-6B99B7310D00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A5E43E6-A136-3012-2281-0FCCFB55C51E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9640092-84C2-68D6-A919-47383DD81C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4D94DDA-CBB9-7138-005C-8C464B76B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35CD5A3-F2BB-50F7-9995-74E368149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FA86E61-F78B-4B1B-B619-E97960B136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89884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F7333-BD75-C2DB-21FD-FC33D7C0B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35C90C-E7DA-D450-D2EB-10965BC00EF1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BF8D8F-9694-58B2-B420-7C61D60E67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CFB850-1D8C-22F9-A025-402E6F5721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80658B-97C4-5837-1644-2275FDCAB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385C68-9BBE-A5EA-F930-B882366FE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6A9F34B-E33E-442A-981A-28EB943908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09890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8316E-065B-ABD7-1DED-207317F067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F3C60D-20F8-DB6A-05C0-EFA98D3C5F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2519D7-49E6-FB0F-693F-8458131E1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F9B5E3-257D-A7C0-91D4-226E29BE1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7465FF-3353-8BB1-6F84-95CEBD7CE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94F788-727F-4270-9126-C3AF41905A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42244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E35D6-5828-0031-3BD1-F9283AAF3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B9A7FE-E034-F07C-B8B7-2A10851FE7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FB2B27-D616-3816-FEBD-6CF70A838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1A91C9-C3CC-DE8C-7DC5-602ACE99B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1C5E78-639C-403E-CD7D-097A6B6B7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576BF3-9052-494B-8070-5DC57AE417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08952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1E43C1-A076-86C7-CAF4-25D262738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BC0D45-94A2-F11D-DAF8-8BA526EF0C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3C36EE-0EED-6A6E-F73F-AA0FF9D5A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5F9927-BC23-C686-C64A-8D55F779B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50D379-4373-5276-4D4F-9AB152C08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291F59-9F0A-44E7-92C7-8AA929A945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64159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EFE9F-8611-D71B-A7F2-37A25CCF5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66E24A-54E5-F2DE-87D8-EBB6CF36A0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A47884-1037-B6F7-356B-8DB4C8C78F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D256C7-3EF6-44B0-6B16-758C84C3C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6E5183-5690-2D00-CF02-298587CEF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68BD0C-4DF8-50EE-0FEA-F2408DCC8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876372-468E-4770-A9E6-923184B584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1488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1- </a:t>
            </a:r>
            <a:fld id="{F30A1753-1C01-44A8-BF0F-7E3EC39361AD}" type="slidenum">
              <a:rPr lang="en-US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26156818"/>
      </p:ext>
    </p:extLst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9F9FE-7786-8F8B-A511-3B5CA9444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F8D628-5A2C-D37C-EB2D-EDBA142301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E2045A-4F70-B61B-1A44-A173299B93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D16FA5-8098-FC1B-E508-43A5C3247D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66D2D01-6E78-C8A9-11AB-3F7A5101F4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F10DCC3-EF8D-FB06-102E-39806AED9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6D1BED0-78C5-870A-2051-5DAEAF681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7762C86-B5D7-1DBE-1569-4F21AE020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90E257-C4D1-4A0D-9955-958779BCF4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07523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F1F64-DDF0-1375-9D8B-03A56DF53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C4E08F-D717-0365-26E3-577876374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9BC15A-3170-2BAF-AB29-A0E3B38A7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C2CCE6-BF52-9731-F7CE-1D04A1215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E9AAEE-02FE-4843-98B3-DA01E09AB2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62194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F80B12-48EE-4AC3-1F43-40804933C1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3AAC91-6270-AC8B-2A87-DFB2C08A0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E902A6-B169-6CBA-3392-BF4D75175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10711B-B373-4A56-B800-EE87FF5EEC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14578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379F6-57A6-44AE-21FC-A7D93F7C0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F35381-D2E7-B979-C523-96E146FBDE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0DC55B-A44C-550C-5D1D-01F58E9F14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0D125A-92C9-9FEF-A07B-9A41742C6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D62A84-B7E7-2F52-1E1C-F10986E8C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2A17C7-11BD-21A0-EF9C-42FF72460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4A6723-3E59-41BA-907A-53C8273652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039506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51B85-08E4-09CC-4A55-0DA9DE027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778AFF-4CCD-DB92-25D7-743334147C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8FA23E-B769-4CE5-76F9-5F1921FCED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A6CFA3-D354-3A69-12A0-2D5BA8A75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65BC7B-B706-7F69-1BAC-AFB4322571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792AC8-3164-9E84-63B5-EED998257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C87C1A-B078-4E95-9103-17986333801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01271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2462B-91EB-2217-A822-93C5DD4F6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F88A16-2FCE-C519-487F-C2AB4D5539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C72905-5074-3143-590C-57129960B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CBE4EA-7896-2EDD-8A2C-6CEE9416A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1A271F-D47F-E7C6-2408-22E5B309A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1D7CAD-CF22-4427-80B4-2818594BB06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356366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C8970AA-9F89-6018-C5C1-3272C78537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AC5ACB-468A-8555-BFA6-7095A4A2BA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D4A9E9-2619-E847-8F41-C86EB27C3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6DF629-CFFF-2D63-4959-41A071665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0938FC-5790-9332-BBFB-68BE28958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FC8FE9-CFF5-4C20-906B-7BA653B686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536320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A934E-3954-5DF9-454A-41B6B7341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45F828-45F0-4328-BB8B-2D5BF5B1F9DE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8F654E-BCB0-BEE9-1396-6B99B7310D00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A5E43E6-A136-3012-2281-0FCCFB55C51E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9640092-84C2-68D6-A919-47383DD81C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4D94DDA-CBB9-7138-005C-8C464B76B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35CD5A3-F2BB-50F7-9995-74E368149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FA86E61-F78B-4B1B-B619-E97960B136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737025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F7333-BD75-C2DB-21FD-FC33D7C0B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35C90C-E7DA-D450-D2EB-10965BC00EF1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BF8D8F-9694-58B2-B420-7C61D60E67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CFB850-1D8C-22F9-A025-402E6F5721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80658B-97C4-5837-1644-2275FDCAB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385C68-9BBE-A5EA-F930-B882366FE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6A9F34B-E33E-442A-981A-28EB943908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8474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4513" y="1600200"/>
            <a:ext cx="407035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7263" y="1600200"/>
            <a:ext cx="4071937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1- </a:t>
            </a:r>
            <a:fld id="{70071E99-B723-48C2-8AA1-034F33BEC446}" type="slidenum">
              <a:rPr lang="en-US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6103906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1- </a:t>
            </a:r>
            <a:fld id="{1E22DA92-D721-4CB7-A900-41A702A7FD77}" type="slidenum">
              <a:rPr lang="en-US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52871500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1- </a:t>
            </a:r>
            <a:fld id="{CCCF5D42-BBE6-442D-AE0C-C735534D1961}" type="slidenum">
              <a:rPr lang="en-US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51502122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1- </a:t>
            </a:r>
            <a:fld id="{39C5ABA4-56A4-44D2-AF3D-0FDE7A5DB51F}" type="slidenum">
              <a:rPr lang="en-US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89334223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1- </a:t>
            </a:r>
            <a:fld id="{5C545F8E-8C9D-44BC-8FCA-D5AC2155C76D}" type="slidenum">
              <a:rPr lang="en-US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58938421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1- </a:t>
            </a:r>
            <a:fld id="{2BAA4128-44A3-4CA4-85C0-5FB475025D73}" type="slidenum">
              <a:rPr lang="en-US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77207952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303213"/>
            <a:ext cx="8305800" cy="992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8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50088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CC3300"/>
                </a:solidFill>
              </a:defRPr>
            </a:lvl1pPr>
          </a:lstStyle>
          <a:p>
            <a:r>
              <a:rPr lang="en-US"/>
              <a:t>Slide 1- </a:t>
            </a:r>
            <a:fld id="{7C2F938E-ACA0-4878-8A61-B27EA009CA28}" type="slidenum">
              <a:rPr lang="en-US"/>
              <a:pPr/>
              <a:t>‹#›</a:t>
            </a:fld>
            <a:endParaRPr lang="en-CA"/>
          </a:p>
        </p:txBody>
      </p:sp>
      <p:sp>
        <p:nvSpPr>
          <p:cNvPr id="3093" name="Rectangle 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4513" y="1600200"/>
            <a:ext cx="8294687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102" name="Rectangle 30"/>
          <p:cNvSpPr>
            <a:spLocks noChangeArrowheads="1"/>
          </p:cNvSpPr>
          <p:nvPr/>
        </p:nvSpPr>
        <p:spPr bwMode="auto">
          <a:xfrm>
            <a:off x="838200" y="6397625"/>
            <a:ext cx="449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r>
              <a:rPr lang="en-US" sz="900"/>
              <a:t>Copyright © 2009Pearson Education, Inc.</a:t>
            </a:r>
          </a:p>
        </p:txBody>
      </p:sp>
      <p:sp>
        <p:nvSpPr>
          <p:cNvPr id="3108" name="Rectangle 36"/>
          <p:cNvSpPr>
            <a:spLocks noChangeArrowheads="1"/>
          </p:cNvSpPr>
          <p:nvPr/>
        </p:nvSpPr>
        <p:spPr bwMode="auto">
          <a:xfrm>
            <a:off x="0" y="0"/>
            <a:ext cx="9144000" cy="1524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ransition spd="med"/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rgbClr val="CC330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rgbClr val="CC3300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rgbClr val="CC3300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rgbClr val="CC3300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rgbClr val="CC3300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CC330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CC330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CC330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CC3300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FF9933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FF9933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99CC63C3-692C-ACC3-579A-57D872E9E3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E65D458-A5DE-D3C2-333F-3E3461660D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7A887FA6-ED69-D108-1102-1100713757D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D0431CF7-8770-0EA1-41D7-7FCA30120DF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5B4D18C-9AC1-D604-81AE-936081715A3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fld id="{EE340976-00CF-47A6-A3A7-A94B564C0A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9139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99CC63C3-692C-ACC3-579A-57D872E9E3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E65D458-A5DE-D3C2-333F-3E3461660D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7A887FA6-ED69-D108-1102-1100713757D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D0431CF7-8770-0EA1-41D7-7FCA30120DF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5B4D18C-9AC1-D604-81AE-936081715A3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fld id="{EE340976-00CF-47A6-A3A7-A94B564C0A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3908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13" Type="http://schemas.openxmlformats.org/officeDocument/2006/relationships/image" Target="../media/image11.jpg"/><Relationship Id="rId18" Type="http://schemas.openxmlformats.org/officeDocument/2006/relationships/image" Target="../media/image15.png"/><Relationship Id="rId26" Type="http://schemas.openxmlformats.org/officeDocument/2006/relationships/image" Target="../media/image22.png"/><Relationship Id="rId3" Type="http://schemas.openxmlformats.org/officeDocument/2006/relationships/slideLayout" Target="../slideLayouts/slideLayout1.xml"/><Relationship Id="rId21" Type="http://schemas.openxmlformats.org/officeDocument/2006/relationships/image" Target="../media/image18.pn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17" Type="http://schemas.openxmlformats.org/officeDocument/2006/relationships/image" Target="../media/image14.png"/><Relationship Id="rId25" Type="http://schemas.openxmlformats.org/officeDocument/2006/relationships/image" Target="../media/image21.png"/><Relationship Id="rId2" Type="http://schemas.openxmlformats.org/officeDocument/2006/relationships/video" Target="../media/media1.mp4"/><Relationship Id="rId16" Type="http://schemas.openxmlformats.org/officeDocument/2006/relationships/hyperlink" Target="http://striking-notes.blogspot.com/2011_03_01_archive.html" TargetMode="External"/><Relationship Id="rId20" Type="http://schemas.openxmlformats.org/officeDocument/2006/relationships/image" Target="../media/image17.png"/><Relationship Id="rId1" Type="http://schemas.microsoft.com/office/2007/relationships/media" Target="../media/media1.mp4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24" Type="http://schemas.openxmlformats.org/officeDocument/2006/relationships/hyperlink" Target="https://en.wikipedia.org/wiki/Towson_Tigers" TargetMode="External"/><Relationship Id="rId5" Type="http://schemas.openxmlformats.org/officeDocument/2006/relationships/image" Target="../media/image3.jpeg"/><Relationship Id="rId15" Type="http://schemas.openxmlformats.org/officeDocument/2006/relationships/image" Target="../media/image13.jpeg"/><Relationship Id="rId23" Type="http://schemas.openxmlformats.org/officeDocument/2006/relationships/image" Target="../media/image20.png"/><Relationship Id="rId28" Type="http://schemas.openxmlformats.org/officeDocument/2006/relationships/image" Target="../media/image1.jpeg"/><Relationship Id="rId10" Type="http://schemas.openxmlformats.org/officeDocument/2006/relationships/image" Target="../media/image8.png"/><Relationship Id="rId19" Type="http://schemas.openxmlformats.org/officeDocument/2006/relationships/image" Target="../media/image16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19.png"/><Relationship Id="rId27" Type="http://schemas.openxmlformats.org/officeDocument/2006/relationships/image" Target="../media/image2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3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3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3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3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3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4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slideLayout" Target="../slideLayouts/slideLayout3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Logo, company name&#10;&#10;Description automatically generated">
            <a:extLst>
              <a:ext uri="{FF2B5EF4-FFF2-40B4-BE49-F238E27FC236}">
                <a16:creationId xmlns:a16="http://schemas.microsoft.com/office/drawing/2014/main" id="{A0E34A29-2E91-28C5-C955-0D589554A28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216" y="13968"/>
            <a:ext cx="2355729" cy="2355729"/>
          </a:xfrm>
          <a:prstGeom prst="rect">
            <a:avLst/>
          </a:prstGeom>
        </p:spPr>
      </p:pic>
      <p:sp>
        <p:nvSpPr>
          <p:cNvPr id="489475" name="Rectangle 3" descr="Pink tissue paper"/>
          <p:cNvSpPr>
            <a:spLocks noGrp="1" noChangeArrowheads="1"/>
          </p:cNvSpPr>
          <p:nvPr>
            <p:ph type="subTitle" idx="1"/>
          </p:nvPr>
        </p:nvSpPr>
        <p:spPr>
          <a:xfrm>
            <a:off x="0" y="1524000"/>
            <a:ext cx="5410200" cy="1905000"/>
          </a:xfrm>
        </p:spPr>
        <p:txBody>
          <a:bodyPr/>
          <a:lstStyle/>
          <a:p>
            <a:r>
              <a:rPr 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 210</a:t>
            </a:r>
          </a:p>
          <a:p>
            <a:r>
              <a:rPr 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Stats Starts Here </a:t>
            </a:r>
          </a:p>
          <a:p>
            <a:r>
              <a:rPr 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1</a:t>
            </a:r>
          </a:p>
        </p:txBody>
      </p:sp>
      <p:pic>
        <p:nvPicPr>
          <p:cNvPr id="489483" name="Picture 11" descr="C:\Documents and Settings\acalise\Local Settings\Temporary Internet Files\Content.IE5\AMPJ8KV4\MP900382700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12" y="47853"/>
            <a:ext cx="1917054" cy="136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9484" name="Picture 12" descr="C:\Documents and Settings\acalise\Local Settings\Temporary Internet Files\Content.IE5\H1JK1DHY\MP900390096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448" y="2882650"/>
            <a:ext cx="1247484" cy="889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9485" name="Picture 13" descr="C:\Documents and Settings\acalise\Local Settings\Temporary Internet Files\Content.IE5\9G7R3XJ4\MC900199839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107" y="3420196"/>
            <a:ext cx="1063353" cy="1108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9486" name="Picture 14" descr="C:\Documents and Settings\acalise\Local Settings\Temporary Internet Files\Content.IE5\PNSYT0OR\MC900441705[1]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631" y="3346238"/>
            <a:ext cx="1066982" cy="1066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Numb3rs - Intro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197323" y="41856"/>
            <a:ext cx="4953000" cy="2724150"/>
          </a:xfrm>
          <a:prstGeom prst="rect">
            <a:avLst/>
          </a:prstGeom>
        </p:spPr>
      </p:pic>
      <p:sp>
        <p:nvSpPr>
          <p:cNvPr id="2" name="Rectangle 3">
            <a:extLst>
              <a:ext uri="{FF2B5EF4-FFF2-40B4-BE49-F238E27FC236}">
                <a16:creationId xmlns:a16="http://schemas.microsoft.com/office/drawing/2014/main" id="{09B1E5B1-B5B7-11C3-9D80-CAEE6B2D5A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87285" y="4579578"/>
            <a:ext cx="4529415" cy="2336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4000" b="1" dirty="0">
                <a:solidFill>
                  <a:srgbClr val="00CC00"/>
                </a:solidFill>
                <a:latin typeface="Comic Sans MS" panose="030F0702030302020204" pitchFamily="66" charset="0"/>
              </a:rPr>
              <a:t>The Role of Statistics and the Data Analysis Process</a:t>
            </a:r>
            <a:endParaRPr lang="en-US" altLang="en-US" sz="4000" dirty="0">
              <a:solidFill>
                <a:srgbClr val="00CC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7DD596-1462-61BF-65F3-873D4DFED34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859" y="4326728"/>
            <a:ext cx="801210" cy="80121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E066B17-0180-001D-D8B7-ED4CF3166A0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5350" y="4407072"/>
            <a:ext cx="806423" cy="69198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779E808-6446-1599-1FFD-62EB46B3C90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3330" y="4381341"/>
            <a:ext cx="893120" cy="69198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083C1E3-1F9F-C606-3121-85D391843E3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4231" y="4386074"/>
            <a:ext cx="967593" cy="778221"/>
          </a:xfrm>
          <a:prstGeom prst="rect">
            <a:avLst/>
          </a:prstGeom>
        </p:spPr>
      </p:pic>
      <p:pic>
        <p:nvPicPr>
          <p:cNvPr id="8" name="Picture 7" descr="A picture containing clock&#10;&#10;Description automatically generated">
            <a:extLst>
              <a:ext uri="{FF2B5EF4-FFF2-40B4-BE49-F238E27FC236}">
                <a16:creationId xmlns:a16="http://schemas.microsoft.com/office/drawing/2014/main" id="{1F217F2A-240F-5A4A-DF62-44E3EFE83A49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6"/>
              </a:ext>
            </a:extLst>
          </a:blip>
          <a:stretch>
            <a:fillRect/>
          </a:stretch>
        </p:blipFill>
        <p:spPr>
          <a:xfrm>
            <a:off x="5407812" y="5337086"/>
            <a:ext cx="818986" cy="61424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D496FD1-53F8-6DA5-BFA8-1F7B5A55DC06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046050" y="3534448"/>
            <a:ext cx="690562" cy="69056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02C624E-1411-2402-735C-23741CAC6BB7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994573" y="2766006"/>
            <a:ext cx="875931" cy="87593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4309D79-9646-9DBA-3D3D-A2B33DD07591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172362" y="3354531"/>
            <a:ext cx="761512" cy="76151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1795EDF-D777-C278-B584-B617373C07BD}"/>
              </a:ext>
            </a:extLst>
          </p:cNvPr>
          <p:cNvSpPr txBox="1"/>
          <p:nvPr/>
        </p:nvSpPr>
        <p:spPr>
          <a:xfrm>
            <a:off x="4066769" y="2812160"/>
            <a:ext cx="875931" cy="4730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rgbClr val="0000FF"/>
                </a:solidFill>
              </a:rPr>
              <a:t>Jobs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99FF407-5DA1-DD35-F5ED-02046106E8FA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126742" y="3534781"/>
            <a:ext cx="690563" cy="69056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48CD427-0251-7754-0915-81A9A80E2ED3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208280" y="3392186"/>
            <a:ext cx="1502933" cy="1000134"/>
          </a:xfrm>
          <a:prstGeom prst="rect">
            <a:avLst/>
          </a:prstGeom>
        </p:spPr>
      </p:pic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947EF28B-8CE5-2C95-53AA-232232A311C0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395" y="2666829"/>
            <a:ext cx="1858366" cy="1194665"/>
          </a:xfrm>
          <a:prstGeom prst="rect">
            <a:avLst/>
          </a:prstGeom>
        </p:spPr>
      </p:pic>
      <p:pic>
        <p:nvPicPr>
          <p:cNvPr id="9" name="Picture 8" descr="A close up of text on a black background&#10;&#10;Description automatically generated">
            <a:extLst>
              <a:ext uri="{FF2B5EF4-FFF2-40B4-BE49-F238E27FC236}">
                <a16:creationId xmlns:a16="http://schemas.microsoft.com/office/drawing/2014/main" id="{78403030-523D-DAF3-FFB0-185CB46B325E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4"/>
              </a:ext>
            </a:extLst>
          </a:blip>
          <a:stretch>
            <a:fillRect/>
          </a:stretch>
        </p:blipFill>
        <p:spPr>
          <a:xfrm>
            <a:off x="5802316" y="2820737"/>
            <a:ext cx="1071015" cy="73721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958FE33-EA96-9C6B-1700-CD52ED051C70}"/>
              </a:ext>
            </a:extLst>
          </p:cNvPr>
          <p:cNvSpPr txBox="1"/>
          <p:nvPr/>
        </p:nvSpPr>
        <p:spPr>
          <a:xfrm>
            <a:off x="4066769" y="4286284"/>
            <a:ext cx="11910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rgbClr val="FF6600"/>
                </a:solidFill>
              </a:rPr>
              <a:t>Sports Teams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DD65E9A-4241-3E81-0C5E-DA0A67D4FB1B}"/>
              </a:ext>
            </a:extLst>
          </p:cNvPr>
          <p:cNvSpPr txBox="1"/>
          <p:nvPr/>
        </p:nvSpPr>
        <p:spPr>
          <a:xfrm>
            <a:off x="4046559" y="5655223"/>
            <a:ext cx="13859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rgbClr val="7030A0"/>
                </a:solidFill>
              </a:rPr>
              <a:t>Hobbies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E33EA1E-CCAE-33D3-115A-D792CF8961DA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5326080" y="6118998"/>
            <a:ext cx="1247707" cy="69871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923217C-FEBA-307F-85B7-0B7157BFE080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6062271" y="5193799"/>
            <a:ext cx="1538777" cy="115408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FADE5C0-D322-5970-40E6-0EC4B09B646C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7455570" y="5663240"/>
            <a:ext cx="1651114" cy="1118887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3F800EE-69E8-8C83-4CF9-3E052ABA8E10}"/>
              </a:ext>
            </a:extLst>
          </p:cNvPr>
          <p:cNvCxnSpPr/>
          <p:nvPr/>
        </p:nvCxnSpPr>
        <p:spPr bwMode="auto">
          <a:xfrm flipV="1">
            <a:off x="4114800" y="4276038"/>
            <a:ext cx="4846466" cy="10246"/>
          </a:xfrm>
          <a:prstGeom prst="line">
            <a:avLst/>
          </a:prstGeom>
          <a:blipFill dpi="0" rotWithShape="0">
            <a:blip r:embed="rId28"/>
            <a:srcRect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A317BA3-8C55-1A1F-9595-184D6C22FFEF}"/>
              </a:ext>
            </a:extLst>
          </p:cNvPr>
          <p:cNvCxnSpPr/>
          <p:nvPr/>
        </p:nvCxnSpPr>
        <p:spPr bwMode="auto">
          <a:xfrm>
            <a:off x="4114800" y="2820737"/>
            <a:ext cx="0" cy="3961390"/>
          </a:xfrm>
          <a:prstGeom prst="line">
            <a:avLst/>
          </a:prstGeom>
          <a:blipFill dpi="0" rotWithShape="0">
            <a:blip r:embed="rId28"/>
            <a:srcRect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92DF686-34FF-6FDD-ACEC-5E3E19C90CF3}"/>
              </a:ext>
            </a:extLst>
          </p:cNvPr>
          <p:cNvCxnSpPr/>
          <p:nvPr/>
        </p:nvCxnSpPr>
        <p:spPr bwMode="auto">
          <a:xfrm flipV="1">
            <a:off x="4114800" y="5238451"/>
            <a:ext cx="4846466" cy="10246"/>
          </a:xfrm>
          <a:prstGeom prst="line">
            <a:avLst/>
          </a:prstGeom>
          <a:blipFill dpi="0" rotWithShape="0">
            <a:blip r:embed="rId28"/>
            <a:srcRect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52C86B9-14E8-DB4B-F0E1-331D92945D26}"/>
              </a:ext>
            </a:extLst>
          </p:cNvPr>
          <p:cNvCxnSpPr/>
          <p:nvPr/>
        </p:nvCxnSpPr>
        <p:spPr bwMode="auto">
          <a:xfrm flipV="1">
            <a:off x="4145134" y="2799724"/>
            <a:ext cx="4846466" cy="10246"/>
          </a:xfrm>
          <a:prstGeom prst="line">
            <a:avLst/>
          </a:prstGeom>
          <a:blipFill dpi="0" rotWithShape="0">
            <a:blip r:embed="rId28"/>
            <a:srcRect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>
            <a:extLst>
              <a:ext uri="{FF2B5EF4-FFF2-40B4-BE49-F238E27FC236}">
                <a16:creationId xmlns:a16="http://schemas.microsoft.com/office/drawing/2014/main" id="{2BE5181E-38A2-4818-1888-2BA37AADA4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z="5000">
                <a:solidFill>
                  <a:srgbClr val="0000FF"/>
                </a:solidFill>
                <a:latin typeface="Comic Sans MS" panose="030F0702030302020204" pitchFamily="66" charset="0"/>
              </a:rPr>
              <a:t>The Data Analysis Process</a:t>
            </a:r>
          </a:p>
        </p:txBody>
      </p:sp>
      <p:sp>
        <p:nvSpPr>
          <p:cNvPr id="80899" name="Rectangle 3">
            <a:extLst>
              <a:ext uri="{FF2B5EF4-FFF2-40B4-BE49-F238E27FC236}">
                <a16:creationId xmlns:a16="http://schemas.microsoft.com/office/drawing/2014/main" id="{E8021A67-1E96-6DF2-90D9-6812BD5683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5257800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altLang="en-US">
                <a:solidFill>
                  <a:srgbClr val="00CC00"/>
                </a:solidFill>
                <a:latin typeface="Comic Sans MS" panose="030F0702030302020204" pitchFamily="66" charset="0"/>
              </a:rPr>
              <a:t>Understand the nature of the problem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endParaRPr lang="en-US" altLang="en-US" sz="2000">
              <a:solidFill>
                <a:srgbClr val="00CC00"/>
              </a:solidFill>
              <a:latin typeface="Comic Sans MS" panose="030F0702030302020204" pitchFamily="66" charset="0"/>
            </a:endParaRP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altLang="en-US">
                <a:solidFill>
                  <a:srgbClr val="0000FF"/>
                </a:solidFill>
                <a:latin typeface="Comic Sans MS" panose="030F0702030302020204" pitchFamily="66" charset="0"/>
              </a:rPr>
              <a:t>Decide what to measure and how to measure it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altLang="en-US">
                <a:solidFill>
                  <a:srgbClr val="00CC00"/>
                </a:solidFill>
                <a:latin typeface="Comic Sans MS" panose="030F0702030302020204" pitchFamily="66" charset="0"/>
              </a:rPr>
              <a:t>Collect data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endParaRPr lang="en-US" altLang="en-US" sz="2000">
              <a:solidFill>
                <a:srgbClr val="00CC00"/>
              </a:solidFill>
              <a:latin typeface="Comic Sans MS" panose="030F0702030302020204" pitchFamily="66" charset="0"/>
            </a:endParaRP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altLang="en-US">
                <a:solidFill>
                  <a:srgbClr val="0000FF"/>
                </a:solidFill>
                <a:latin typeface="Comic Sans MS" panose="030F0702030302020204" pitchFamily="66" charset="0"/>
              </a:rPr>
              <a:t>Summarize data and perform preliminary analysis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altLang="en-US">
                <a:solidFill>
                  <a:srgbClr val="00CC00"/>
                </a:solidFill>
                <a:latin typeface="Comic Sans MS" panose="030F0702030302020204" pitchFamily="66" charset="0"/>
              </a:rPr>
              <a:t>Perform formal analysis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endParaRPr lang="en-US" altLang="en-US" sz="240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altLang="en-US">
                <a:solidFill>
                  <a:srgbClr val="0000FF"/>
                </a:solidFill>
                <a:latin typeface="Comic Sans MS" panose="030F0702030302020204" pitchFamily="66" charset="0"/>
              </a:rPr>
              <a:t>Interpret results</a:t>
            </a:r>
          </a:p>
        </p:txBody>
      </p:sp>
      <p:sp>
        <p:nvSpPr>
          <p:cNvPr id="80900" name="AutoShape 4">
            <a:extLst>
              <a:ext uri="{FF2B5EF4-FFF2-40B4-BE49-F238E27FC236}">
                <a16:creationId xmlns:a16="http://schemas.microsoft.com/office/drawing/2014/main" id="{B5E78DB7-FFFD-7CA5-2E6B-93BE9EE5FA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2133600"/>
            <a:ext cx="7696200" cy="1219200"/>
          </a:xfrm>
          <a:prstGeom prst="wedgeRoundRectCallout">
            <a:avLst>
              <a:gd name="adj1" fmla="val 13759"/>
              <a:gd name="adj2" fmla="val -76171"/>
              <a:gd name="adj3" fmla="val 16667"/>
            </a:avLst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1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It is important to have a clear direction before gathering data.</a:t>
            </a:r>
          </a:p>
        </p:txBody>
      </p:sp>
      <p:sp>
        <p:nvSpPr>
          <p:cNvPr id="80901" name="AutoShape 5">
            <a:extLst>
              <a:ext uri="{FF2B5EF4-FFF2-40B4-BE49-F238E27FC236}">
                <a16:creationId xmlns:a16="http://schemas.microsoft.com/office/drawing/2014/main" id="{CBDF9C34-6BB4-A553-ED1C-8378483A83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3276600"/>
            <a:ext cx="7924800" cy="1981200"/>
          </a:xfrm>
          <a:prstGeom prst="wedgeRoundRectCallout">
            <a:avLst>
              <a:gd name="adj1" fmla="val 8653"/>
              <a:gd name="adj2" fmla="val -64583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1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It is important to carefully define the variables to be studied and to develop appropriate methods for determining their values.</a:t>
            </a:r>
          </a:p>
        </p:txBody>
      </p:sp>
      <p:sp>
        <p:nvSpPr>
          <p:cNvPr id="80902" name="AutoShape 6">
            <a:extLst>
              <a:ext uri="{FF2B5EF4-FFF2-40B4-BE49-F238E27FC236}">
                <a16:creationId xmlns:a16="http://schemas.microsoft.com/office/drawing/2014/main" id="{AA0765C7-33E2-FF96-E97A-EF2D01B768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3730625"/>
            <a:ext cx="7696200" cy="2517775"/>
          </a:xfrm>
          <a:prstGeom prst="wedgeRoundRectCallout">
            <a:avLst>
              <a:gd name="adj1" fmla="val -22093"/>
              <a:gd name="adj2" fmla="val -60278"/>
              <a:gd name="adj3" fmla="val 16667"/>
            </a:avLst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1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It is important to understand how data is collected because the type of analysis that is appropriate </a:t>
            </a:r>
            <a:r>
              <a:rPr kumimoji="0" lang="en-US" altLang="en-US" sz="31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depends</a:t>
            </a:r>
            <a:r>
              <a:rPr kumimoji="0" lang="en-US" altLang="en-US" sz="31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on how the data was collected!</a:t>
            </a:r>
          </a:p>
        </p:txBody>
      </p:sp>
      <p:sp>
        <p:nvSpPr>
          <p:cNvPr id="80903" name="AutoShape 7">
            <a:extLst>
              <a:ext uri="{FF2B5EF4-FFF2-40B4-BE49-F238E27FC236}">
                <a16:creationId xmlns:a16="http://schemas.microsoft.com/office/drawing/2014/main" id="{9B7446B8-39C0-7A22-3779-3B86F8BD2C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5178425"/>
            <a:ext cx="7924800" cy="1679575"/>
          </a:xfrm>
          <a:prstGeom prst="wedgeRoundRectCallout">
            <a:avLst>
              <a:gd name="adj1" fmla="val 9616"/>
              <a:gd name="adj2" fmla="val -85352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1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This initial analysis provides insight into important characteristics of the data.</a:t>
            </a:r>
          </a:p>
        </p:txBody>
      </p:sp>
      <p:sp>
        <p:nvSpPr>
          <p:cNvPr id="80904" name="AutoShape 8">
            <a:extLst>
              <a:ext uri="{FF2B5EF4-FFF2-40B4-BE49-F238E27FC236}">
                <a16:creationId xmlns:a16="http://schemas.microsoft.com/office/drawing/2014/main" id="{9DF1415E-1326-4EA0-A6D7-06D246DFF8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2514600"/>
            <a:ext cx="7696200" cy="1676400"/>
          </a:xfrm>
          <a:prstGeom prst="wedgeRoundRectCallout">
            <a:avLst>
              <a:gd name="adj1" fmla="val -29042"/>
              <a:gd name="adj2" fmla="val 102745"/>
              <a:gd name="adj3" fmla="val 16667"/>
            </a:avLst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1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It is important to select and apply the appropriate inferential statistical methods</a:t>
            </a:r>
          </a:p>
        </p:txBody>
      </p:sp>
      <p:sp>
        <p:nvSpPr>
          <p:cNvPr id="80905" name="AutoShape 9">
            <a:extLst>
              <a:ext uri="{FF2B5EF4-FFF2-40B4-BE49-F238E27FC236}">
                <a16:creationId xmlns:a16="http://schemas.microsoft.com/office/drawing/2014/main" id="{933E4FED-1563-D140-9F84-C4A426F1C2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3657600"/>
            <a:ext cx="7924800" cy="1679575"/>
          </a:xfrm>
          <a:prstGeom prst="wedgeRoundRectCallout">
            <a:avLst>
              <a:gd name="adj1" fmla="val -10176"/>
              <a:gd name="adj2" fmla="val 86106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1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This step often leads to the formulation of new research questions.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0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0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9" grpId="0" uiExpand="1" build="p"/>
      <p:bldP spid="80900" grpId="0" animBg="1"/>
      <p:bldP spid="80901" grpId="0" animBg="1"/>
      <p:bldP spid="80902" grpId="0" animBg="1"/>
      <p:bldP spid="80903" grpId="0" animBg="1"/>
      <p:bldP spid="80904" grpId="0" animBg="1"/>
      <p:bldP spid="8090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1F6E3AAB-274D-D76D-838E-0D990288C6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762000"/>
            <a:ext cx="8153400" cy="5181600"/>
          </a:xfrm>
        </p:spPr>
        <p:txBody>
          <a:bodyPr/>
          <a:lstStyle/>
          <a:p>
            <a:pPr marL="60325" indent="4763">
              <a:buFontTx/>
              <a:buNone/>
            </a:pPr>
            <a:r>
              <a:rPr lang="en-US" altLang="en-US" sz="4000">
                <a:solidFill>
                  <a:srgbClr val="0000FF"/>
                </a:solidFill>
                <a:latin typeface="Comic Sans MS" panose="030F0702030302020204" pitchFamily="66" charset="0"/>
              </a:rPr>
              <a:t>Suppose we wanted to know the average GPA of high school graduates in the nation this year.</a:t>
            </a:r>
          </a:p>
          <a:p>
            <a:pPr marL="60325" indent="4763">
              <a:buFontTx/>
              <a:buNone/>
            </a:pPr>
            <a:endParaRPr lang="en-US" altLang="en-US" sz="400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marL="60325" indent="4763">
              <a:buFontTx/>
              <a:buNone/>
            </a:pPr>
            <a:r>
              <a:rPr lang="en-US" altLang="en-US" sz="4000">
                <a:solidFill>
                  <a:srgbClr val="00CC00"/>
                </a:solidFill>
                <a:latin typeface="Comic Sans MS" panose="030F0702030302020204" pitchFamily="66" charset="0"/>
              </a:rPr>
              <a:t>We could collect data from all high schools in the nation.</a:t>
            </a:r>
            <a:r>
              <a:rPr lang="en-US" altLang="en-US" sz="4000">
                <a:solidFill>
                  <a:srgbClr val="0000FF"/>
                </a:solidFill>
                <a:latin typeface="Comic Sans MS" panose="030F0702030302020204" pitchFamily="66" charset="0"/>
              </a:rPr>
              <a:t>  </a:t>
            </a:r>
          </a:p>
        </p:txBody>
      </p:sp>
      <p:sp>
        <p:nvSpPr>
          <p:cNvPr id="49155" name="AutoShape 3">
            <a:extLst>
              <a:ext uri="{FF2B5EF4-FFF2-40B4-BE49-F238E27FC236}">
                <a16:creationId xmlns:a16="http://schemas.microsoft.com/office/drawing/2014/main" id="{603DBAF0-A21B-4FD9-E35A-67D2F2CCB4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5105400"/>
            <a:ext cx="8686800" cy="1371600"/>
          </a:xfrm>
          <a:prstGeom prst="wedgeRoundRectCallout">
            <a:avLst>
              <a:gd name="adj1" fmla="val -11588"/>
              <a:gd name="adj2" fmla="val -83333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3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What term would be used to describe “all high school graduates”?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4AD6FDF2-1C70-ECB9-FCAD-1504600CD26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l"/>
            <a:r>
              <a:rPr lang="en-US" altLang="en-US" sz="5000">
                <a:solidFill>
                  <a:srgbClr val="0000FF"/>
                </a:solidFill>
                <a:latin typeface="Comic Sans MS" panose="030F0702030302020204" pitchFamily="66" charset="0"/>
              </a:rPr>
              <a:t>Population</a:t>
            </a:r>
          </a:p>
        </p:txBody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594BD473-09C2-CE99-FA3E-AD1FFCAA9202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altLang="en-US" sz="4000">
                <a:solidFill>
                  <a:srgbClr val="00CC00"/>
                </a:solidFill>
              </a:rPr>
              <a:t>The entire  collection of individuals or objects about which information is desired</a:t>
            </a:r>
          </a:p>
          <a:p>
            <a:endParaRPr lang="en-US" altLang="en-US" sz="4000">
              <a:solidFill>
                <a:srgbClr val="00CC00"/>
              </a:solidFill>
            </a:endParaRPr>
          </a:p>
          <a:p>
            <a:r>
              <a:rPr lang="en-US" altLang="en-US" sz="4000">
                <a:solidFill>
                  <a:srgbClr val="00CC00"/>
                </a:solidFill>
              </a:rPr>
              <a:t>A </a:t>
            </a:r>
            <a:r>
              <a:rPr lang="en-US" altLang="en-US" sz="4000" b="1">
                <a:solidFill>
                  <a:srgbClr val="FF0000"/>
                </a:solidFill>
              </a:rPr>
              <a:t>census</a:t>
            </a:r>
            <a:r>
              <a:rPr lang="en-US" altLang="en-US" sz="4000">
                <a:solidFill>
                  <a:srgbClr val="00CC00"/>
                </a:solidFill>
              </a:rPr>
              <a:t> is performed to gather about the entire population</a:t>
            </a:r>
          </a:p>
          <a:p>
            <a:pPr>
              <a:buFontTx/>
              <a:buNone/>
            </a:pPr>
            <a:endParaRPr lang="en-US" altLang="en-US" sz="4000">
              <a:solidFill>
                <a:srgbClr val="00CC00"/>
              </a:solidFill>
            </a:endParaRPr>
          </a:p>
        </p:txBody>
      </p:sp>
      <p:pic>
        <p:nvPicPr>
          <p:cNvPr id="51204" name="Picture 4">
            <a:extLst>
              <a:ext uri="{FF2B5EF4-FFF2-40B4-BE49-F238E27FC236}">
                <a16:creationId xmlns:a16="http://schemas.microsoft.com/office/drawing/2014/main" id="{60F9D4DF-9625-42ED-7FD1-BBD30B538C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57200"/>
            <a:ext cx="1682750" cy="1579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05" name="AutoShape 5">
            <a:extLst>
              <a:ext uri="{FF2B5EF4-FFF2-40B4-BE49-F238E27FC236}">
                <a16:creationId xmlns:a16="http://schemas.microsoft.com/office/drawing/2014/main" id="{388C6C2F-520B-E19D-FE10-F4107C5788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3962400"/>
            <a:ext cx="7772400" cy="2209800"/>
          </a:xfrm>
          <a:prstGeom prst="wedgeRoundRectCallout">
            <a:avLst>
              <a:gd name="adj1" fmla="val 15625"/>
              <a:gd name="adj2" fmla="val -64009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What do you call it when you collect data about the entire population?</a:t>
            </a:r>
          </a:p>
        </p:txBody>
      </p:sp>
      <p:sp>
        <p:nvSpPr>
          <p:cNvPr id="51206" name="AutoShape 6">
            <a:extLst>
              <a:ext uri="{FF2B5EF4-FFF2-40B4-BE49-F238E27FC236}">
                <a16:creationId xmlns:a16="http://schemas.microsoft.com/office/drawing/2014/main" id="{286620C4-FE0A-4FE6-366A-0DE3C760B4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228600"/>
            <a:ext cx="3048000" cy="1981200"/>
          </a:xfrm>
          <a:custGeom>
            <a:avLst/>
            <a:gdLst>
              <a:gd name="G0" fmla="+- 1580 0 0"/>
              <a:gd name="G1" fmla="+- 21600 0 1580"/>
              <a:gd name="G2" fmla="+- 21600 0 158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580" y="10800"/>
                </a:moveTo>
                <a:cubicBezTo>
                  <a:pt x="1580" y="15892"/>
                  <a:pt x="5708" y="20020"/>
                  <a:pt x="10800" y="20020"/>
                </a:cubicBezTo>
                <a:cubicBezTo>
                  <a:pt x="15892" y="20020"/>
                  <a:pt x="20020" y="15892"/>
                  <a:pt x="20020" y="10800"/>
                </a:cubicBezTo>
                <a:cubicBezTo>
                  <a:pt x="20020" y="5708"/>
                  <a:pt x="15892" y="1580"/>
                  <a:pt x="10800" y="1580"/>
                </a:cubicBezTo>
                <a:cubicBezTo>
                  <a:pt x="5708" y="1580"/>
                  <a:pt x="1580" y="5708"/>
                  <a:pt x="1580" y="1080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uiExpand="1" build="p" autoUpdateAnimBg="0" advAuto="1000"/>
      <p:bldP spid="51205" grpId="0" uiExpan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5758B8FB-920C-AFA1-4328-54A624644C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762000"/>
            <a:ext cx="8229600" cy="5181600"/>
          </a:xfrm>
        </p:spPr>
        <p:txBody>
          <a:bodyPr/>
          <a:lstStyle/>
          <a:p>
            <a:pPr marL="60325" indent="4763">
              <a:lnSpc>
                <a:spcPct val="90000"/>
              </a:lnSpc>
              <a:buFontTx/>
              <a:buNone/>
            </a:pPr>
            <a:r>
              <a:rPr lang="en-US" altLang="en-US" sz="4000">
                <a:solidFill>
                  <a:srgbClr val="0000FF"/>
                </a:solidFill>
                <a:latin typeface="Comic Sans MS" panose="030F0702030302020204" pitchFamily="66" charset="0"/>
              </a:rPr>
              <a:t>GPA Continued:</a:t>
            </a:r>
          </a:p>
          <a:p>
            <a:pPr marL="60325" indent="4763">
              <a:lnSpc>
                <a:spcPct val="90000"/>
              </a:lnSpc>
              <a:buFontTx/>
              <a:buNone/>
            </a:pPr>
            <a:r>
              <a:rPr lang="en-US" altLang="en-US" sz="4000">
                <a:solidFill>
                  <a:srgbClr val="0000FF"/>
                </a:solidFill>
                <a:latin typeface="Comic Sans MS" panose="030F0702030302020204" pitchFamily="66" charset="0"/>
              </a:rPr>
              <a:t>Suppose we wanted to know the average GPA of high school graduates in the nation this year.</a:t>
            </a:r>
          </a:p>
          <a:p>
            <a:pPr marL="60325" indent="4763">
              <a:lnSpc>
                <a:spcPct val="90000"/>
              </a:lnSpc>
              <a:buFontTx/>
              <a:buNone/>
            </a:pPr>
            <a:endParaRPr lang="en-US" altLang="en-US" sz="400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marL="60325" indent="4763">
              <a:lnSpc>
                <a:spcPct val="90000"/>
              </a:lnSpc>
              <a:buFontTx/>
              <a:buNone/>
            </a:pPr>
            <a:endParaRPr lang="en-US" altLang="en-US" sz="400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marL="60325" indent="4763">
              <a:lnSpc>
                <a:spcPct val="90000"/>
              </a:lnSpc>
              <a:buFontTx/>
              <a:buNone/>
            </a:pPr>
            <a:r>
              <a:rPr lang="en-US" altLang="en-US" sz="4000">
                <a:solidFill>
                  <a:srgbClr val="00CC00"/>
                </a:solidFill>
                <a:latin typeface="Comic Sans MS" panose="030F0702030302020204" pitchFamily="66" charset="0"/>
              </a:rPr>
              <a:t>We could collect data from all high schools in the nation.</a:t>
            </a:r>
          </a:p>
        </p:txBody>
      </p:sp>
      <p:sp>
        <p:nvSpPr>
          <p:cNvPr id="52227" name="AutoShape 3">
            <a:extLst>
              <a:ext uri="{FF2B5EF4-FFF2-40B4-BE49-F238E27FC236}">
                <a16:creationId xmlns:a16="http://schemas.microsoft.com/office/drawing/2014/main" id="{4CE2EFBC-962F-813D-80B2-5D07E74FEF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2743200"/>
            <a:ext cx="6934200" cy="1295400"/>
          </a:xfrm>
          <a:prstGeom prst="wedgeRoundRectCallout">
            <a:avLst>
              <a:gd name="adj1" fmla="val 11491"/>
              <a:gd name="adj2" fmla="val 83699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Why might we not want to use a census here?</a:t>
            </a:r>
          </a:p>
        </p:txBody>
      </p:sp>
      <p:sp>
        <p:nvSpPr>
          <p:cNvPr id="52228" name="AutoShape 4">
            <a:extLst>
              <a:ext uri="{FF2B5EF4-FFF2-40B4-BE49-F238E27FC236}">
                <a16:creationId xmlns:a16="http://schemas.microsoft.com/office/drawing/2014/main" id="{1EDEE746-7256-4991-BA27-9B5F0678FB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5562600"/>
            <a:ext cx="6629400" cy="1066800"/>
          </a:xfrm>
          <a:prstGeom prst="wedgeRoundRectCallout">
            <a:avLst>
              <a:gd name="adj1" fmla="val 46981"/>
              <a:gd name="adj2" fmla="val -124255"/>
              <a:gd name="adj3" fmla="val 16667"/>
            </a:avLst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If we didn’t perform a census, what would we do?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522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animBg="1"/>
      <p:bldP spid="5222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4081E8B9-9FD2-B0A9-BF8B-D321DB8A7EE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l"/>
            <a:r>
              <a:rPr lang="en-US" altLang="en-US" sz="5000">
                <a:solidFill>
                  <a:srgbClr val="0000FF"/>
                </a:solidFill>
                <a:latin typeface="Comic Sans MS" panose="030F0702030302020204" pitchFamily="66" charset="0"/>
              </a:rPr>
              <a:t>Sample</a:t>
            </a:r>
          </a:p>
        </p:txBody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2C579EE4-7FBE-D7F7-8A26-E952CFAE68FB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2133600"/>
            <a:ext cx="8229600" cy="3992563"/>
          </a:xfrm>
        </p:spPr>
        <p:txBody>
          <a:bodyPr/>
          <a:lstStyle/>
          <a:p>
            <a:r>
              <a:rPr lang="en-US" altLang="en-US" sz="3500">
                <a:solidFill>
                  <a:srgbClr val="00CC00"/>
                </a:solidFill>
                <a:latin typeface="Comic Sans MS" panose="030F0702030302020204" pitchFamily="66" charset="0"/>
              </a:rPr>
              <a:t>A </a:t>
            </a:r>
            <a:r>
              <a:rPr lang="en-US" altLang="en-US" sz="3500" u="sng">
                <a:solidFill>
                  <a:srgbClr val="FF0000"/>
                </a:solidFill>
                <a:latin typeface="Comic Sans MS" panose="030F0702030302020204" pitchFamily="66" charset="0"/>
              </a:rPr>
              <a:t>subset</a:t>
            </a:r>
            <a:r>
              <a:rPr lang="en-US" altLang="en-US" sz="3500">
                <a:solidFill>
                  <a:srgbClr val="00CC00"/>
                </a:solidFill>
                <a:latin typeface="Comic Sans MS" panose="030F0702030302020204" pitchFamily="66" charset="0"/>
              </a:rPr>
              <a:t> of the population, selected for study in some </a:t>
            </a:r>
            <a:r>
              <a:rPr lang="en-US" altLang="en-US" sz="3500">
                <a:solidFill>
                  <a:srgbClr val="FF0000"/>
                </a:solidFill>
                <a:latin typeface="Comic Sans MS" panose="030F0702030302020204" pitchFamily="66" charset="0"/>
              </a:rPr>
              <a:t>prescribed</a:t>
            </a:r>
            <a:r>
              <a:rPr lang="en-US" altLang="en-US" sz="3500">
                <a:solidFill>
                  <a:srgbClr val="00CC00"/>
                </a:solidFill>
                <a:latin typeface="Comic Sans MS" panose="030F0702030302020204" pitchFamily="66" charset="0"/>
              </a:rPr>
              <a:t> manner</a:t>
            </a:r>
          </a:p>
        </p:txBody>
      </p:sp>
      <p:pic>
        <p:nvPicPr>
          <p:cNvPr id="53252" name="Picture 4">
            <a:extLst>
              <a:ext uri="{FF2B5EF4-FFF2-40B4-BE49-F238E27FC236}">
                <a16:creationId xmlns:a16="http://schemas.microsoft.com/office/drawing/2014/main" id="{79CA4DE4-3C61-8290-329F-3AC7559979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57200"/>
            <a:ext cx="1682750" cy="1579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</a:extLst>
        </p:spPr>
      </p:pic>
      <p:sp>
        <p:nvSpPr>
          <p:cNvPr id="53253" name="AutoShape 5">
            <a:extLst>
              <a:ext uri="{FF2B5EF4-FFF2-40B4-BE49-F238E27FC236}">
                <a16:creationId xmlns:a16="http://schemas.microsoft.com/office/drawing/2014/main" id="{5BCBA80E-F6CC-F8F2-46AB-E5B78CE2B2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2288" y="568325"/>
            <a:ext cx="381000" cy="1295400"/>
          </a:xfrm>
          <a:custGeom>
            <a:avLst/>
            <a:gdLst>
              <a:gd name="G0" fmla="+- 1980 0 0"/>
              <a:gd name="G1" fmla="+- 21600 0 1980"/>
              <a:gd name="G2" fmla="+- 21600 0 198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980" y="10800"/>
                </a:moveTo>
                <a:cubicBezTo>
                  <a:pt x="1980" y="15671"/>
                  <a:pt x="5929" y="19620"/>
                  <a:pt x="10800" y="19620"/>
                </a:cubicBezTo>
                <a:cubicBezTo>
                  <a:pt x="15671" y="19620"/>
                  <a:pt x="19620" y="15671"/>
                  <a:pt x="19620" y="10800"/>
                </a:cubicBezTo>
                <a:cubicBezTo>
                  <a:pt x="19620" y="5929"/>
                  <a:pt x="15671" y="1980"/>
                  <a:pt x="10800" y="1980"/>
                </a:cubicBezTo>
                <a:cubicBezTo>
                  <a:pt x="5929" y="1980"/>
                  <a:pt x="1980" y="5929"/>
                  <a:pt x="1980" y="10800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53254" name="AutoShape 6">
            <a:extLst>
              <a:ext uri="{FF2B5EF4-FFF2-40B4-BE49-F238E27FC236}">
                <a16:creationId xmlns:a16="http://schemas.microsoft.com/office/drawing/2014/main" id="{8CFEB50E-90D9-BF67-0D5B-180D0EAFAC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3675" y="185738"/>
            <a:ext cx="623888" cy="1947862"/>
          </a:xfrm>
          <a:custGeom>
            <a:avLst/>
            <a:gdLst>
              <a:gd name="G0" fmla="+- 1980 0 0"/>
              <a:gd name="G1" fmla="+- 21600 0 1980"/>
              <a:gd name="G2" fmla="+- 21600 0 198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980" y="10800"/>
                </a:moveTo>
                <a:cubicBezTo>
                  <a:pt x="1980" y="15671"/>
                  <a:pt x="5929" y="19620"/>
                  <a:pt x="10800" y="19620"/>
                </a:cubicBezTo>
                <a:cubicBezTo>
                  <a:pt x="15671" y="19620"/>
                  <a:pt x="19620" y="15671"/>
                  <a:pt x="19620" y="10800"/>
                </a:cubicBezTo>
                <a:cubicBezTo>
                  <a:pt x="19620" y="5929"/>
                  <a:pt x="15671" y="1980"/>
                  <a:pt x="10800" y="1980"/>
                </a:cubicBezTo>
                <a:cubicBezTo>
                  <a:pt x="5929" y="1980"/>
                  <a:pt x="1980" y="5929"/>
                  <a:pt x="1980" y="10800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53255" name="AutoShape 7">
            <a:extLst>
              <a:ext uri="{FF2B5EF4-FFF2-40B4-BE49-F238E27FC236}">
                <a16:creationId xmlns:a16="http://schemas.microsoft.com/office/drawing/2014/main" id="{DCBAE432-6B7C-72D6-E18B-E3AAE16AB1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65900" y="887413"/>
            <a:ext cx="180975" cy="733425"/>
          </a:xfrm>
          <a:custGeom>
            <a:avLst/>
            <a:gdLst>
              <a:gd name="G0" fmla="+- 1980 0 0"/>
              <a:gd name="G1" fmla="+- 21600 0 1980"/>
              <a:gd name="G2" fmla="+- 21600 0 198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980" y="10800"/>
                </a:moveTo>
                <a:cubicBezTo>
                  <a:pt x="1980" y="15671"/>
                  <a:pt x="5929" y="19620"/>
                  <a:pt x="10800" y="19620"/>
                </a:cubicBezTo>
                <a:cubicBezTo>
                  <a:pt x="15671" y="19620"/>
                  <a:pt x="19620" y="15671"/>
                  <a:pt x="19620" y="10800"/>
                </a:cubicBezTo>
                <a:cubicBezTo>
                  <a:pt x="19620" y="5929"/>
                  <a:pt x="15671" y="1980"/>
                  <a:pt x="10800" y="1980"/>
                </a:cubicBezTo>
                <a:cubicBezTo>
                  <a:pt x="5929" y="1980"/>
                  <a:pt x="1980" y="5929"/>
                  <a:pt x="1980" y="10800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53256" name="Rectangle 8">
            <a:extLst>
              <a:ext uri="{FF2B5EF4-FFF2-40B4-BE49-F238E27FC236}">
                <a16:creationId xmlns:a16="http://schemas.microsoft.com/office/drawing/2014/main" id="{4430B41C-D22C-3415-E617-0AEB761AC9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4114800"/>
            <a:ext cx="7696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What would a sample of all high school graduates across the nation look like?</a:t>
            </a:r>
          </a:p>
        </p:txBody>
      </p:sp>
      <p:sp>
        <p:nvSpPr>
          <p:cNvPr id="53257" name="Rectangle 9">
            <a:extLst>
              <a:ext uri="{FF2B5EF4-FFF2-40B4-BE49-F238E27FC236}">
                <a16:creationId xmlns:a16="http://schemas.microsoft.com/office/drawing/2014/main" id="{52432B66-5626-AE9F-E6C7-DC56B9604B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5181600"/>
            <a:ext cx="7239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High school graduates from each state (region), ethnicity, gender, etc.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A792A1F-689B-309B-4092-ECD6D62A4C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7274" y="5755381"/>
            <a:ext cx="1359526" cy="7803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3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3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build="p" autoUpdateAnimBg="0" advAuto="1000"/>
      <p:bldP spid="53256" grpId="0" build="p" autoUpdateAnimBg="0" advAuto="1000"/>
      <p:bldP spid="53257" grpId="0" build="p" autoUpdateAnimBg="0" advAuto="100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5F2526FF-BAE4-68C3-48BC-69B8ABB3C1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762000"/>
            <a:ext cx="8229600" cy="5181600"/>
          </a:xfrm>
        </p:spPr>
        <p:txBody>
          <a:bodyPr/>
          <a:lstStyle/>
          <a:p>
            <a:pPr marL="60325" indent="4763">
              <a:lnSpc>
                <a:spcPct val="90000"/>
              </a:lnSpc>
              <a:buFontTx/>
              <a:buNone/>
            </a:pPr>
            <a:r>
              <a:rPr lang="en-US" altLang="en-US" sz="4000">
                <a:solidFill>
                  <a:srgbClr val="0000FF"/>
                </a:solidFill>
                <a:latin typeface="Comic Sans MS" panose="030F0702030302020204" pitchFamily="66" charset="0"/>
              </a:rPr>
              <a:t>GPA Continued:</a:t>
            </a:r>
          </a:p>
          <a:p>
            <a:pPr marL="60325" indent="4763">
              <a:lnSpc>
                <a:spcPct val="90000"/>
              </a:lnSpc>
              <a:buFontTx/>
              <a:buNone/>
            </a:pPr>
            <a:r>
              <a:rPr lang="en-US" altLang="en-US" sz="4000">
                <a:solidFill>
                  <a:srgbClr val="0000FF"/>
                </a:solidFill>
                <a:latin typeface="Comic Sans MS" panose="030F0702030302020204" pitchFamily="66" charset="0"/>
              </a:rPr>
              <a:t>Suppose we wanted to know the average GPA of high school graduates in the nation this year.</a:t>
            </a:r>
          </a:p>
          <a:p>
            <a:pPr marL="60325" indent="4763">
              <a:lnSpc>
                <a:spcPct val="90000"/>
              </a:lnSpc>
              <a:buFontTx/>
              <a:buNone/>
            </a:pPr>
            <a:endParaRPr lang="en-US" altLang="en-US" sz="4000"/>
          </a:p>
          <a:p>
            <a:pPr marL="60325" indent="4763">
              <a:lnSpc>
                <a:spcPct val="90000"/>
              </a:lnSpc>
              <a:buFontTx/>
              <a:buNone/>
            </a:pPr>
            <a:endParaRPr lang="en-US" altLang="en-US" sz="4000"/>
          </a:p>
          <a:p>
            <a:pPr marL="60325" indent="4763">
              <a:lnSpc>
                <a:spcPct val="90000"/>
              </a:lnSpc>
              <a:buFontTx/>
              <a:buNone/>
            </a:pPr>
            <a:r>
              <a:rPr lang="en-US" altLang="en-US" sz="3500">
                <a:solidFill>
                  <a:srgbClr val="00CC00"/>
                </a:solidFill>
                <a:latin typeface="Comic Sans MS" panose="030F0702030302020204" pitchFamily="66" charset="0"/>
              </a:rPr>
              <a:t>We could collect data from a sample of high schools in the nation.</a:t>
            </a:r>
          </a:p>
        </p:txBody>
      </p:sp>
      <p:sp>
        <p:nvSpPr>
          <p:cNvPr id="54275" name="AutoShape 3">
            <a:extLst>
              <a:ext uri="{FF2B5EF4-FFF2-40B4-BE49-F238E27FC236}">
                <a16:creationId xmlns:a16="http://schemas.microsoft.com/office/drawing/2014/main" id="{F4423051-0AA9-492D-AC08-68705F9432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1676400"/>
            <a:ext cx="7772400" cy="1371600"/>
          </a:xfrm>
          <a:prstGeom prst="wedgeRoundRectCallout">
            <a:avLst>
              <a:gd name="adj1" fmla="val -5250"/>
              <a:gd name="adj2" fmla="val 142940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5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Once we have collected the data, what would we do with it?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4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9C6A74BA-E537-E839-7FED-E8505156DC5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l"/>
            <a:r>
              <a:rPr lang="en-US" altLang="en-US" sz="5000">
                <a:solidFill>
                  <a:srgbClr val="0000FF"/>
                </a:solidFill>
                <a:latin typeface="Comic Sans MS" panose="030F0702030302020204" pitchFamily="66" charset="0"/>
              </a:rPr>
              <a:t>Descriptive statistics</a:t>
            </a:r>
          </a:p>
        </p:txBody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B25A3DBA-1239-7C52-39B1-0A8D6A9B4C7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altLang="en-US" sz="3500">
                <a:solidFill>
                  <a:srgbClr val="00CC00"/>
                </a:solidFill>
                <a:latin typeface="Comic Sans MS" panose="030F0702030302020204" pitchFamily="66" charset="0"/>
              </a:rPr>
              <a:t>the methods of organizing &amp; summarizing data</a:t>
            </a:r>
          </a:p>
        </p:txBody>
      </p:sp>
      <p:sp>
        <p:nvSpPr>
          <p:cNvPr id="56324" name="Rectangle 4">
            <a:extLst>
              <a:ext uri="{FF2B5EF4-FFF2-40B4-BE49-F238E27FC236}">
                <a16:creationId xmlns:a16="http://schemas.microsoft.com/office/drawing/2014/main" id="{249560D1-BE08-BA82-1908-1C41D74BED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4953000"/>
            <a:ext cx="3200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Create a graph</a:t>
            </a:r>
          </a:p>
        </p:txBody>
      </p:sp>
      <p:sp>
        <p:nvSpPr>
          <p:cNvPr id="56325" name="Rectangle 5">
            <a:extLst>
              <a:ext uri="{FF2B5EF4-FFF2-40B4-BE49-F238E27FC236}">
                <a16:creationId xmlns:a16="http://schemas.microsoft.com/office/drawing/2014/main" id="{9CE8A96B-93A9-507B-2505-E7FA5C1D8C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3200400"/>
            <a:ext cx="82296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If the sample of high school GPAs contained 1,000 numbers, how could the data be organized or summarized?</a:t>
            </a:r>
          </a:p>
        </p:txBody>
      </p:sp>
      <p:sp>
        <p:nvSpPr>
          <p:cNvPr id="56326" name="Rectangle 6">
            <a:extLst>
              <a:ext uri="{FF2B5EF4-FFF2-40B4-BE49-F238E27FC236}">
                <a16:creationId xmlns:a16="http://schemas.microsoft.com/office/drawing/2014/main" id="{52D85D0C-EE4C-47F3-4109-7A312138E9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5334000"/>
            <a:ext cx="472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State the range of GPAs</a:t>
            </a:r>
          </a:p>
        </p:txBody>
      </p:sp>
      <p:sp>
        <p:nvSpPr>
          <p:cNvPr id="56327" name="Rectangle 7">
            <a:extLst>
              <a:ext uri="{FF2B5EF4-FFF2-40B4-BE49-F238E27FC236}">
                <a16:creationId xmlns:a16="http://schemas.microsoft.com/office/drawing/2014/main" id="{E3D98708-0D02-9074-F275-A751C6F9A9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5715000"/>
            <a:ext cx="472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Calculate the average GPA</a:t>
            </a:r>
          </a:p>
        </p:txBody>
      </p:sp>
    </p:spTree>
    <p:extLst>
      <p:ext uri="{BB962C8B-B14F-4D97-AF65-F5344CB8AC3E}">
        <p14:creationId xmlns:p14="http://schemas.microsoft.com/office/powerpoint/2010/main" val="2601828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6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6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6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63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4" grpId="0" build="p" autoUpdateAnimBg="0" advAuto="1000"/>
      <p:bldP spid="56325" grpId="0" build="p" autoUpdateAnimBg="0" advAuto="1000"/>
      <p:bldP spid="56326" grpId="0" build="p" autoUpdateAnimBg="0" advAuto="1000"/>
      <p:bldP spid="56327" grpId="0" build="p" autoUpdateAnimBg="0" advAuto="100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id="{9271D4C2-E1B8-2499-4FEB-7D038B4F13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762000"/>
            <a:ext cx="8229600" cy="5181600"/>
          </a:xfrm>
        </p:spPr>
        <p:txBody>
          <a:bodyPr/>
          <a:lstStyle/>
          <a:p>
            <a:pPr marL="60325" indent="4763">
              <a:buFontTx/>
              <a:buNone/>
            </a:pPr>
            <a:r>
              <a:rPr lang="en-US" altLang="en-US" sz="3500">
                <a:solidFill>
                  <a:srgbClr val="0000FF"/>
                </a:solidFill>
                <a:latin typeface="Comic Sans MS" panose="030F0702030302020204" pitchFamily="66" charset="0"/>
              </a:rPr>
              <a:t>GPA Continued:</a:t>
            </a:r>
          </a:p>
          <a:p>
            <a:pPr marL="60325" indent="4763">
              <a:buFontTx/>
              <a:buNone/>
            </a:pPr>
            <a:r>
              <a:rPr lang="en-US" altLang="en-US" sz="3500">
                <a:solidFill>
                  <a:srgbClr val="0000FF"/>
                </a:solidFill>
                <a:latin typeface="Comic Sans MS" panose="030F0702030302020204" pitchFamily="66" charset="0"/>
              </a:rPr>
              <a:t>Suppose we wanted to know the average GPA of high school graduates in the nation this year.</a:t>
            </a:r>
          </a:p>
          <a:p>
            <a:pPr marL="60325" indent="4763">
              <a:buFontTx/>
              <a:buNone/>
            </a:pPr>
            <a:endParaRPr lang="en-US" altLang="en-US" sz="350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marL="60325" indent="4763">
              <a:buFontTx/>
              <a:buNone/>
            </a:pPr>
            <a:endParaRPr lang="en-US" altLang="en-US" sz="3500">
              <a:latin typeface="Comic Sans MS" panose="030F0702030302020204" pitchFamily="66" charset="0"/>
            </a:endParaRPr>
          </a:p>
          <a:p>
            <a:pPr marL="60325" indent="4763">
              <a:buFontTx/>
              <a:buNone/>
            </a:pPr>
            <a:r>
              <a:rPr lang="en-US" altLang="en-US" sz="3500">
                <a:solidFill>
                  <a:srgbClr val="00CC00"/>
                </a:solidFill>
                <a:latin typeface="Comic Sans MS" panose="030F0702030302020204" pitchFamily="66" charset="0"/>
              </a:rPr>
              <a:t>We could collect data from a sample of high schools in the nation.</a:t>
            </a:r>
          </a:p>
          <a:p>
            <a:pPr marL="60325" indent="4763">
              <a:buFontTx/>
              <a:buNone/>
            </a:pPr>
            <a:endParaRPr lang="en-US" altLang="en-US" sz="3500">
              <a:solidFill>
                <a:srgbClr val="00CC00"/>
              </a:solidFill>
              <a:latin typeface="Comic Sans MS" panose="030F0702030302020204" pitchFamily="66" charset="0"/>
            </a:endParaRPr>
          </a:p>
        </p:txBody>
      </p:sp>
      <p:sp>
        <p:nvSpPr>
          <p:cNvPr id="57347" name="AutoShape 3">
            <a:extLst>
              <a:ext uri="{FF2B5EF4-FFF2-40B4-BE49-F238E27FC236}">
                <a16:creationId xmlns:a16="http://schemas.microsoft.com/office/drawing/2014/main" id="{DA7DCED0-9280-6849-85A2-4769B4D71D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4648200"/>
            <a:ext cx="7772400" cy="1752600"/>
          </a:xfrm>
          <a:prstGeom prst="wedgeRoundRectCallout">
            <a:avLst>
              <a:gd name="adj1" fmla="val 12417"/>
              <a:gd name="adj2" fmla="val -170199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5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Could we use the data from our sample to answer this question?</a:t>
            </a:r>
          </a:p>
        </p:txBody>
      </p:sp>
    </p:spTree>
    <p:extLst>
      <p:ext uri="{BB962C8B-B14F-4D97-AF65-F5344CB8AC3E}">
        <p14:creationId xmlns:p14="http://schemas.microsoft.com/office/powerpoint/2010/main" val="1295083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7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D084F677-4A79-9109-C26B-91D5F4FB63B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l"/>
            <a:r>
              <a:rPr lang="en-US" altLang="en-US" sz="5000">
                <a:solidFill>
                  <a:srgbClr val="0000FF"/>
                </a:solidFill>
                <a:latin typeface="Comic Sans MS" panose="030F0702030302020204" pitchFamily="66" charset="0"/>
              </a:rPr>
              <a:t>Inferential statistics</a:t>
            </a:r>
          </a:p>
        </p:txBody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5559C2B6-7BC3-B21A-E707-ABDFA65AFCED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altLang="en-US" sz="3500" dirty="0">
                <a:solidFill>
                  <a:srgbClr val="00CC00"/>
                </a:solidFill>
                <a:latin typeface="Comic Sans MS" panose="030F0702030302020204" pitchFamily="66" charset="0"/>
              </a:rPr>
              <a:t>involves generalizing from a sample to a population</a:t>
            </a:r>
          </a:p>
        </p:txBody>
      </p:sp>
      <p:sp>
        <p:nvSpPr>
          <p:cNvPr id="59396" name="Rectangle 4">
            <a:extLst>
              <a:ext uri="{FF2B5EF4-FFF2-40B4-BE49-F238E27FC236}">
                <a16:creationId xmlns:a16="http://schemas.microsoft.com/office/drawing/2014/main" id="{62E24592-1260-38AB-DC68-E12CAD1ED1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2901950"/>
            <a:ext cx="7924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Based on the sample, if the average GPA for high </a:t>
            </a: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school graduates was 3.0, what generalization could be made?</a:t>
            </a:r>
          </a:p>
        </p:txBody>
      </p:sp>
      <p:sp>
        <p:nvSpPr>
          <p:cNvPr id="59397" name="Rectangle 5">
            <a:extLst>
              <a:ext uri="{FF2B5EF4-FFF2-40B4-BE49-F238E27FC236}">
                <a16:creationId xmlns:a16="http://schemas.microsoft.com/office/drawing/2014/main" id="{28A7DDE4-4A78-B74E-78B8-A1807647A8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3997325"/>
            <a:ext cx="6553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The average national GPA for this year’s high school graduate is approximately 3.0.</a:t>
            </a:r>
          </a:p>
        </p:txBody>
      </p:sp>
      <p:sp>
        <p:nvSpPr>
          <p:cNvPr id="59398" name="Rectangle 6">
            <a:extLst>
              <a:ext uri="{FF2B5EF4-FFF2-40B4-BE49-F238E27FC236}">
                <a16:creationId xmlns:a16="http://schemas.microsoft.com/office/drawing/2014/main" id="{2172F7BB-35A4-2EAD-C823-9131D0B6FE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4800600"/>
            <a:ext cx="7924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Could someone claim that the average GPA for graduates in your local school district is 3.0?</a:t>
            </a:r>
          </a:p>
        </p:txBody>
      </p:sp>
      <p:sp>
        <p:nvSpPr>
          <p:cNvPr id="59399" name="Rectangle 7">
            <a:extLst>
              <a:ext uri="{FF2B5EF4-FFF2-40B4-BE49-F238E27FC236}">
                <a16:creationId xmlns:a16="http://schemas.microsoft.com/office/drawing/2014/main" id="{B1078FF7-0032-8E3E-AA57-6EB42E0BD8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5581650"/>
            <a:ext cx="754380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No.  Generalizations based on the results of a sample can only be made back to the population from which the sample came from.</a:t>
            </a:r>
          </a:p>
        </p:txBody>
      </p:sp>
      <p:sp>
        <p:nvSpPr>
          <p:cNvPr id="59400" name="AutoShape 8">
            <a:extLst>
              <a:ext uri="{FF2B5EF4-FFF2-40B4-BE49-F238E27FC236}">
                <a16:creationId xmlns:a16="http://schemas.microsoft.com/office/drawing/2014/main" id="{F8569238-33FA-0C7A-4E6E-6F40955B33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5029200"/>
            <a:ext cx="7848600" cy="1371600"/>
          </a:xfrm>
          <a:prstGeom prst="wedgeRoundRectCallout">
            <a:avLst>
              <a:gd name="adj1" fmla="val 22329"/>
              <a:gd name="adj2" fmla="val -94792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Be sure to sample from the population of interest!!</a:t>
            </a:r>
          </a:p>
        </p:txBody>
      </p:sp>
    </p:spTree>
    <p:extLst>
      <p:ext uri="{BB962C8B-B14F-4D97-AF65-F5344CB8AC3E}">
        <p14:creationId xmlns:p14="http://schemas.microsoft.com/office/powerpoint/2010/main" val="3154281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6" grpId="0" build="p" autoUpdateAnimBg="0" advAuto="1000"/>
      <p:bldP spid="59397" grpId="0" build="p" autoUpdateAnimBg="0" advAuto="1000"/>
      <p:bldP spid="59398" grpId="0" build="p" autoUpdateAnimBg="0" advAuto="1000"/>
      <p:bldP spid="59399" grpId="0" build="p" autoUpdateAnimBg="0" advAuto="1000"/>
      <p:bldP spid="5940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458C2D45-1791-89D9-1A24-E35AD4988F4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l"/>
            <a:r>
              <a:rPr lang="en-US" altLang="en-US" sz="5000">
                <a:solidFill>
                  <a:srgbClr val="0000FF"/>
                </a:solidFill>
                <a:latin typeface="Comic Sans MS" panose="030F0702030302020204" pitchFamily="66" charset="0"/>
              </a:rPr>
              <a:t>Variable </a:t>
            </a:r>
          </a:p>
        </p:txBody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9DF010F4-4C01-60F7-C495-1AE34C90614E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3500">
                <a:solidFill>
                  <a:srgbClr val="00CC00"/>
                </a:solidFill>
                <a:latin typeface="Comic Sans MS" panose="030F0702030302020204" pitchFamily="66" charset="0"/>
              </a:rPr>
              <a:t>any characteristic whose value may change from one individual to another</a:t>
            </a:r>
          </a:p>
          <a:p>
            <a:pPr>
              <a:lnSpc>
                <a:spcPct val="90000"/>
              </a:lnSpc>
            </a:pPr>
            <a:endParaRPr lang="en-US" altLang="en-US" sz="3500">
              <a:solidFill>
                <a:srgbClr val="00CC00"/>
              </a:solidFill>
              <a:latin typeface="Comic Sans MS" panose="030F0702030302020204" pitchFamily="66" charset="0"/>
            </a:endParaRPr>
          </a:p>
          <a:p>
            <a:pPr>
              <a:lnSpc>
                <a:spcPct val="90000"/>
              </a:lnSpc>
            </a:pPr>
            <a:r>
              <a:rPr lang="en-US" altLang="en-US" sz="3500">
                <a:solidFill>
                  <a:srgbClr val="0000FF"/>
                </a:solidFill>
                <a:latin typeface="Comic Sans MS" panose="030F0702030302020204" pitchFamily="66" charset="0"/>
              </a:rPr>
              <a:t>Suppose we wanted to know the average GPA of high school graduates in the nation this year. Define the variable of interest.</a:t>
            </a:r>
          </a:p>
          <a:p>
            <a:pPr>
              <a:lnSpc>
                <a:spcPct val="90000"/>
              </a:lnSpc>
            </a:pPr>
            <a:endParaRPr lang="en-US" altLang="en-US" sz="3500">
              <a:solidFill>
                <a:srgbClr val="00CC00"/>
              </a:solidFill>
              <a:latin typeface="Comic Sans MS" panose="030F0702030302020204" pitchFamily="66" charset="0"/>
            </a:endParaRPr>
          </a:p>
        </p:txBody>
      </p:sp>
      <p:sp>
        <p:nvSpPr>
          <p:cNvPr id="60421" name="Text Box 5">
            <a:extLst>
              <a:ext uri="{FF2B5EF4-FFF2-40B4-BE49-F238E27FC236}">
                <a16:creationId xmlns:a16="http://schemas.microsoft.com/office/drawing/2014/main" id="{F1E14687-2AA3-8440-F5EC-FAA9129FD7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5724525"/>
            <a:ext cx="6858000" cy="96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6350" indent="79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651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6350" marR="0" lvl="0" indent="7938" algn="l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The variable of interest is the GPA of high school graduates</a:t>
            </a:r>
          </a:p>
        </p:txBody>
      </p:sp>
      <p:sp>
        <p:nvSpPr>
          <p:cNvPr id="60420" name="AutoShape 4">
            <a:extLst>
              <a:ext uri="{FF2B5EF4-FFF2-40B4-BE49-F238E27FC236}">
                <a16:creationId xmlns:a16="http://schemas.microsoft.com/office/drawing/2014/main" id="{EF0B2027-BF6B-D14C-C271-02D71036E5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3962400"/>
            <a:ext cx="7772400" cy="2667000"/>
          </a:xfrm>
          <a:prstGeom prst="wedgeRoundRectCallout">
            <a:avLst>
              <a:gd name="adj1" fmla="val 19199"/>
              <a:gd name="adj2" fmla="val -99347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5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Is this a variable . . 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5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The number of wrecks per week at the intersection outside school?  </a:t>
            </a:r>
          </a:p>
        </p:txBody>
      </p:sp>
      <p:sp>
        <p:nvSpPr>
          <p:cNvPr id="60422" name="Text Box 6">
            <a:extLst>
              <a:ext uri="{FF2B5EF4-FFF2-40B4-BE49-F238E27FC236}">
                <a16:creationId xmlns:a16="http://schemas.microsoft.com/office/drawing/2014/main" id="{72594CD1-F562-A6FD-2DE2-755A0C1FAC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5791200"/>
            <a:ext cx="15240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YES</a:t>
            </a:r>
          </a:p>
        </p:txBody>
      </p:sp>
    </p:spTree>
    <p:extLst>
      <p:ext uri="{BB962C8B-B14F-4D97-AF65-F5344CB8AC3E}">
        <p14:creationId xmlns:p14="http://schemas.microsoft.com/office/powerpoint/2010/main" val="3285682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1- </a:t>
            </a:r>
            <a:fld id="{33D31273-75A5-4356-8F65-12CCA2C22BD5}" type="slidenum">
              <a:rPr lang="en-US"/>
              <a:pPr/>
              <a:t>2</a:t>
            </a:fld>
            <a:endParaRPr lang="en-CA"/>
          </a:p>
        </p:txBody>
      </p:sp>
      <p:sp>
        <p:nvSpPr>
          <p:cNvPr id="50073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8305800" cy="676391"/>
          </a:xfrm>
        </p:spPr>
        <p:txBody>
          <a:bodyPr/>
          <a:lstStyle/>
          <a:p>
            <a:r>
              <a:rPr 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Stats Starts Here</a:t>
            </a:r>
          </a:p>
        </p:txBody>
      </p:sp>
      <p:sp>
        <p:nvSpPr>
          <p:cNvPr id="500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766239"/>
            <a:ext cx="8294687" cy="4725987"/>
          </a:xfrm>
          <a:ln/>
        </p:spPr>
        <p:txBody>
          <a:bodyPr/>
          <a:lstStyle/>
          <a:p>
            <a:r>
              <a:rPr lang="en-US" dirty="0"/>
              <a:t>According to 100% of the people surveyed, this is the greatest college class ever offered.</a:t>
            </a:r>
          </a:p>
          <a:p>
            <a:r>
              <a:rPr lang="en-US" dirty="0"/>
              <a:t>List of people surveyed: ME</a:t>
            </a:r>
          </a:p>
          <a:p>
            <a:endParaRPr lang="en-US" dirty="0"/>
          </a:p>
        </p:txBody>
      </p:sp>
      <p:pic>
        <p:nvPicPr>
          <p:cNvPr id="500740" name="Picture 4" descr="Pink tissue pap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1083" y="1686186"/>
            <a:ext cx="3672917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4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0741" name="Picture 5" descr="Pink tissue pape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8" y="2280830"/>
            <a:ext cx="5352327" cy="3211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4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007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007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007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00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073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9E46B19D-9F04-1697-060B-8B7340FB85D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l"/>
            <a:r>
              <a:rPr lang="en-US" altLang="en-US" sz="5000">
                <a:solidFill>
                  <a:srgbClr val="0000FF"/>
                </a:solidFill>
                <a:latin typeface="Comic Sans MS" panose="030F0702030302020204" pitchFamily="66" charset="0"/>
              </a:rPr>
              <a:t>Data</a:t>
            </a:r>
          </a:p>
        </p:txBody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74B9B113-5E95-A63B-A8A3-8C600767A88F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altLang="en-US" sz="3500">
                <a:solidFill>
                  <a:srgbClr val="00CC00"/>
                </a:solidFill>
                <a:latin typeface="Comic Sans MS" panose="030F0702030302020204" pitchFamily="66" charset="0"/>
              </a:rPr>
              <a:t>The values for a variable from individual observations</a:t>
            </a:r>
          </a:p>
        </p:txBody>
      </p:sp>
      <p:sp>
        <p:nvSpPr>
          <p:cNvPr id="61444" name="AutoShape 4">
            <a:extLst>
              <a:ext uri="{FF2B5EF4-FFF2-40B4-BE49-F238E27FC236}">
                <a16:creationId xmlns:a16="http://schemas.microsoft.com/office/drawing/2014/main" id="{EEBE07AA-0225-ECAE-838A-779A0A9FCE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3581400"/>
            <a:ext cx="7772400" cy="2819400"/>
          </a:xfrm>
          <a:prstGeom prst="wedgeRoundRectCallout">
            <a:avLst>
              <a:gd name="adj1" fmla="val 3718"/>
              <a:gd name="adj2" fmla="val -79898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For this variable . . 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The number of wrecks per week at the intersection outside . . . What could observations be?</a:t>
            </a:r>
          </a:p>
        </p:txBody>
      </p:sp>
      <p:sp>
        <p:nvSpPr>
          <p:cNvPr id="61445" name="Text Box 5">
            <a:extLst>
              <a:ext uri="{FF2B5EF4-FFF2-40B4-BE49-F238E27FC236}">
                <a16:creationId xmlns:a16="http://schemas.microsoft.com/office/drawing/2014/main" id="{BA40B61A-E20B-24D0-DD3A-AF27A3BB85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5638800"/>
            <a:ext cx="25146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0, 1, 2,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4" grpId="0" animBg="1"/>
      <p:bldP spid="6144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EAEFDBF1-58F0-157D-22FA-99E17814ACD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09600" y="381000"/>
            <a:ext cx="7848600" cy="1066800"/>
          </a:xfrm>
        </p:spPr>
        <p:txBody>
          <a:bodyPr anchor="ctr"/>
          <a:lstStyle/>
          <a:p>
            <a:r>
              <a:rPr lang="en-US" altLang="en-US" sz="5000" b="1" u="sng" dirty="0">
                <a:solidFill>
                  <a:srgbClr val="0000FF"/>
                </a:solidFill>
                <a:latin typeface="Comic Sans MS" panose="030F0702030302020204" pitchFamily="66" charset="0"/>
              </a:rPr>
              <a:t>Two types of variables</a:t>
            </a:r>
            <a:endParaRPr lang="en-US" altLang="en-US" sz="5000" u="sng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70659" name="Line 3">
            <a:extLst>
              <a:ext uri="{FF2B5EF4-FFF2-40B4-BE49-F238E27FC236}">
                <a16:creationId xmlns:a16="http://schemas.microsoft.com/office/drawing/2014/main" id="{2228D423-5B2E-AEFB-391F-E195B9EA839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971800" y="1752600"/>
            <a:ext cx="914400" cy="8382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70660" name="Line 4">
            <a:extLst>
              <a:ext uri="{FF2B5EF4-FFF2-40B4-BE49-F238E27FC236}">
                <a16:creationId xmlns:a16="http://schemas.microsoft.com/office/drawing/2014/main" id="{A3D86486-A420-ED0B-5D6E-1F78A1DBFFA5}"/>
              </a:ext>
            </a:extLst>
          </p:cNvPr>
          <p:cNvSpPr>
            <a:spLocks noChangeShapeType="1"/>
          </p:cNvSpPr>
          <p:nvPr/>
        </p:nvSpPr>
        <p:spPr bwMode="auto">
          <a:xfrm>
            <a:off x="4648200" y="1752600"/>
            <a:ext cx="914400" cy="8382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70661" name="Text Box 5">
            <a:extLst>
              <a:ext uri="{FF2B5EF4-FFF2-40B4-BE49-F238E27FC236}">
                <a16:creationId xmlns:a16="http://schemas.microsoft.com/office/drawing/2014/main" id="{71008204-B42F-21FF-1E3F-30147F2F36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2781300"/>
            <a:ext cx="3124200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dirty="0">
                <a:solidFill>
                  <a:srgbClr val="002060"/>
                </a:solidFill>
                <a:latin typeface="Comic Sans MS" panose="030F0702030302020204" pitchFamily="66" charset="0"/>
              </a:rPr>
              <a:t>C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ategorical</a:t>
            </a:r>
            <a:endParaRPr kumimoji="0" lang="en-US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70662" name="Text Box 6">
            <a:extLst>
              <a:ext uri="{FF2B5EF4-FFF2-40B4-BE49-F238E27FC236}">
                <a16:creationId xmlns:a16="http://schemas.microsoft.com/office/drawing/2014/main" id="{73378CA6-EB60-28AE-D06C-0BF347BBAE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2781300"/>
            <a:ext cx="3124200" cy="1089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Quantitative (numerical)</a:t>
            </a:r>
          </a:p>
        </p:txBody>
      </p:sp>
      <p:sp>
        <p:nvSpPr>
          <p:cNvPr id="70663" name="Line 7">
            <a:extLst>
              <a:ext uri="{FF2B5EF4-FFF2-40B4-BE49-F238E27FC236}">
                <a16:creationId xmlns:a16="http://schemas.microsoft.com/office/drawing/2014/main" id="{0CFDDBD3-B0C4-1E19-18DA-90CF5A706C7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003800" y="3848101"/>
            <a:ext cx="914400" cy="8382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70664" name="Line 8">
            <a:extLst>
              <a:ext uri="{FF2B5EF4-FFF2-40B4-BE49-F238E27FC236}">
                <a16:creationId xmlns:a16="http://schemas.microsoft.com/office/drawing/2014/main" id="{57B158EA-3871-DF10-F2F2-16EDC17D2693}"/>
              </a:ext>
            </a:extLst>
          </p:cNvPr>
          <p:cNvSpPr>
            <a:spLocks noChangeShapeType="1"/>
          </p:cNvSpPr>
          <p:nvPr/>
        </p:nvSpPr>
        <p:spPr bwMode="auto">
          <a:xfrm>
            <a:off x="6734175" y="3826934"/>
            <a:ext cx="914400" cy="8382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70665" name="Text Box 9">
            <a:extLst>
              <a:ext uri="{FF2B5EF4-FFF2-40B4-BE49-F238E27FC236}">
                <a16:creationId xmlns:a16="http://schemas.microsoft.com/office/drawing/2014/main" id="{D4E82072-5BE5-65F9-8C8E-EA32DD1176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3268" y="4686301"/>
            <a:ext cx="19050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800" dirty="0">
                <a:solidFill>
                  <a:srgbClr val="00CC00"/>
                </a:solidFill>
                <a:latin typeface="Comic Sans MS" panose="030F0702030302020204" pitchFamily="66" charset="0"/>
              </a:rPr>
              <a:t>D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iscrete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CC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70666" name="Text Box 10">
            <a:extLst>
              <a:ext uri="{FF2B5EF4-FFF2-40B4-BE49-F238E27FC236}">
                <a16:creationId xmlns:a16="http://schemas.microsoft.com/office/drawing/2014/main" id="{E19D4E3C-B6CB-7982-27A5-EE39B9F1B7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53225" y="4686301"/>
            <a:ext cx="20574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800" dirty="0">
                <a:solidFill>
                  <a:srgbClr val="00CC00"/>
                </a:solidFill>
                <a:latin typeface="Comic Sans MS" panose="030F0702030302020204" pitchFamily="66" charset="0"/>
              </a:rPr>
              <a:t>C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ontinuous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CC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1FABC39-A87D-1AEC-024F-2458FB89A8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074" y="5538788"/>
            <a:ext cx="1593056" cy="91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0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0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70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70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1" grpId="0"/>
      <p:bldP spid="70662" grpId="0"/>
      <p:bldP spid="70665" grpId="0"/>
      <p:bldP spid="7066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1- </a:t>
            </a:r>
            <a:fld id="{3B3073F4-67D6-41CB-9D2C-1438CCC5A743}" type="slidenum">
              <a:rPr lang="en-US"/>
              <a:pPr/>
              <a:t>22</a:t>
            </a:fld>
            <a:endParaRPr lang="en-CA"/>
          </a:p>
        </p:txBody>
      </p:sp>
      <p:sp>
        <p:nvSpPr>
          <p:cNvPr id="536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305800" cy="992187"/>
          </a:xfrm>
        </p:spPr>
        <p:txBody>
          <a:bodyPr/>
          <a:lstStyle/>
          <a:p>
            <a:r>
              <a:rPr lang="en-US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and Why (cont.)</a:t>
            </a:r>
          </a:p>
        </p:txBody>
      </p:sp>
      <p:sp>
        <p:nvSpPr>
          <p:cNvPr id="536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4513" y="1143000"/>
            <a:ext cx="8294687" cy="4572000"/>
          </a:xfrm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A </a:t>
            </a:r>
            <a:r>
              <a:rPr lang="en-US" u="sng" dirty="0">
                <a:solidFill>
                  <a:srgbClr val="0000FF"/>
                </a:solidFill>
              </a:rPr>
              <a:t>categorical (or qualitative)</a:t>
            </a:r>
            <a:r>
              <a:rPr lang="en-US" dirty="0"/>
              <a:t> variable names categories and answers questions about how cases fall into those categories.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Categorical examples: sex, race, ethnicity</a:t>
            </a:r>
          </a:p>
          <a:p>
            <a:pPr>
              <a:lnSpc>
                <a:spcPct val="90000"/>
              </a:lnSpc>
            </a:pPr>
            <a:r>
              <a:rPr lang="en-US" dirty="0"/>
              <a:t>A </a:t>
            </a:r>
            <a:r>
              <a:rPr lang="en-US" u="sng" dirty="0">
                <a:solidFill>
                  <a:srgbClr val="0000FF"/>
                </a:solidFill>
              </a:rPr>
              <a:t>quantitative (</a:t>
            </a:r>
            <a:r>
              <a:rPr lang="en-US" u="sng">
                <a:solidFill>
                  <a:srgbClr val="0000FF"/>
                </a:solidFill>
              </a:rPr>
              <a:t>or numerical)</a:t>
            </a:r>
            <a:r>
              <a:rPr lang="en-US"/>
              <a:t> </a:t>
            </a:r>
            <a:r>
              <a:rPr lang="en-US" dirty="0"/>
              <a:t>variable is a measured variable (</a:t>
            </a:r>
            <a:r>
              <a:rPr lang="en-US" dirty="0">
                <a:solidFill>
                  <a:srgbClr val="FF0000"/>
                </a:solidFill>
              </a:rPr>
              <a:t>with units</a:t>
            </a:r>
            <a:r>
              <a:rPr lang="en-US" dirty="0"/>
              <a:t>) that answers questions about the quantity of what is being measured.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Quantitative examples: income ($),                   height (inches), weight (pounds)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1CC2059-F397-539F-1F37-78A3876133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9510" y="5486321"/>
            <a:ext cx="1597290" cy="914479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1- </a:t>
            </a:r>
            <a:fld id="{0559A0CB-F8F2-4017-B20B-CD4FB83BBA96}" type="slidenum">
              <a:rPr lang="en-US"/>
              <a:pPr/>
              <a:t>23</a:t>
            </a:fld>
            <a:endParaRPr lang="en-CA"/>
          </a:p>
        </p:txBody>
      </p:sp>
      <p:sp>
        <p:nvSpPr>
          <p:cNvPr id="5406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305800" cy="992187"/>
          </a:xfrm>
        </p:spPr>
        <p:txBody>
          <a:bodyPr/>
          <a:lstStyle/>
          <a:p>
            <a:r>
              <a:rPr lang="en-US" u="sng" dirty="0">
                <a:solidFill>
                  <a:srgbClr val="FF0000"/>
                </a:solidFill>
              </a:rPr>
              <a:t>What and Why (cont.)</a:t>
            </a:r>
          </a:p>
        </p:txBody>
      </p:sp>
      <p:sp>
        <p:nvSpPr>
          <p:cNvPr id="540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8534400" cy="4572000"/>
          </a:xfrm>
        </p:spPr>
        <p:txBody>
          <a:bodyPr/>
          <a:lstStyle/>
          <a:p>
            <a:r>
              <a:rPr lang="en-US" dirty="0"/>
              <a:t>Example: In a student evaluation of instruction at a large university, one question asks students to evaluate the statement “The instructor was generally interested in teaching” on the following scale: 1 = Disagree Strongly; 2 = Disagree;            3 = Neutral; 4 = Agree; 5 = Agree Strongly.</a:t>
            </a:r>
          </a:p>
          <a:p>
            <a:r>
              <a:rPr lang="en-US" dirty="0"/>
              <a:t>Question: Is interest in teaching categorical or quantitative?</a:t>
            </a:r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6513"/>
            <a:ext cx="8305800" cy="534987"/>
          </a:xfrm>
        </p:spPr>
        <p:txBody>
          <a:bodyPr/>
          <a:lstStyle/>
          <a:p>
            <a:r>
              <a:rPr 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8294687" cy="4572000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dirty="0"/>
              <a:t>Time it takes to get to school in minutes</a:t>
            </a:r>
          </a:p>
          <a:p>
            <a:pPr marL="514350" indent="-514350">
              <a:buAutoNum type="arabicPeriod"/>
            </a:pPr>
            <a:r>
              <a:rPr lang="en-US" dirty="0"/>
              <a:t>Height in inches</a:t>
            </a:r>
          </a:p>
          <a:p>
            <a:pPr marL="514350" indent="-514350">
              <a:buAutoNum type="arabicPeriod"/>
            </a:pPr>
            <a:r>
              <a:rPr lang="en-US" dirty="0"/>
              <a:t>Number of shoes owned</a:t>
            </a:r>
          </a:p>
          <a:p>
            <a:pPr marL="514350" indent="-514350">
              <a:buAutoNum type="arabicPeriod"/>
            </a:pPr>
            <a:r>
              <a:rPr lang="en-US" dirty="0"/>
              <a:t>Gender</a:t>
            </a:r>
          </a:p>
          <a:p>
            <a:pPr marL="514350" indent="-514350">
              <a:buAutoNum type="arabicPeriod"/>
            </a:pPr>
            <a:r>
              <a:rPr lang="en-US" dirty="0"/>
              <a:t>Hair color </a:t>
            </a:r>
          </a:p>
          <a:p>
            <a:pPr marL="514350" indent="-514350">
              <a:buAutoNum type="arabicPeriod"/>
            </a:pPr>
            <a:r>
              <a:rPr lang="en-US" dirty="0"/>
              <a:t>Age of Oscar winners in years</a:t>
            </a:r>
          </a:p>
          <a:p>
            <a:pPr marL="514350" indent="-514350">
              <a:buAutoNum type="arabicPeriod"/>
            </a:pPr>
            <a:r>
              <a:rPr lang="en-US" dirty="0"/>
              <a:t>Temperature of a cup of coffee in C</a:t>
            </a:r>
            <a:r>
              <a:rPr lang="en-US" sz="2000" baseline="66000" dirty="0"/>
              <a:t>o</a:t>
            </a:r>
          </a:p>
          <a:p>
            <a:pPr marL="514350" indent="-514350">
              <a:buAutoNum type="arabicPeriod"/>
            </a:pPr>
            <a:r>
              <a:rPr lang="en-US" dirty="0"/>
              <a:t>Type of pain medication</a:t>
            </a:r>
          </a:p>
          <a:p>
            <a:pPr marL="514350" indent="-514350">
              <a:buAutoNum type="arabicPeriod"/>
            </a:pPr>
            <a:r>
              <a:rPr lang="en-US" dirty="0"/>
              <a:t>Jellybean flavors</a:t>
            </a:r>
          </a:p>
          <a:p>
            <a:pPr marL="514350" indent="-514350">
              <a:buAutoNum type="arabicPeriod"/>
            </a:pPr>
            <a:r>
              <a:rPr lang="en-US" dirty="0"/>
              <a:t>Hours spent on Social Media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1- </a:t>
            </a:r>
            <a:fld id="{84CA5C99-55D5-4343-B128-0A24B1D3DCA4}" type="slidenum">
              <a:rPr lang="en-US" smtClean="0"/>
              <a:pPr/>
              <a:t>24</a:t>
            </a:fld>
            <a:endParaRPr lang="en-CA"/>
          </a:p>
        </p:txBody>
      </p:sp>
      <p:sp>
        <p:nvSpPr>
          <p:cNvPr id="5" name="TextBox 4"/>
          <p:cNvSpPr txBox="1"/>
          <p:nvPr/>
        </p:nvSpPr>
        <p:spPr>
          <a:xfrm>
            <a:off x="7151687" y="733246"/>
            <a:ext cx="22860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3400" dirty="0">
                <a:latin typeface="+mn-lt"/>
              </a:rPr>
              <a:t>N</a:t>
            </a:r>
          </a:p>
          <a:p>
            <a:pPr marL="514350" indent="-514350">
              <a:buAutoNum type="arabicPeriod"/>
            </a:pPr>
            <a:r>
              <a:rPr lang="en-US" sz="3400" dirty="0">
                <a:latin typeface="+mn-lt"/>
              </a:rPr>
              <a:t>N</a:t>
            </a:r>
          </a:p>
          <a:p>
            <a:pPr marL="514350" indent="-514350">
              <a:buAutoNum type="arabicPeriod"/>
            </a:pPr>
            <a:r>
              <a:rPr lang="en-US" sz="3400" dirty="0">
                <a:latin typeface="+mn-lt"/>
              </a:rPr>
              <a:t>N</a:t>
            </a:r>
          </a:p>
          <a:p>
            <a:pPr marL="514350" indent="-514350">
              <a:buAutoNum type="arabicPeriod"/>
            </a:pPr>
            <a:r>
              <a:rPr lang="en-US" sz="3400" dirty="0">
                <a:latin typeface="+mn-lt"/>
              </a:rPr>
              <a:t>C</a:t>
            </a:r>
          </a:p>
          <a:p>
            <a:pPr marL="514350" indent="-514350">
              <a:buAutoNum type="arabicPeriod"/>
            </a:pPr>
            <a:r>
              <a:rPr lang="en-US" sz="3400" dirty="0">
                <a:latin typeface="+mn-lt"/>
              </a:rPr>
              <a:t>C</a:t>
            </a:r>
          </a:p>
          <a:p>
            <a:pPr marL="514350" indent="-514350">
              <a:buAutoNum type="arabicPeriod"/>
            </a:pPr>
            <a:r>
              <a:rPr lang="en-US" sz="3400" dirty="0">
                <a:latin typeface="+mn-lt"/>
              </a:rPr>
              <a:t>N</a:t>
            </a:r>
          </a:p>
          <a:p>
            <a:pPr marL="514350" indent="-514350">
              <a:buAutoNum type="arabicPeriod"/>
            </a:pPr>
            <a:r>
              <a:rPr lang="en-US" sz="3400" dirty="0">
                <a:latin typeface="+mn-lt"/>
              </a:rPr>
              <a:t>N</a:t>
            </a:r>
          </a:p>
          <a:p>
            <a:pPr marL="514350" indent="-514350">
              <a:buAutoNum type="arabicPeriod"/>
            </a:pPr>
            <a:r>
              <a:rPr lang="en-US" sz="3400" dirty="0">
                <a:latin typeface="+mn-lt"/>
              </a:rPr>
              <a:t>C</a:t>
            </a:r>
          </a:p>
          <a:p>
            <a:pPr marL="514350" indent="-514350">
              <a:buAutoNum type="arabicPeriod"/>
            </a:pPr>
            <a:r>
              <a:rPr lang="en-US" sz="3400" dirty="0">
                <a:latin typeface="+mn-lt"/>
              </a:rPr>
              <a:t>C</a:t>
            </a:r>
          </a:p>
          <a:p>
            <a:pPr marL="514350" indent="-514350">
              <a:buAutoNum type="arabicPeriod"/>
            </a:pPr>
            <a:r>
              <a:rPr lang="en-US" sz="3400" dirty="0">
                <a:latin typeface="+mn-lt"/>
              </a:rPr>
              <a:t>N</a:t>
            </a:r>
          </a:p>
          <a:p>
            <a:endParaRPr lang="en-US" sz="2800" dirty="0">
              <a:latin typeface="+mn-lt"/>
            </a:endParaRP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26E8B8A-82A3-34B5-C8C9-D187CFD8E8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0645" y="5887958"/>
            <a:ext cx="1597290" cy="9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9947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474196F8-3ACA-BD8C-2753-54BE6C5CFC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z="5000">
                <a:solidFill>
                  <a:srgbClr val="0000FF"/>
                </a:solidFill>
                <a:latin typeface="Comic Sans MS" panose="030F0702030302020204" pitchFamily="66" charset="0"/>
              </a:rPr>
              <a:t>Numerical variables</a:t>
            </a:r>
          </a:p>
        </p:txBody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40774143-5F41-430F-BC1A-B8603B59A2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r>
              <a:rPr lang="en-US" altLang="en-US" sz="3500" dirty="0">
                <a:solidFill>
                  <a:srgbClr val="00CC00"/>
                </a:solidFill>
                <a:latin typeface="Comic Sans MS" panose="030F0702030302020204" pitchFamily="66" charset="0"/>
              </a:rPr>
              <a:t>quantitative </a:t>
            </a:r>
          </a:p>
          <a:p>
            <a:endParaRPr lang="en-US" altLang="en-US" sz="3500" dirty="0">
              <a:solidFill>
                <a:srgbClr val="00CC00"/>
              </a:solidFill>
              <a:latin typeface="Comic Sans MS" panose="030F0702030302020204" pitchFamily="66" charset="0"/>
            </a:endParaRPr>
          </a:p>
          <a:p>
            <a:r>
              <a:rPr lang="en-US" altLang="en-US" sz="3500" dirty="0">
                <a:solidFill>
                  <a:srgbClr val="00CC00"/>
                </a:solidFill>
                <a:latin typeface="Comic Sans MS" panose="030F0702030302020204" pitchFamily="66" charset="0"/>
              </a:rPr>
              <a:t>observations or measurements take on numerical values</a:t>
            </a:r>
          </a:p>
          <a:p>
            <a:endParaRPr lang="en-US" altLang="en-US" sz="3500" dirty="0">
              <a:solidFill>
                <a:srgbClr val="00CC00"/>
              </a:solidFill>
              <a:latin typeface="Comic Sans MS" panose="030F0702030302020204" pitchFamily="66" charset="0"/>
            </a:endParaRPr>
          </a:p>
          <a:p>
            <a:r>
              <a:rPr lang="en-US" altLang="en-US" sz="3500" dirty="0">
                <a:solidFill>
                  <a:srgbClr val="00CC00"/>
                </a:solidFill>
                <a:latin typeface="Comic Sans MS" panose="030F0702030302020204" pitchFamily="66" charset="0"/>
              </a:rPr>
              <a:t>makes sense to </a:t>
            </a:r>
            <a:r>
              <a:rPr lang="en-US" altLang="en-US" sz="3500" dirty="0">
                <a:solidFill>
                  <a:srgbClr val="FF0000"/>
                </a:solidFill>
                <a:latin typeface="Comic Sans MS" panose="030F0702030302020204" pitchFamily="66" charset="0"/>
              </a:rPr>
              <a:t>average</a:t>
            </a:r>
            <a:r>
              <a:rPr lang="en-US" altLang="en-US" sz="3500" dirty="0">
                <a:solidFill>
                  <a:srgbClr val="00CC00"/>
                </a:solidFill>
                <a:latin typeface="Comic Sans MS" panose="030F0702030302020204" pitchFamily="66" charset="0"/>
              </a:rPr>
              <a:t> these values</a:t>
            </a:r>
          </a:p>
          <a:p>
            <a:endParaRPr lang="en-US" altLang="en-US" sz="3500" dirty="0">
              <a:solidFill>
                <a:srgbClr val="00CC00"/>
              </a:solidFill>
              <a:latin typeface="Comic Sans MS" panose="030F0702030302020204" pitchFamily="66" charset="0"/>
            </a:endParaRPr>
          </a:p>
          <a:p>
            <a:r>
              <a:rPr lang="en-US" altLang="en-US" sz="3500" dirty="0">
                <a:solidFill>
                  <a:srgbClr val="00CC00"/>
                </a:solidFill>
                <a:latin typeface="Comic Sans MS" panose="030F0702030302020204" pitchFamily="66" charset="0"/>
              </a:rPr>
              <a:t>two types</a:t>
            </a:r>
            <a:r>
              <a:rPr lang="en-US" altLang="en-US" sz="3500" dirty="0">
                <a:solidFill>
                  <a:srgbClr val="FF0000"/>
                </a:solidFill>
                <a:latin typeface="Comic Sans MS" panose="030F0702030302020204" pitchFamily="66" charset="0"/>
              </a:rPr>
              <a:t> - discrete &amp; continuous</a:t>
            </a:r>
          </a:p>
        </p:txBody>
      </p:sp>
      <p:sp>
        <p:nvSpPr>
          <p:cNvPr id="72708" name="AutoShape 4">
            <a:extLst>
              <a:ext uri="{FF2B5EF4-FFF2-40B4-BE49-F238E27FC236}">
                <a16:creationId xmlns:a16="http://schemas.microsoft.com/office/drawing/2014/main" id="{57617640-AD57-152A-D096-59DA8D5A09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4648200"/>
            <a:ext cx="7772400" cy="1371600"/>
          </a:xfrm>
          <a:prstGeom prst="wedgeRoundRectCallout">
            <a:avLst>
              <a:gd name="adj1" fmla="val 8699"/>
              <a:gd name="adj2" fmla="val -295718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5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Can you name any numerical variables?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7" grpId="0" uiExpand="1" build="p" bldLvl="2" autoUpdateAnimBg="0" advAuto="1000"/>
      <p:bldP spid="7270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>
            <a:extLst>
              <a:ext uri="{FF2B5EF4-FFF2-40B4-BE49-F238E27FC236}">
                <a16:creationId xmlns:a16="http://schemas.microsoft.com/office/drawing/2014/main" id="{8DF4CD2C-ACA7-A659-B603-2972E380D5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z="5000">
                <a:solidFill>
                  <a:srgbClr val="0000FF"/>
                </a:solidFill>
                <a:latin typeface="Comic Sans MS" panose="030F0702030302020204" pitchFamily="66" charset="0"/>
              </a:rPr>
              <a:t>Discrete (numerical)</a:t>
            </a:r>
          </a:p>
        </p:txBody>
      </p:sp>
      <p:sp>
        <p:nvSpPr>
          <p:cNvPr id="73731" name="Rectangle 3">
            <a:extLst>
              <a:ext uri="{FF2B5EF4-FFF2-40B4-BE49-F238E27FC236}">
                <a16:creationId xmlns:a16="http://schemas.microsoft.com/office/drawing/2014/main" id="{98700C14-7BA9-4CED-F975-5DE1803751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3500">
                <a:solidFill>
                  <a:srgbClr val="00CC00"/>
                </a:solidFill>
                <a:latin typeface="Comic Sans MS" panose="030F0702030302020204" pitchFamily="66" charset="0"/>
              </a:rPr>
              <a:t>Isolated points along a number line</a:t>
            </a:r>
          </a:p>
          <a:p>
            <a:endParaRPr lang="en-US" altLang="en-US" sz="3500">
              <a:solidFill>
                <a:srgbClr val="00CC00"/>
              </a:solidFill>
              <a:latin typeface="Comic Sans MS" panose="030F0702030302020204" pitchFamily="66" charset="0"/>
            </a:endParaRPr>
          </a:p>
          <a:p>
            <a:r>
              <a:rPr lang="en-US" altLang="en-US" sz="3500">
                <a:solidFill>
                  <a:srgbClr val="00CC00"/>
                </a:solidFill>
                <a:latin typeface="Comic Sans MS" panose="030F0702030302020204" pitchFamily="66" charset="0"/>
              </a:rPr>
              <a:t>usually </a:t>
            </a:r>
            <a:r>
              <a:rPr lang="en-US" altLang="en-US" sz="3500" b="1">
                <a:solidFill>
                  <a:srgbClr val="FF0000"/>
                </a:solidFill>
                <a:latin typeface="Comic Sans MS" panose="030F0702030302020204" pitchFamily="66" charset="0"/>
              </a:rPr>
              <a:t>counts</a:t>
            </a:r>
            <a:r>
              <a:rPr lang="en-US" altLang="en-US" sz="3500">
                <a:solidFill>
                  <a:srgbClr val="00CC00"/>
                </a:solidFill>
                <a:latin typeface="Comic Sans MS" panose="030F0702030302020204" pitchFamily="66" charset="0"/>
              </a:rPr>
              <a:t> of items</a:t>
            </a:r>
          </a:p>
        </p:txBody>
      </p:sp>
      <p:graphicFrame>
        <p:nvGraphicFramePr>
          <p:cNvPr id="73732" name="Object 4">
            <a:extLst>
              <a:ext uri="{FF2B5EF4-FFF2-40B4-BE49-F238E27FC236}">
                <a16:creationId xmlns:a16="http://schemas.microsoft.com/office/drawing/2014/main" id="{67ACB7E3-46F4-9B8A-8750-8646FE8222D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33600" y="5486400"/>
          <a:ext cx="3733800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1419048" imgH="285866" progId="Paint.Picture">
                  <p:embed/>
                </p:oleObj>
              </mc:Choice>
              <mc:Fallback>
                <p:oleObj name="Bitmap Image" r:id="rId2" imgW="1419048" imgH="285866" progId="Paint.Picture">
                  <p:embed/>
                  <p:pic>
                    <p:nvPicPr>
                      <p:cNvPr id="73732" name="Object 4">
                        <a:extLst>
                          <a:ext uri="{FF2B5EF4-FFF2-40B4-BE49-F238E27FC236}">
                            <a16:creationId xmlns:a16="http://schemas.microsoft.com/office/drawing/2014/main" id="{67ACB7E3-46F4-9B8A-8750-8646FE8222D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5486400"/>
                        <a:ext cx="3733800" cy="75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733" name="Oval 5">
            <a:extLst>
              <a:ext uri="{FF2B5EF4-FFF2-40B4-BE49-F238E27FC236}">
                <a16:creationId xmlns:a16="http://schemas.microsoft.com/office/drawing/2014/main" id="{1B246E63-D16E-40C2-A24B-F1946EE411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5656263"/>
            <a:ext cx="381000" cy="457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73734" name="Oval 6">
            <a:extLst>
              <a:ext uri="{FF2B5EF4-FFF2-40B4-BE49-F238E27FC236}">
                <a16:creationId xmlns:a16="http://schemas.microsoft.com/office/drawing/2014/main" id="{654790E1-54F7-294B-75CD-F406B1EC19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5656263"/>
            <a:ext cx="381000" cy="457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73735" name="Oval 7">
            <a:extLst>
              <a:ext uri="{FF2B5EF4-FFF2-40B4-BE49-F238E27FC236}">
                <a16:creationId xmlns:a16="http://schemas.microsoft.com/office/drawing/2014/main" id="{4ED1AA16-6911-4B4D-1A44-5186D4C985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5656263"/>
            <a:ext cx="381000" cy="457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6DE23B1-418A-21B9-1105-B3AE36994C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6660" y="5324396"/>
            <a:ext cx="1597290" cy="9144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37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37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3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1" grpId="0" uiExpand="1" build="p" autoUpdateAnimBg="0" advAuto="100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>
            <a:extLst>
              <a:ext uri="{FF2B5EF4-FFF2-40B4-BE49-F238E27FC236}">
                <a16:creationId xmlns:a16="http://schemas.microsoft.com/office/drawing/2014/main" id="{02D380EE-33D7-2309-DD1C-225B8D9B42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z="5000">
                <a:solidFill>
                  <a:srgbClr val="0000FF"/>
                </a:solidFill>
                <a:latin typeface="Comic Sans MS" panose="030F0702030302020204" pitchFamily="66" charset="0"/>
              </a:rPr>
              <a:t>Continuous (numerical)</a:t>
            </a:r>
          </a:p>
        </p:txBody>
      </p:sp>
      <p:sp>
        <p:nvSpPr>
          <p:cNvPr id="74755" name="Rectangle 3">
            <a:extLst>
              <a:ext uri="{FF2B5EF4-FFF2-40B4-BE49-F238E27FC236}">
                <a16:creationId xmlns:a16="http://schemas.microsoft.com/office/drawing/2014/main" id="{4CE79F0F-FBBC-BDCA-73BE-D00173A277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3500">
                <a:solidFill>
                  <a:srgbClr val="00CC00"/>
                </a:solidFill>
                <a:latin typeface="Comic Sans MS" panose="030F0702030302020204" pitchFamily="66" charset="0"/>
              </a:rPr>
              <a:t>Variable that can be any value in a given interval</a:t>
            </a:r>
          </a:p>
          <a:p>
            <a:endParaRPr lang="en-US" altLang="en-US" sz="3500">
              <a:solidFill>
                <a:srgbClr val="00CC00"/>
              </a:solidFill>
              <a:latin typeface="Comic Sans MS" panose="030F0702030302020204" pitchFamily="66" charset="0"/>
            </a:endParaRPr>
          </a:p>
          <a:p>
            <a:r>
              <a:rPr lang="en-US" altLang="en-US" sz="3500">
                <a:solidFill>
                  <a:srgbClr val="00CC00"/>
                </a:solidFill>
                <a:latin typeface="Comic Sans MS" panose="030F0702030302020204" pitchFamily="66" charset="0"/>
              </a:rPr>
              <a:t>usually </a:t>
            </a:r>
            <a:r>
              <a:rPr lang="en-US" altLang="en-US" sz="3500">
                <a:solidFill>
                  <a:srgbClr val="FF0000"/>
                </a:solidFill>
                <a:latin typeface="Comic Sans MS" panose="030F0702030302020204" pitchFamily="66" charset="0"/>
              </a:rPr>
              <a:t>measurements</a:t>
            </a:r>
            <a:r>
              <a:rPr lang="en-US" altLang="en-US" sz="3500">
                <a:solidFill>
                  <a:srgbClr val="00CC00"/>
                </a:solidFill>
                <a:latin typeface="Comic Sans MS" panose="030F0702030302020204" pitchFamily="66" charset="0"/>
              </a:rPr>
              <a:t> of something</a:t>
            </a:r>
          </a:p>
        </p:txBody>
      </p:sp>
      <p:graphicFrame>
        <p:nvGraphicFramePr>
          <p:cNvPr id="74756" name="Object 4">
            <a:extLst>
              <a:ext uri="{FF2B5EF4-FFF2-40B4-BE49-F238E27FC236}">
                <a16:creationId xmlns:a16="http://schemas.microsoft.com/office/drawing/2014/main" id="{5904EEC9-AA7B-E8AD-DACB-147895ED5AD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86000" y="5105400"/>
          <a:ext cx="4648200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1724266" imgH="314286" progId="Paint.Picture">
                  <p:embed/>
                </p:oleObj>
              </mc:Choice>
              <mc:Fallback>
                <p:oleObj name="Bitmap Image" r:id="rId2" imgW="1724266" imgH="314286" progId="Paint.Picture">
                  <p:embed/>
                  <p:pic>
                    <p:nvPicPr>
                      <p:cNvPr id="74756" name="Object 4">
                        <a:extLst>
                          <a:ext uri="{FF2B5EF4-FFF2-40B4-BE49-F238E27FC236}">
                            <a16:creationId xmlns:a16="http://schemas.microsoft.com/office/drawing/2014/main" id="{5904EEC9-AA7B-E8AD-DACB-147895ED5AD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5105400"/>
                        <a:ext cx="4648200" cy="847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757" name="Line 5">
            <a:extLst>
              <a:ext uri="{FF2B5EF4-FFF2-40B4-BE49-F238E27FC236}">
                <a16:creationId xmlns:a16="http://schemas.microsoft.com/office/drawing/2014/main" id="{CEEB5C93-3FDE-1983-45B7-4C251CB37F82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0" y="5562600"/>
            <a:ext cx="2743200" cy="0"/>
          </a:xfrm>
          <a:prstGeom prst="line">
            <a:avLst/>
          </a:prstGeom>
          <a:noFill/>
          <a:ln w="1905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E9DCFDF-805E-1E1C-2B55-3D9008FFEB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185" y="5529262"/>
            <a:ext cx="1597290" cy="9144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4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5" grpId="0" uiExpand="1" build="p" autoUpdateAnimBg="0" advAuto="100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>
            <a:extLst>
              <a:ext uri="{FF2B5EF4-FFF2-40B4-BE49-F238E27FC236}">
                <a16:creationId xmlns:a16="http://schemas.microsoft.com/office/drawing/2014/main" id="{72467AC4-F191-DB45-89A9-E0140E8FD3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9525" y="555547"/>
            <a:ext cx="8229600" cy="1143000"/>
          </a:xfrm>
        </p:spPr>
        <p:txBody>
          <a:bodyPr/>
          <a:lstStyle/>
          <a:p>
            <a:pPr algn="l"/>
            <a:r>
              <a:rPr lang="en-US" altLang="en-US" sz="4000" u="sng" dirty="0">
                <a:solidFill>
                  <a:srgbClr val="0000FF"/>
                </a:solidFill>
                <a:latin typeface="Comic Sans MS" panose="030F0702030302020204" pitchFamily="66" charset="0"/>
              </a:rPr>
              <a:t>Identify the following variables:</a:t>
            </a:r>
          </a:p>
        </p:txBody>
      </p:sp>
      <p:sp>
        <p:nvSpPr>
          <p:cNvPr id="76803" name="Rectangle 3">
            <a:extLst>
              <a:ext uri="{FF2B5EF4-FFF2-40B4-BE49-F238E27FC236}">
                <a16:creationId xmlns:a16="http://schemas.microsoft.com/office/drawing/2014/main" id="{F9FF6AC6-3B13-9D0D-1F68-AF0AC942BC9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524000"/>
            <a:ext cx="8001000" cy="5029200"/>
          </a:xfrm>
        </p:spPr>
        <p:txBody>
          <a:bodyPr/>
          <a:lstStyle/>
          <a:p>
            <a:pPr marL="533400" indent="-533400">
              <a:lnSpc>
                <a:spcPct val="90000"/>
              </a:lnSpc>
              <a:buFont typeface="Monotype Sorts" pitchFamily="2" charset="2"/>
              <a:buAutoNum type="arabicPeriod"/>
            </a:pPr>
            <a:r>
              <a:rPr lang="en-US" altLang="en-US" sz="3000">
                <a:solidFill>
                  <a:srgbClr val="00CC00"/>
                </a:solidFill>
                <a:latin typeface="Comic Sans MS" panose="030F0702030302020204" pitchFamily="66" charset="0"/>
              </a:rPr>
              <a:t>the color of cars in the teacher’s lot</a:t>
            </a:r>
          </a:p>
          <a:p>
            <a:pPr marL="533400" indent="-533400">
              <a:lnSpc>
                <a:spcPct val="90000"/>
              </a:lnSpc>
              <a:buFont typeface="Monotype Sorts" pitchFamily="2" charset="2"/>
              <a:buAutoNum type="arabicPeriod"/>
            </a:pPr>
            <a:endParaRPr lang="en-US" altLang="en-US" sz="3000">
              <a:solidFill>
                <a:srgbClr val="00CC00"/>
              </a:solidFill>
              <a:latin typeface="Comic Sans MS" panose="030F0702030302020204" pitchFamily="66" charset="0"/>
            </a:endParaRPr>
          </a:p>
          <a:p>
            <a:pPr marL="533400" indent="-533400">
              <a:lnSpc>
                <a:spcPct val="90000"/>
              </a:lnSpc>
              <a:buFont typeface="Monotype Sorts" pitchFamily="2" charset="2"/>
              <a:buAutoNum type="arabicPeriod"/>
            </a:pPr>
            <a:r>
              <a:rPr lang="en-US" altLang="en-US" sz="3000">
                <a:solidFill>
                  <a:srgbClr val="00CC00"/>
                </a:solidFill>
                <a:latin typeface="Comic Sans MS" panose="030F0702030302020204" pitchFamily="66" charset="0"/>
              </a:rPr>
              <a:t>the number of calculators owned by students at your school</a:t>
            </a:r>
          </a:p>
          <a:p>
            <a:pPr marL="533400" indent="-533400">
              <a:lnSpc>
                <a:spcPct val="90000"/>
              </a:lnSpc>
              <a:buFont typeface="Monotype Sorts" pitchFamily="2" charset="2"/>
              <a:buAutoNum type="arabicPeriod"/>
            </a:pPr>
            <a:endParaRPr lang="en-US" altLang="en-US" sz="3000">
              <a:solidFill>
                <a:srgbClr val="00CC00"/>
              </a:solidFill>
              <a:latin typeface="Comic Sans MS" panose="030F0702030302020204" pitchFamily="66" charset="0"/>
            </a:endParaRPr>
          </a:p>
          <a:p>
            <a:pPr marL="533400" indent="-533400">
              <a:lnSpc>
                <a:spcPct val="90000"/>
              </a:lnSpc>
              <a:buFont typeface="Monotype Sorts" pitchFamily="2" charset="2"/>
              <a:buAutoNum type="arabicPeriod"/>
            </a:pPr>
            <a:r>
              <a:rPr lang="en-US" altLang="en-US" sz="3000">
                <a:solidFill>
                  <a:srgbClr val="00CC00"/>
                </a:solidFill>
                <a:latin typeface="Comic Sans MS" panose="030F0702030302020204" pitchFamily="66" charset="0"/>
              </a:rPr>
              <a:t>the zip code of an individual </a:t>
            </a:r>
          </a:p>
          <a:p>
            <a:pPr marL="533400" indent="-533400">
              <a:lnSpc>
                <a:spcPct val="90000"/>
              </a:lnSpc>
              <a:buFont typeface="Monotype Sorts" pitchFamily="2" charset="2"/>
              <a:buAutoNum type="arabicPeriod"/>
            </a:pPr>
            <a:endParaRPr lang="en-US" altLang="en-US" sz="3000">
              <a:solidFill>
                <a:srgbClr val="00CC00"/>
              </a:solidFill>
              <a:latin typeface="Comic Sans MS" panose="030F0702030302020204" pitchFamily="66" charset="0"/>
            </a:endParaRPr>
          </a:p>
          <a:p>
            <a:pPr marL="533400" indent="-533400">
              <a:lnSpc>
                <a:spcPct val="90000"/>
              </a:lnSpc>
              <a:buFont typeface="Monotype Sorts" pitchFamily="2" charset="2"/>
              <a:buAutoNum type="arabicPeriod"/>
            </a:pPr>
            <a:r>
              <a:rPr lang="en-US" altLang="en-US" sz="3000">
                <a:solidFill>
                  <a:srgbClr val="00CC00"/>
                </a:solidFill>
                <a:latin typeface="Comic Sans MS" panose="030F0702030302020204" pitchFamily="66" charset="0"/>
              </a:rPr>
              <a:t>the amount of time it takes students to drive to school</a:t>
            </a:r>
          </a:p>
          <a:p>
            <a:pPr marL="533400" indent="-533400">
              <a:lnSpc>
                <a:spcPct val="90000"/>
              </a:lnSpc>
              <a:buFont typeface="Monotype Sorts" pitchFamily="2" charset="2"/>
              <a:buAutoNum type="arabicPeriod"/>
            </a:pPr>
            <a:r>
              <a:rPr lang="en-US" altLang="en-US" sz="3000">
                <a:solidFill>
                  <a:srgbClr val="00CC00"/>
                </a:solidFill>
                <a:latin typeface="Comic Sans MS" panose="030F0702030302020204" pitchFamily="66" charset="0"/>
              </a:rPr>
              <a:t>the appraised value of homes in your city </a:t>
            </a:r>
          </a:p>
          <a:p>
            <a:pPr marL="533400" indent="-533400">
              <a:lnSpc>
                <a:spcPct val="90000"/>
              </a:lnSpc>
              <a:buFont typeface="Monotype Sorts" pitchFamily="2" charset="2"/>
              <a:buAutoNum type="arabicPeriod"/>
            </a:pPr>
            <a:endParaRPr lang="en-US" altLang="en-US" sz="3000">
              <a:solidFill>
                <a:srgbClr val="00CC00"/>
              </a:solidFill>
              <a:latin typeface="Comic Sans MS" panose="030F0702030302020204" pitchFamily="66" charset="0"/>
            </a:endParaRPr>
          </a:p>
        </p:txBody>
      </p:sp>
      <p:sp>
        <p:nvSpPr>
          <p:cNvPr id="76804" name="Text Box 4">
            <a:extLst>
              <a:ext uri="{FF2B5EF4-FFF2-40B4-BE49-F238E27FC236}">
                <a16:creationId xmlns:a16="http://schemas.microsoft.com/office/drawing/2014/main" id="{B1F31227-E567-5247-ADE6-29D710F1FD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1981200"/>
            <a:ext cx="3581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Categorical</a:t>
            </a:r>
          </a:p>
        </p:txBody>
      </p:sp>
      <p:sp>
        <p:nvSpPr>
          <p:cNvPr id="76805" name="Text Box 5">
            <a:extLst>
              <a:ext uri="{FF2B5EF4-FFF2-40B4-BE49-F238E27FC236}">
                <a16:creationId xmlns:a16="http://schemas.microsoft.com/office/drawing/2014/main" id="{E2776E40-AA98-B862-DB44-F6464206ED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43434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Categorical</a:t>
            </a:r>
          </a:p>
        </p:txBody>
      </p:sp>
      <p:sp>
        <p:nvSpPr>
          <p:cNvPr id="76806" name="Text Box 6">
            <a:extLst>
              <a:ext uri="{FF2B5EF4-FFF2-40B4-BE49-F238E27FC236}">
                <a16:creationId xmlns:a16="http://schemas.microsoft.com/office/drawing/2014/main" id="{D7A06101-3723-FA98-C6C0-9A9DB41684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6203950"/>
            <a:ext cx="3657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discrete numerical</a:t>
            </a:r>
          </a:p>
        </p:txBody>
      </p:sp>
      <p:sp>
        <p:nvSpPr>
          <p:cNvPr id="76807" name="Text Box 7">
            <a:extLst>
              <a:ext uri="{FF2B5EF4-FFF2-40B4-BE49-F238E27FC236}">
                <a16:creationId xmlns:a16="http://schemas.microsoft.com/office/drawing/2014/main" id="{321EE3F3-34A8-ABAA-2311-4A37615898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30480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Discrete numerical</a:t>
            </a:r>
          </a:p>
        </p:txBody>
      </p:sp>
      <p:sp>
        <p:nvSpPr>
          <p:cNvPr id="76808" name="Text Box 8">
            <a:extLst>
              <a:ext uri="{FF2B5EF4-FFF2-40B4-BE49-F238E27FC236}">
                <a16:creationId xmlns:a16="http://schemas.microsoft.com/office/drawing/2014/main" id="{64B229F6-87BB-17EB-3F21-8803B7F02C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5486400"/>
            <a:ext cx="3429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Continuous numerical</a:t>
            </a:r>
          </a:p>
        </p:txBody>
      </p:sp>
      <p:sp>
        <p:nvSpPr>
          <p:cNvPr id="76809" name="AutoShape 9">
            <a:extLst>
              <a:ext uri="{FF2B5EF4-FFF2-40B4-BE49-F238E27FC236}">
                <a16:creationId xmlns:a16="http://schemas.microsoft.com/office/drawing/2014/main" id="{8B95D11D-B328-8238-974A-A7AB90A1ED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4419600"/>
            <a:ext cx="6629400" cy="685800"/>
          </a:xfrm>
          <a:prstGeom prst="wedgeRoundRectCallout">
            <a:avLst>
              <a:gd name="adj1" fmla="val -32449"/>
              <a:gd name="adj2" fmla="val 181481"/>
              <a:gd name="adj3" fmla="val 1666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5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Is money a measurement or a count?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9EBDF9-D4C7-0272-1085-625A2E6D12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6710" y="1509"/>
            <a:ext cx="1597290" cy="9144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6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" grpId="0" uiExpand="1" build="p"/>
      <p:bldP spid="76804" grpId="0"/>
      <p:bldP spid="76805" grpId="0" uiExpand="1"/>
      <p:bldP spid="76806" grpId="0"/>
      <p:bldP spid="76807" grpId="0" uiExpand="1"/>
      <p:bldP spid="76808" grpId="0" uiExpand="1"/>
      <p:bldP spid="7680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9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Copyright © 2009 Pearson Education, Inc. </a:t>
            </a:r>
          </a:p>
        </p:txBody>
      </p:sp>
      <p:sp>
        <p:nvSpPr>
          <p:cNvPr id="561155" name="Rectangle 3" descr="Pink tissue paper"/>
          <p:cNvSpPr>
            <a:spLocks noGrp="1" noChangeArrowheads="1"/>
          </p:cNvSpPr>
          <p:nvPr>
            <p:ph type="subTitle" idx="1"/>
          </p:nvPr>
        </p:nvSpPr>
        <p:spPr>
          <a:xfrm>
            <a:off x="381000" y="685800"/>
            <a:ext cx="8382000" cy="1905000"/>
          </a:xfrm>
        </p:spPr>
        <p:txBody>
          <a:bodyPr/>
          <a:lstStyle/>
          <a:p>
            <a:pPr algn="ctr"/>
            <a:r>
              <a:rPr lang="en-US" sz="4800" dirty="0">
                <a:solidFill>
                  <a:srgbClr val="FF0000"/>
                </a:solidFill>
              </a:rPr>
              <a:t>Displaying and Describing</a:t>
            </a:r>
          </a:p>
          <a:p>
            <a:pPr algn="ctr"/>
            <a:r>
              <a:rPr lang="en-US" sz="4800" dirty="0">
                <a:solidFill>
                  <a:srgbClr val="FF0000"/>
                </a:solidFill>
              </a:rPr>
              <a:t>Categorical Data </a:t>
            </a:r>
          </a:p>
        </p:txBody>
      </p:sp>
      <p:pic>
        <p:nvPicPr>
          <p:cNvPr id="3074" name="Picture 2" descr="C:\Users\acalise2\AppData\Local\Microsoft\Windows\Temporary Internet Files\Content.IE5\SMNEXYI1\bar-chart[1]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971800"/>
            <a:ext cx="4210050" cy="2886075"/>
          </a:xfrm>
          <a:prstGeom prst="rect">
            <a:avLst/>
          </a:prstGeom>
          <a:noFill/>
        </p:spPr>
      </p:pic>
      <p:pic>
        <p:nvPicPr>
          <p:cNvPr id="3075" name="Picture 3" descr="C:\Users\acalise2\AppData\Local\Microsoft\Windows\Temporary Internet Files\Content.IE5\0USQY1WE\chart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2590800"/>
            <a:ext cx="3604054" cy="2667000"/>
          </a:xfrm>
          <a:prstGeom prst="rect">
            <a:avLst/>
          </a:prstGeom>
          <a:noFill/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1- </a:t>
            </a:r>
            <a:fld id="{F6EA18EB-FA6C-4C46-BE77-EFF408D21D2A}" type="slidenum">
              <a:rPr lang="en-US"/>
              <a:pPr/>
              <a:t>3</a:t>
            </a:fld>
            <a:endParaRPr lang="en-CA"/>
          </a:p>
        </p:txBody>
      </p:sp>
      <p:sp>
        <p:nvSpPr>
          <p:cNvPr id="50176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-192881"/>
            <a:ext cx="8305800" cy="802481"/>
          </a:xfrm>
        </p:spPr>
        <p:txBody>
          <a:bodyPr/>
          <a:lstStyle/>
          <a:p>
            <a:r>
              <a:rPr 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(Are?) Statistics?</a:t>
            </a:r>
          </a:p>
        </p:txBody>
      </p:sp>
      <p:sp>
        <p:nvSpPr>
          <p:cNvPr id="501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21792"/>
            <a:ext cx="9144000" cy="4572000"/>
          </a:xfrm>
          <a:ln/>
        </p:spPr>
        <p:txBody>
          <a:bodyPr/>
          <a:lstStyle/>
          <a:p>
            <a:r>
              <a:rPr lang="en-US" dirty="0"/>
              <a:t>Statistics (the discipline) is a way of reasoning, a collection of tools and methods, designed to help us understand the world.</a:t>
            </a:r>
          </a:p>
          <a:p>
            <a:r>
              <a:rPr lang="en-US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Statistics (plural) are calculations made from a sample of data.</a:t>
            </a:r>
          </a:p>
          <a:p>
            <a:r>
              <a:rPr lang="en-US" dirty="0"/>
              <a:t>Data are values with a context.</a:t>
            </a:r>
          </a:p>
          <a:p>
            <a:pPr marL="0" indent="0">
              <a:buNone/>
            </a:pPr>
            <a:r>
              <a:rPr lang="en-US" dirty="0"/>
              <a:t>      </a:t>
            </a:r>
            <a:r>
              <a:rPr lang="en-US" sz="3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Statistics About?</a:t>
            </a:r>
          </a:p>
          <a:p>
            <a:r>
              <a:rPr lang="en-US" dirty="0"/>
              <a:t>Statistics is about variation.</a:t>
            </a:r>
          </a:p>
          <a:p>
            <a:r>
              <a:rPr lang="en-US" dirty="0"/>
              <a:t>All measurements are imperfect, since there is variation that we cannot see.</a:t>
            </a:r>
          </a:p>
          <a:p>
            <a:r>
              <a:rPr lang="en-US" dirty="0"/>
              <a:t>Statistics helps us to understand the real, imperfect world in which we live.  </a:t>
            </a:r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1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1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1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1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01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01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01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01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01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01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01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01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017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017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6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id="{1F3431C9-700F-B7CE-2C95-0A321AE3C5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274638"/>
            <a:ext cx="8763000" cy="1143000"/>
          </a:xfrm>
        </p:spPr>
        <p:txBody>
          <a:bodyPr/>
          <a:lstStyle/>
          <a:p>
            <a:r>
              <a:rPr lang="en-US" altLang="en-US" sz="4000" b="1">
                <a:solidFill>
                  <a:srgbClr val="0000FF"/>
                </a:solidFill>
                <a:latin typeface="Comic Sans MS" panose="030F0702030302020204" pitchFamily="66" charset="0"/>
              </a:rPr>
              <a:t>Classifying variables by the number of variables in a data set</a:t>
            </a:r>
            <a:endParaRPr lang="en-US" altLang="en-US" sz="400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75779" name="Rectangle 3">
            <a:extLst>
              <a:ext uri="{FF2B5EF4-FFF2-40B4-BE49-F238E27FC236}">
                <a16:creationId xmlns:a16="http://schemas.microsoft.com/office/drawing/2014/main" id="{A8F9529D-EDCF-B739-777D-688D2370CF4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828800"/>
            <a:ext cx="8077200" cy="4830763"/>
          </a:xfrm>
        </p:spPr>
        <p:txBody>
          <a:bodyPr/>
          <a:lstStyle/>
          <a:p>
            <a:pPr marL="6350" indent="7938">
              <a:buFontTx/>
              <a:buNone/>
            </a:pPr>
            <a:r>
              <a:rPr lang="en-US" altLang="en-US">
                <a:solidFill>
                  <a:srgbClr val="00CC00"/>
                </a:solidFill>
                <a:latin typeface="Comic Sans MS" panose="030F0702030302020204" pitchFamily="66" charset="0"/>
              </a:rPr>
              <a:t>Suppose that the PE coach records the </a:t>
            </a:r>
            <a:r>
              <a:rPr lang="en-US" altLang="en-US" b="1" u="sng">
                <a:solidFill>
                  <a:srgbClr val="FF0000"/>
                </a:solidFill>
                <a:latin typeface="Comic Sans MS" panose="030F0702030302020204" pitchFamily="66" charset="0"/>
              </a:rPr>
              <a:t>height</a:t>
            </a:r>
            <a:r>
              <a:rPr lang="en-US" altLang="en-US" b="1">
                <a:solidFill>
                  <a:srgbClr val="00CC00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>
                <a:solidFill>
                  <a:srgbClr val="00CC00"/>
                </a:solidFill>
                <a:latin typeface="Comic Sans MS" panose="030F0702030302020204" pitchFamily="66" charset="0"/>
              </a:rPr>
              <a:t>of each student in his class.</a:t>
            </a:r>
          </a:p>
          <a:p>
            <a:pPr marL="6350" indent="7938">
              <a:buFontTx/>
              <a:buNone/>
            </a:pPr>
            <a:endParaRPr lang="en-US" altLang="en-US">
              <a:solidFill>
                <a:srgbClr val="00CC00"/>
              </a:solidFill>
              <a:latin typeface="Comic Sans MS" panose="030F0702030302020204" pitchFamily="66" charset="0"/>
            </a:endParaRPr>
          </a:p>
          <a:p>
            <a:pPr marL="6350" indent="7938">
              <a:buFontTx/>
              <a:buNone/>
            </a:pPr>
            <a:endParaRPr lang="en-US" altLang="en-US" sz="2800">
              <a:solidFill>
                <a:srgbClr val="00CC00"/>
              </a:solidFill>
              <a:latin typeface="Comic Sans MS" panose="030F0702030302020204" pitchFamily="66" charset="0"/>
            </a:endParaRPr>
          </a:p>
          <a:p>
            <a:pPr marL="6350" indent="7938">
              <a:buFontTx/>
              <a:buNone/>
            </a:pPr>
            <a:endParaRPr lang="en-US" altLang="en-US" sz="2800">
              <a:solidFill>
                <a:srgbClr val="00CC00"/>
              </a:solidFill>
              <a:latin typeface="Comic Sans MS" panose="030F0702030302020204" pitchFamily="66" charset="0"/>
            </a:endParaRPr>
          </a:p>
          <a:p>
            <a:pPr marL="6350" indent="7938">
              <a:buFontTx/>
              <a:buNone/>
            </a:pPr>
            <a:endParaRPr lang="en-US" altLang="en-US" sz="2800">
              <a:solidFill>
                <a:srgbClr val="00CC00"/>
              </a:solidFill>
              <a:latin typeface="Comic Sans MS" panose="030F0702030302020204" pitchFamily="66" charset="0"/>
            </a:endParaRPr>
          </a:p>
          <a:p>
            <a:pPr marL="6350" indent="7938">
              <a:buFontTx/>
              <a:buNone/>
            </a:pPr>
            <a:r>
              <a:rPr lang="en-US" altLang="en-US">
                <a:solidFill>
                  <a:srgbClr val="0000FF"/>
                </a:solidFill>
                <a:latin typeface="Comic Sans MS" panose="030F0702030302020204" pitchFamily="66" charset="0"/>
              </a:rPr>
              <a:t>Univariate - data that describes a single characteristic of the population</a:t>
            </a:r>
          </a:p>
        </p:txBody>
      </p:sp>
      <p:pic>
        <p:nvPicPr>
          <p:cNvPr id="75788" name="Picture 12">
            <a:extLst>
              <a:ext uri="{FF2B5EF4-FFF2-40B4-BE49-F238E27FC236}">
                <a16:creationId xmlns:a16="http://schemas.microsoft.com/office/drawing/2014/main" id="{3D273016-0476-ACA3-026E-1E5C16BB2C38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0" y="2743200"/>
            <a:ext cx="1820863" cy="1771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5791" name="Text Box 15">
            <a:extLst>
              <a:ext uri="{FF2B5EF4-FFF2-40B4-BE49-F238E27FC236}">
                <a16:creationId xmlns:a16="http://schemas.microsoft.com/office/drawing/2014/main" id="{4DE68074-8C10-D5FD-646C-4CBC2CBE4B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3276600"/>
            <a:ext cx="4572000" cy="96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6350" indent="79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651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6350" marR="0" lvl="0" indent="7938" algn="l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This is an example of a </a:t>
            </a:r>
            <a:r>
              <a:rPr kumimoji="0" lang="en-US" altLang="en-US" sz="3200" b="1" i="0" u="sng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univariate</a:t>
            </a: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5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5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9" grpId="0" uiExpand="1" build="p" bldLvl="2" autoUpdateAnimBg="0" advAuto="2000"/>
      <p:bldP spid="7579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>
            <a:extLst>
              <a:ext uri="{FF2B5EF4-FFF2-40B4-BE49-F238E27FC236}">
                <a16:creationId xmlns:a16="http://schemas.microsoft.com/office/drawing/2014/main" id="{CF1678AC-9798-8EE9-27D8-F75BFC493E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274638"/>
            <a:ext cx="8763000" cy="1143000"/>
          </a:xfrm>
        </p:spPr>
        <p:txBody>
          <a:bodyPr/>
          <a:lstStyle/>
          <a:p>
            <a:r>
              <a:rPr lang="en-US" altLang="en-US" sz="4000" b="1">
                <a:solidFill>
                  <a:srgbClr val="0000FF"/>
                </a:solidFill>
                <a:latin typeface="Comic Sans MS" panose="030F0702030302020204" pitchFamily="66" charset="0"/>
              </a:rPr>
              <a:t>Classifying variables by the number of variables in a data set</a:t>
            </a:r>
            <a:endParaRPr lang="en-US" altLang="en-US" sz="400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95235" name="Rectangle 3">
            <a:extLst>
              <a:ext uri="{FF2B5EF4-FFF2-40B4-BE49-F238E27FC236}">
                <a16:creationId xmlns:a16="http://schemas.microsoft.com/office/drawing/2014/main" id="{72C9FD7D-F972-A931-6563-4F779E871A9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828800"/>
            <a:ext cx="8077200" cy="4830763"/>
          </a:xfrm>
        </p:spPr>
        <p:txBody>
          <a:bodyPr/>
          <a:lstStyle/>
          <a:p>
            <a:pPr marL="6350" indent="7938">
              <a:buFontTx/>
              <a:buNone/>
            </a:pPr>
            <a:r>
              <a:rPr lang="en-US" altLang="en-US">
                <a:solidFill>
                  <a:srgbClr val="00CC00"/>
                </a:solidFill>
                <a:latin typeface="Comic Sans MS" panose="030F0702030302020204" pitchFamily="66" charset="0"/>
              </a:rPr>
              <a:t>Suppose that the PE coach records the </a:t>
            </a:r>
            <a:r>
              <a:rPr lang="en-US" altLang="en-US" b="1" u="sng">
                <a:solidFill>
                  <a:srgbClr val="FF0000"/>
                </a:solidFill>
                <a:latin typeface="Comic Sans MS" panose="030F0702030302020204" pitchFamily="66" charset="0"/>
              </a:rPr>
              <a:t>height and weight</a:t>
            </a:r>
            <a:r>
              <a:rPr lang="en-US" altLang="en-US" b="1">
                <a:solidFill>
                  <a:srgbClr val="00CC00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>
                <a:solidFill>
                  <a:srgbClr val="00CC00"/>
                </a:solidFill>
                <a:latin typeface="Comic Sans MS" panose="030F0702030302020204" pitchFamily="66" charset="0"/>
              </a:rPr>
              <a:t>of each student in his class.</a:t>
            </a:r>
          </a:p>
          <a:p>
            <a:pPr marL="6350" indent="7938">
              <a:buFontTx/>
              <a:buNone/>
            </a:pPr>
            <a:endParaRPr lang="en-US" altLang="en-US">
              <a:solidFill>
                <a:srgbClr val="00CC00"/>
              </a:solidFill>
              <a:latin typeface="Comic Sans MS" panose="030F0702030302020204" pitchFamily="66" charset="0"/>
            </a:endParaRPr>
          </a:p>
          <a:p>
            <a:pPr marL="6350" indent="7938">
              <a:buFontTx/>
              <a:buNone/>
            </a:pPr>
            <a:endParaRPr lang="en-US" altLang="en-US" sz="2800">
              <a:solidFill>
                <a:srgbClr val="00CC00"/>
              </a:solidFill>
              <a:latin typeface="Comic Sans MS" panose="030F0702030302020204" pitchFamily="66" charset="0"/>
            </a:endParaRPr>
          </a:p>
          <a:p>
            <a:pPr marL="6350" indent="7938">
              <a:buFontTx/>
              <a:buNone/>
            </a:pPr>
            <a:endParaRPr lang="en-US" altLang="en-US" sz="2800">
              <a:solidFill>
                <a:srgbClr val="00CC00"/>
              </a:solidFill>
              <a:latin typeface="Comic Sans MS" panose="030F0702030302020204" pitchFamily="66" charset="0"/>
            </a:endParaRPr>
          </a:p>
          <a:p>
            <a:pPr marL="6350" indent="7938">
              <a:buFontTx/>
              <a:buNone/>
            </a:pPr>
            <a:r>
              <a:rPr lang="en-US" altLang="en-US">
                <a:solidFill>
                  <a:srgbClr val="0000FF"/>
                </a:solidFill>
                <a:latin typeface="Comic Sans MS" panose="030F0702030302020204" pitchFamily="66" charset="0"/>
              </a:rPr>
              <a:t>Bivariate - data that describes two characteristics of the population</a:t>
            </a:r>
          </a:p>
        </p:txBody>
      </p:sp>
      <p:pic>
        <p:nvPicPr>
          <p:cNvPr id="95236" name="Picture 4">
            <a:extLst>
              <a:ext uri="{FF2B5EF4-FFF2-40B4-BE49-F238E27FC236}">
                <a16:creationId xmlns:a16="http://schemas.microsoft.com/office/drawing/2014/main" id="{2CCDD0A7-2360-A552-8AD7-74B94B8133BE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0" y="2895600"/>
            <a:ext cx="1820863" cy="1771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5237" name="Text Box 5">
            <a:extLst>
              <a:ext uri="{FF2B5EF4-FFF2-40B4-BE49-F238E27FC236}">
                <a16:creationId xmlns:a16="http://schemas.microsoft.com/office/drawing/2014/main" id="{0801515C-D6C4-6D9E-5996-475A64F486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3505200"/>
            <a:ext cx="4572000" cy="96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6350" indent="79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651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6350" marR="0" lvl="0" indent="7938" algn="l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This is an example of a </a:t>
            </a:r>
            <a:r>
              <a:rPr kumimoji="0" lang="en-US" altLang="en-US" sz="3200" b="1" i="0" u="sng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bivariate</a:t>
            </a: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5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5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5" grpId="0" build="p" bldLvl="2" autoUpdateAnimBg="0" advAuto="2000"/>
      <p:bldP spid="9523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>
            <a:extLst>
              <a:ext uri="{FF2B5EF4-FFF2-40B4-BE49-F238E27FC236}">
                <a16:creationId xmlns:a16="http://schemas.microsoft.com/office/drawing/2014/main" id="{0A36AD09-7A47-BD92-4960-3CC74C3EAB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274638"/>
            <a:ext cx="8763000" cy="1143000"/>
          </a:xfrm>
        </p:spPr>
        <p:txBody>
          <a:bodyPr/>
          <a:lstStyle/>
          <a:p>
            <a:r>
              <a:rPr lang="en-US" altLang="en-US" sz="4000" b="1">
                <a:solidFill>
                  <a:srgbClr val="0000FF"/>
                </a:solidFill>
                <a:latin typeface="Comic Sans MS" panose="030F0702030302020204" pitchFamily="66" charset="0"/>
              </a:rPr>
              <a:t>Classifying variables by the number of variables in a data set</a:t>
            </a:r>
            <a:endParaRPr lang="en-US" altLang="en-US" sz="400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94211" name="Rectangle 3">
            <a:extLst>
              <a:ext uri="{FF2B5EF4-FFF2-40B4-BE49-F238E27FC236}">
                <a16:creationId xmlns:a16="http://schemas.microsoft.com/office/drawing/2014/main" id="{31744FA4-7C7F-36CF-E242-A9500E5DBE8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828800"/>
            <a:ext cx="8077200" cy="4830763"/>
          </a:xfrm>
        </p:spPr>
        <p:txBody>
          <a:bodyPr/>
          <a:lstStyle/>
          <a:p>
            <a:pPr marL="6350" indent="7938">
              <a:buFontTx/>
              <a:buNone/>
            </a:pPr>
            <a:r>
              <a:rPr lang="en-US" altLang="en-US">
                <a:solidFill>
                  <a:srgbClr val="00CC00"/>
                </a:solidFill>
                <a:latin typeface="Comic Sans MS" panose="030F0702030302020204" pitchFamily="66" charset="0"/>
              </a:rPr>
              <a:t>Suppose that the PE coach records the </a:t>
            </a:r>
            <a:r>
              <a:rPr lang="en-US" altLang="en-US" b="1" u="sng">
                <a:solidFill>
                  <a:srgbClr val="FF0000"/>
                </a:solidFill>
                <a:latin typeface="Comic Sans MS" panose="030F0702030302020204" pitchFamily="66" charset="0"/>
              </a:rPr>
              <a:t>height, weight, number of sit-ups, and number of push-ups</a:t>
            </a:r>
            <a:r>
              <a:rPr lang="en-US" altLang="en-US" b="1">
                <a:solidFill>
                  <a:srgbClr val="00CC00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>
                <a:solidFill>
                  <a:srgbClr val="00CC00"/>
                </a:solidFill>
                <a:latin typeface="Comic Sans MS" panose="030F0702030302020204" pitchFamily="66" charset="0"/>
              </a:rPr>
              <a:t>for each student in his class.</a:t>
            </a:r>
          </a:p>
          <a:p>
            <a:pPr marL="6350" indent="7938">
              <a:buFontTx/>
              <a:buNone/>
            </a:pPr>
            <a:endParaRPr lang="en-US" altLang="en-US">
              <a:solidFill>
                <a:srgbClr val="00CC00"/>
              </a:solidFill>
              <a:latin typeface="Comic Sans MS" panose="030F0702030302020204" pitchFamily="66" charset="0"/>
            </a:endParaRPr>
          </a:p>
          <a:p>
            <a:pPr marL="6350" indent="7938">
              <a:buFontTx/>
              <a:buNone/>
            </a:pPr>
            <a:endParaRPr lang="en-US" altLang="en-US" sz="2800">
              <a:solidFill>
                <a:srgbClr val="00CC00"/>
              </a:solidFill>
              <a:latin typeface="Comic Sans MS" panose="030F0702030302020204" pitchFamily="66" charset="0"/>
            </a:endParaRPr>
          </a:p>
          <a:p>
            <a:pPr marL="6350" indent="7938">
              <a:buFontTx/>
              <a:buNone/>
            </a:pPr>
            <a:endParaRPr lang="en-US" altLang="en-US" sz="2800">
              <a:solidFill>
                <a:srgbClr val="00CC00"/>
              </a:solidFill>
              <a:latin typeface="Comic Sans MS" panose="030F0702030302020204" pitchFamily="66" charset="0"/>
            </a:endParaRPr>
          </a:p>
          <a:p>
            <a:pPr marL="6350" indent="7938"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Comic Sans MS" panose="030F0702030302020204" pitchFamily="66" charset="0"/>
              </a:rPr>
              <a:t>Multivariate - data that describes more than two characteristics (beyond the scope of this course)</a:t>
            </a:r>
          </a:p>
        </p:txBody>
      </p:sp>
      <p:pic>
        <p:nvPicPr>
          <p:cNvPr id="94212" name="Picture 4">
            <a:extLst>
              <a:ext uri="{FF2B5EF4-FFF2-40B4-BE49-F238E27FC236}">
                <a16:creationId xmlns:a16="http://schemas.microsoft.com/office/drawing/2014/main" id="{0236AA9E-4DE4-0FB7-3905-3DF8C2B6F6D6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34200" y="3581400"/>
            <a:ext cx="1820863" cy="1771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4213" name="Text Box 5">
            <a:extLst>
              <a:ext uri="{FF2B5EF4-FFF2-40B4-BE49-F238E27FC236}">
                <a16:creationId xmlns:a16="http://schemas.microsoft.com/office/drawing/2014/main" id="{0AF5EF54-8DFD-E79C-5459-786A9024B9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3962400"/>
            <a:ext cx="4572000" cy="96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6350" indent="79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651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6350" marR="0" lvl="0" indent="7938" algn="l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This is an example of a </a:t>
            </a:r>
            <a:r>
              <a:rPr kumimoji="0" lang="en-US" altLang="en-US" sz="3200" b="1" i="0" u="sng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multivariate</a:t>
            </a: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2380"/>
            <a:ext cx="8305800" cy="992187"/>
          </a:xfrm>
        </p:spPr>
        <p:txBody>
          <a:bodyPr/>
          <a:lstStyle/>
          <a:p>
            <a:r>
              <a:rPr 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Types of Graphs for Categorical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2113" y="989807"/>
            <a:ext cx="8294687" cy="4572000"/>
          </a:xfrm>
        </p:spPr>
        <p:txBody>
          <a:bodyPr/>
          <a:lstStyle/>
          <a:p>
            <a:pPr marL="514350" indent="-514350">
              <a:buAutoNum type="arabicParenR"/>
            </a:pPr>
            <a:r>
              <a:rPr lang="en-US" dirty="0"/>
              <a:t>Bar Charts</a:t>
            </a:r>
          </a:p>
          <a:p>
            <a:pPr marL="514350" indent="-514350">
              <a:buAutoNum type="arabicParenR"/>
            </a:pPr>
            <a:r>
              <a:rPr lang="en-US" dirty="0"/>
              <a:t>Pie Charts</a:t>
            </a:r>
          </a:p>
          <a:p>
            <a:pPr marL="514350" indent="-514350">
              <a:buAutoNum type="arabicParenR"/>
            </a:pPr>
            <a:r>
              <a:rPr lang="en-US" dirty="0"/>
              <a:t>Frequency Table (Two-Way Table)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1- </a:t>
            </a:r>
            <a:fld id="{84CA5C99-55D5-4343-B128-0A24B1D3DCA4}" type="slidenum">
              <a:rPr lang="en-US" smtClean="0"/>
              <a:pPr/>
              <a:t>33</a:t>
            </a:fld>
            <a:endParaRPr lang="en-CA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3" y="2590800"/>
            <a:ext cx="2743200" cy="27391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975" y="3228384"/>
            <a:ext cx="3171825" cy="2819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4900" y="2870068"/>
            <a:ext cx="3189287" cy="218058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21610B5-20CE-9913-F4C4-11F41C3228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5714921"/>
            <a:ext cx="1597290" cy="9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19533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1- </a:t>
            </a:r>
            <a:fld id="{13BFB7AB-DD00-4FA5-AAA4-EA6C1CF0371A}" type="slidenum">
              <a:rPr lang="en-US"/>
              <a:pPr/>
              <a:t>34</a:t>
            </a:fld>
            <a:endParaRPr lang="en-CA"/>
          </a:p>
        </p:txBody>
      </p:sp>
      <p:sp>
        <p:nvSpPr>
          <p:cNvPr id="57344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-58737"/>
            <a:ext cx="8305800" cy="992187"/>
          </a:xfrm>
        </p:spPr>
        <p:txBody>
          <a:bodyPr/>
          <a:lstStyle/>
          <a:p>
            <a:r>
              <a:rPr lang="en-US" u="sng" dirty="0">
                <a:solidFill>
                  <a:srgbClr val="FF0000"/>
                </a:solidFill>
              </a:rPr>
              <a:t>Bar Charts</a:t>
            </a:r>
          </a:p>
        </p:txBody>
      </p:sp>
      <p:sp>
        <p:nvSpPr>
          <p:cNvPr id="573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33450"/>
            <a:ext cx="8294687" cy="4572000"/>
          </a:xfrm>
          <a:ln/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2400" dirty="0"/>
              <a:t>A </a:t>
            </a:r>
            <a:r>
              <a:rPr lang="en-US" sz="2400" u="sng" dirty="0">
                <a:solidFill>
                  <a:srgbClr val="0000FF"/>
                </a:solidFill>
              </a:rPr>
              <a:t>bar chart </a:t>
            </a:r>
            <a:r>
              <a:rPr lang="en-US" sz="2400" dirty="0"/>
              <a:t>displays the distribution of a categorical variable, showing the counts for each category next to each other for easy comparison.</a:t>
            </a:r>
          </a:p>
          <a:p>
            <a:pPr>
              <a:lnSpc>
                <a:spcPct val="110000"/>
              </a:lnSpc>
            </a:pPr>
            <a:r>
              <a:rPr lang="en-US" sz="2400" dirty="0"/>
              <a:t>A bar chart stays true                                                                            to the area principle. </a:t>
            </a:r>
          </a:p>
          <a:p>
            <a:pPr>
              <a:lnSpc>
                <a:spcPct val="110000"/>
              </a:lnSpc>
            </a:pPr>
            <a:r>
              <a:rPr lang="en-US" sz="2400" dirty="0"/>
              <a:t>Thus, a better display                                                                           for the ship data is:</a:t>
            </a:r>
          </a:p>
          <a:p>
            <a:pPr>
              <a:lnSpc>
                <a:spcPct val="110000"/>
              </a:lnSpc>
              <a:buFont typeface="Wingdings" pitchFamily="2" charset="2"/>
              <a:buNone/>
            </a:pPr>
            <a:endParaRPr lang="en-US" sz="2200" dirty="0"/>
          </a:p>
        </p:txBody>
      </p:sp>
      <p:pic>
        <p:nvPicPr>
          <p:cNvPr id="573444" name="Picture 4" descr="03-03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599" y="2133600"/>
            <a:ext cx="5307573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14C9FF8-78CF-1F32-98E3-9E617C156E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5438696"/>
            <a:ext cx="1597290" cy="914479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>
            <a:extLst>
              <a:ext uri="{FF2B5EF4-FFF2-40B4-BE49-F238E27FC236}">
                <a16:creationId xmlns:a16="http://schemas.microsoft.com/office/drawing/2014/main" id="{761A9B37-2674-CA84-2689-4984EF69BB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z="5000">
                <a:solidFill>
                  <a:srgbClr val="0000FF"/>
                </a:solidFill>
                <a:latin typeface="Comic Sans MS" panose="030F0702030302020204" pitchFamily="66" charset="0"/>
              </a:rPr>
              <a:t>Bar Chart</a:t>
            </a:r>
          </a:p>
        </p:txBody>
      </p:sp>
      <p:sp>
        <p:nvSpPr>
          <p:cNvPr id="84995" name="Rectangle 3">
            <a:extLst>
              <a:ext uri="{FF2B5EF4-FFF2-40B4-BE49-F238E27FC236}">
                <a16:creationId xmlns:a16="http://schemas.microsoft.com/office/drawing/2014/main" id="{3CEB2806-8B1F-BD06-6CF0-6BF6024513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dirty="0">
                <a:solidFill>
                  <a:srgbClr val="00CC00"/>
                </a:solidFill>
                <a:latin typeface="Comic Sans MS" panose="030F0702030302020204" pitchFamily="66" charset="0"/>
              </a:rPr>
              <a:t>When to Use	</a:t>
            </a:r>
            <a:r>
              <a:rPr lang="en-US" altLang="en-US" dirty="0">
                <a:latin typeface="Comic Sans MS" panose="030F0702030302020204" pitchFamily="66" charset="0"/>
              </a:rPr>
              <a:t>	</a:t>
            </a:r>
            <a:r>
              <a:rPr lang="en-US" alt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Categorical data</a:t>
            </a:r>
          </a:p>
          <a:p>
            <a:pPr>
              <a:buFontTx/>
              <a:buNone/>
            </a:pPr>
            <a:endParaRPr lang="en-US" altLang="en-US" dirty="0">
              <a:solidFill>
                <a:srgbClr val="00CC00"/>
              </a:solidFill>
              <a:latin typeface="Comic Sans MS" panose="030F0702030302020204" pitchFamily="66" charset="0"/>
            </a:endParaRPr>
          </a:p>
          <a:p>
            <a:pPr>
              <a:buFontTx/>
              <a:buNone/>
            </a:pPr>
            <a:r>
              <a:rPr lang="en-US" altLang="en-US" dirty="0">
                <a:solidFill>
                  <a:srgbClr val="00CC00"/>
                </a:solidFill>
                <a:latin typeface="Comic Sans MS" panose="030F0702030302020204" pitchFamily="66" charset="0"/>
              </a:rPr>
              <a:t>How to construct	</a:t>
            </a:r>
          </a:p>
          <a:p>
            <a:pPr marL="911225" lvl="1"/>
            <a:r>
              <a:rPr lang="en-US" altLang="en-US" sz="2600" dirty="0">
                <a:solidFill>
                  <a:srgbClr val="FF0000"/>
                </a:solidFill>
                <a:latin typeface="Comic Sans MS" panose="030F0702030302020204" pitchFamily="66" charset="0"/>
              </a:rPr>
              <a:t>Draw a </a:t>
            </a:r>
            <a:r>
              <a:rPr lang="en-US" altLang="en-US" sz="2600" b="1" u="sng" dirty="0">
                <a:solidFill>
                  <a:srgbClr val="FF0000"/>
                </a:solidFill>
                <a:latin typeface="Comic Sans MS" panose="030F0702030302020204" pitchFamily="66" charset="0"/>
              </a:rPr>
              <a:t>horizontal</a:t>
            </a:r>
            <a:r>
              <a:rPr lang="en-US" altLang="en-US" sz="2600" dirty="0">
                <a:solidFill>
                  <a:srgbClr val="FF0000"/>
                </a:solidFill>
                <a:latin typeface="Comic Sans MS" panose="030F0702030302020204" pitchFamily="66" charset="0"/>
              </a:rPr>
              <a:t> line; write the categories or labels below the line at regularly spaced intervals</a:t>
            </a:r>
          </a:p>
          <a:p>
            <a:pPr marL="911225" lvl="1"/>
            <a:r>
              <a:rPr lang="en-US" altLang="en-US" sz="2600" dirty="0">
                <a:solidFill>
                  <a:srgbClr val="FF0000"/>
                </a:solidFill>
                <a:latin typeface="Comic Sans MS" panose="030F0702030302020204" pitchFamily="66" charset="0"/>
              </a:rPr>
              <a:t>Draw a </a:t>
            </a:r>
            <a:r>
              <a:rPr lang="en-US" altLang="en-US" sz="2600" b="1" u="sng" dirty="0">
                <a:solidFill>
                  <a:srgbClr val="FF0000"/>
                </a:solidFill>
                <a:latin typeface="Comic Sans MS" panose="030F0702030302020204" pitchFamily="66" charset="0"/>
              </a:rPr>
              <a:t>vertical</a:t>
            </a:r>
            <a:r>
              <a:rPr lang="en-US" altLang="en-US" sz="2600" dirty="0">
                <a:solidFill>
                  <a:srgbClr val="FF0000"/>
                </a:solidFill>
                <a:latin typeface="Comic Sans MS" panose="030F0702030302020204" pitchFamily="66" charset="0"/>
              </a:rPr>
              <a:t> line; label the scale using frequency or relative frequency</a:t>
            </a:r>
          </a:p>
          <a:p>
            <a:pPr marL="911225" lvl="1"/>
            <a:r>
              <a:rPr lang="en-US" altLang="en-US" sz="2600" dirty="0">
                <a:solidFill>
                  <a:srgbClr val="FF0000"/>
                </a:solidFill>
                <a:latin typeface="Comic Sans MS" panose="030F0702030302020204" pitchFamily="66" charset="0"/>
              </a:rPr>
              <a:t>Place </a:t>
            </a:r>
            <a:r>
              <a:rPr lang="en-US" altLang="en-US" sz="2600" b="1" u="sng" dirty="0">
                <a:solidFill>
                  <a:srgbClr val="FF0000"/>
                </a:solidFill>
                <a:latin typeface="Comic Sans MS" panose="030F0702030302020204" pitchFamily="66" charset="0"/>
              </a:rPr>
              <a:t>equal-width</a:t>
            </a:r>
            <a:r>
              <a:rPr lang="en-US" altLang="en-US" sz="2600" dirty="0">
                <a:solidFill>
                  <a:srgbClr val="FF0000"/>
                </a:solidFill>
                <a:latin typeface="Comic Sans MS" panose="030F0702030302020204" pitchFamily="66" charset="0"/>
              </a:rPr>
              <a:t> rectangular bars above each category label with a height determined by its frequency or relative frequency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C8A5A8C-0AB8-354C-DF52-9DDC56E910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0" y="247650"/>
            <a:ext cx="1597290" cy="9144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5" grpId="0" uiExpan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>
            <a:extLst>
              <a:ext uri="{FF2B5EF4-FFF2-40B4-BE49-F238E27FC236}">
                <a16:creationId xmlns:a16="http://schemas.microsoft.com/office/drawing/2014/main" id="{27F9CE17-FE83-9B50-0913-7D82CDF0FA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z="5000">
                <a:solidFill>
                  <a:srgbClr val="0000FF"/>
                </a:solidFill>
                <a:latin typeface="Comic Sans MS" panose="030F0702030302020204" pitchFamily="66" charset="0"/>
              </a:rPr>
              <a:t>Bar Chart (continued)</a:t>
            </a:r>
          </a:p>
        </p:txBody>
      </p:sp>
      <p:sp>
        <p:nvSpPr>
          <p:cNvPr id="87043" name="Rectangle 3">
            <a:extLst>
              <a:ext uri="{FF2B5EF4-FFF2-40B4-BE49-F238E27FC236}">
                <a16:creationId xmlns:a16="http://schemas.microsoft.com/office/drawing/2014/main" id="{C5B763AD-D46F-BE3E-2E37-423C8D5600D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153400" cy="4525963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>
                <a:solidFill>
                  <a:srgbClr val="00CC00"/>
                </a:solidFill>
                <a:latin typeface="Comic Sans MS" panose="030F0702030302020204" pitchFamily="66" charset="0"/>
              </a:rPr>
              <a:t>What to Look For	</a:t>
            </a:r>
            <a:r>
              <a:rPr lang="en-US" altLang="en-US">
                <a:latin typeface="Comic Sans MS" panose="030F0702030302020204" pitchFamily="66" charset="0"/>
              </a:rPr>
              <a:t>	 </a:t>
            </a:r>
          </a:p>
          <a:p>
            <a:pPr>
              <a:buFontTx/>
              <a:buNone/>
            </a:pPr>
            <a:r>
              <a:rPr lang="en-US" altLang="en-US">
                <a:latin typeface="Comic Sans MS" panose="030F0702030302020204" pitchFamily="66" charset="0"/>
              </a:rPr>
              <a:t>		</a:t>
            </a:r>
            <a:r>
              <a:rPr lang="en-US" altLang="en-US">
                <a:solidFill>
                  <a:srgbClr val="FF0000"/>
                </a:solidFill>
                <a:latin typeface="Comic Sans MS" panose="030F0702030302020204" pitchFamily="66" charset="0"/>
              </a:rPr>
              <a:t>Frequently or infrequently occurring 	categories</a:t>
            </a:r>
          </a:p>
          <a:p>
            <a:pPr>
              <a:buFontTx/>
              <a:buNone/>
            </a:pPr>
            <a:endParaRPr lang="en-US" altLang="en-US">
              <a:latin typeface="Comic Sans MS" panose="030F0702030302020204" pitchFamily="66" charset="0"/>
            </a:endParaRPr>
          </a:p>
          <a:p>
            <a:pPr>
              <a:buFontTx/>
              <a:buNone/>
            </a:pPr>
            <a:r>
              <a:rPr lang="en-US" altLang="en-US" sz="2400">
                <a:solidFill>
                  <a:srgbClr val="0000FF"/>
                </a:solidFill>
                <a:latin typeface="Comic Sans MS" panose="030F0702030302020204" pitchFamily="66" charset="0"/>
              </a:rPr>
              <a:t>Collect the following data and then display the data in a bar chart:</a:t>
            </a:r>
          </a:p>
          <a:p>
            <a:pPr>
              <a:buFontTx/>
              <a:buNone/>
            </a:pPr>
            <a:r>
              <a:rPr lang="en-US" altLang="en-US">
                <a:solidFill>
                  <a:srgbClr val="00CC00"/>
                </a:solidFill>
                <a:latin typeface="Comic Sans MS" panose="030F0702030302020204" pitchFamily="66" charset="0"/>
              </a:rPr>
              <a:t>What is your favorite ice cream flavor?</a:t>
            </a:r>
          </a:p>
          <a:p>
            <a:pPr>
              <a:buFontTx/>
              <a:buNone/>
            </a:pPr>
            <a:endParaRPr lang="en-US" altLang="en-US" sz="2000">
              <a:solidFill>
                <a:srgbClr val="00CC00"/>
              </a:solidFill>
              <a:latin typeface="Comic Sans MS" panose="030F0702030302020204" pitchFamily="66" charset="0"/>
            </a:endParaRPr>
          </a:p>
          <a:p>
            <a:pPr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Comic Sans MS" panose="030F0702030302020204" pitchFamily="66" charset="0"/>
              </a:rPr>
              <a:t>			Vanilla, chocolate, strawberry, 		or other</a:t>
            </a:r>
          </a:p>
        </p:txBody>
      </p:sp>
      <p:pic>
        <p:nvPicPr>
          <p:cNvPr id="87044" name="Picture 4">
            <a:extLst>
              <a:ext uri="{FF2B5EF4-FFF2-40B4-BE49-F238E27FC236}">
                <a16:creationId xmlns:a16="http://schemas.microsoft.com/office/drawing/2014/main" id="{AA1AF954-C526-A87A-94AA-D409F8B079E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5002213"/>
            <a:ext cx="1196975" cy="18557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3" grpId="0" uiExpand="1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1- </a:t>
            </a:r>
            <a:fld id="{117AE722-3902-427F-8151-CB57E4169DDC}" type="slidenum">
              <a:rPr lang="en-US"/>
              <a:pPr/>
              <a:t>37</a:t>
            </a:fld>
            <a:endParaRPr lang="en-CA"/>
          </a:p>
        </p:txBody>
      </p:sp>
      <p:sp>
        <p:nvSpPr>
          <p:cNvPr id="5775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992187"/>
            <a:ext cx="8294687" cy="4572000"/>
          </a:xfrm>
          <a:ln/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2400" dirty="0"/>
              <a:t>When you are interested in parts of the whole, a </a:t>
            </a:r>
            <a:r>
              <a:rPr lang="en-US" sz="2400" u="sng" dirty="0">
                <a:solidFill>
                  <a:srgbClr val="0000FF"/>
                </a:solidFill>
              </a:rPr>
              <a:t>pie chart </a:t>
            </a:r>
            <a:r>
              <a:rPr lang="en-US" sz="2400" dirty="0"/>
              <a:t>might be your display of choice.  </a:t>
            </a:r>
          </a:p>
          <a:p>
            <a:pPr>
              <a:lnSpc>
                <a:spcPct val="110000"/>
              </a:lnSpc>
            </a:pPr>
            <a:r>
              <a:rPr lang="en-US" sz="2400" dirty="0"/>
              <a:t>Pie charts show the whole                                                        group of cases as a circle. </a:t>
            </a:r>
          </a:p>
          <a:p>
            <a:pPr>
              <a:lnSpc>
                <a:spcPct val="110000"/>
              </a:lnSpc>
            </a:pPr>
            <a:r>
              <a:rPr lang="en-US" sz="2400" dirty="0"/>
              <a:t>They slice the circle into                                                        pieces whose size is                                                          proportional to the                                                              fraction of the whole                                                                      in each category.</a:t>
            </a:r>
          </a:p>
          <a:p>
            <a:pPr>
              <a:lnSpc>
                <a:spcPct val="110000"/>
              </a:lnSpc>
              <a:buFont typeface="Wingdings" pitchFamily="2" charset="2"/>
              <a:buNone/>
            </a:pPr>
            <a:endParaRPr lang="en-US" sz="2400" dirty="0"/>
          </a:p>
        </p:txBody>
      </p:sp>
      <p:sp>
        <p:nvSpPr>
          <p:cNvPr id="577539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1"/>
            <a:ext cx="8305800" cy="838200"/>
          </a:xfrm>
        </p:spPr>
        <p:txBody>
          <a:bodyPr/>
          <a:lstStyle/>
          <a:p>
            <a:r>
              <a:rPr lang="en-US" u="sng" dirty="0">
                <a:solidFill>
                  <a:srgbClr val="FF0000"/>
                </a:solidFill>
              </a:rPr>
              <a:t>Pie Charts</a:t>
            </a:r>
          </a:p>
        </p:txBody>
      </p:sp>
      <p:pic>
        <p:nvPicPr>
          <p:cNvPr id="577540" name="Picture 4" descr="03-05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888" y="1933575"/>
            <a:ext cx="4267200" cy="3630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3181" y="6172200"/>
            <a:ext cx="1905000" cy="457200"/>
          </a:xfrm>
        </p:spPr>
        <p:txBody>
          <a:bodyPr/>
          <a:lstStyle/>
          <a:p>
            <a:r>
              <a:rPr lang="en-US"/>
              <a:t>Slide 1- </a:t>
            </a:r>
            <a:fld id="{8C1870FD-1162-4C14-8DBC-C22A667920E8}" type="slidenum">
              <a:rPr lang="en-US"/>
              <a:pPr/>
              <a:t>38</a:t>
            </a:fld>
            <a:endParaRPr lang="en-CA"/>
          </a:p>
        </p:txBody>
      </p:sp>
      <p:sp>
        <p:nvSpPr>
          <p:cNvPr id="565250" name="Rectangle 2"/>
          <p:cNvSpPr>
            <a:spLocks noGrp="1" noChangeArrowheads="1"/>
          </p:cNvSpPr>
          <p:nvPr>
            <p:ph type="title"/>
          </p:nvPr>
        </p:nvSpPr>
        <p:spPr>
          <a:xfrm>
            <a:off x="377443" y="-228600"/>
            <a:ext cx="8305800" cy="992187"/>
          </a:xfrm>
        </p:spPr>
        <p:txBody>
          <a:bodyPr/>
          <a:lstStyle/>
          <a:p>
            <a:r>
              <a:rPr lang="en-US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Frequency Tables: Making Piles</a:t>
            </a:r>
          </a:p>
        </p:txBody>
      </p:sp>
      <p:sp>
        <p:nvSpPr>
          <p:cNvPr id="565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7443" y="838200"/>
            <a:ext cx="8294687" cy="4572000"/>
          </a:xfrm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We can “pile” the data by counting the number of data values in each category of interest.</a:t>
            </a:r>
          </a:p>
          <a:p>
            <a:pPr>
              <a:lnSpc>
                <a:spcPct val="90000"/>
              </a:lnSpc>
            </a:pPr>
            <a:r>
              <a:rPr lang="en-US" dirty="0"/>
              <a:t>We can organize these </a:t>
            </a:r>
            <a:r>
              <a:rPr lang="en-US" dirty="0">
                <a:solidFill>
                  <a:schemeClr val="hlink"/>
                </a:solidFill>
              </a:rPr>
              <a:t>counts</a:t>
            </a:r>
            <a:r>
              <a:rPr lang="en-US" dirty="0"/>
              <a:t> into a </a:t>
            </a:r>
            <a:r>
              <a:rPr lang="en-US" dirty="0">
                <a:solidFill>
                  <a:schemeClr val="hlink"/>
                </a:solidFill>
              </a:rPr>
              <a:t>frequency table</a:t>
            </a:r>
            <a:r>
              <a:rPr lang="en-US" dirty="0"/>
              <a:t>, which records the totals and the category names.</a:t>
            </a:r>
          </a:p>
        </p:txBody>
      </p:sp>
      <p:pic>
        <p:nvPicPr>
          <p:cNvPr id="565252" name="Picture 4" descr="ta03-02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3893" y="2743200"/>
            <a:ext cx="5135179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B5CA9C7-EA9C-7812-3926-A50860A90E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5476796"/>
            <a:ext cx="1597290" cy="914479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id="{091749C7-0835-53AF-633E-4158A884C82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609600"/>
            <a:ext cx="8382000" cy="1447800"/>
          </a:xfrm>
        </p:spPr>
        <p:txBody>
          <a:bodyPr/>
          <a:lstStyle/>
          <a:p>
            <a:pPr algn="l"/>
            <a:r>
              <a:rPr lang="en-US" altLang="en-US" sz="5000">
                <a:solidFill>
                  <a:srgbClr val="0000FF"/>
                </a:solidFill>
                <a:latin typeface="Comic Sans MS" panose="030F0702030302020204" pitchFamily="66" charset="0"/>
              </a:rPr>
              <a:t>Why should one study  statistics?</a:t>
            </a:r>
          </a:p>
        </p:txBody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DF63D9E1-7451-A44E-EC08-42A9D4572271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2514600"/>
            <a:ext cx="8229600" cy="3459163"/>
          </a:xfrm>
        </p:spPr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US" altLang="en-US" sz="3100">
                <a:solidFill>
                  <a:srgbClr val="FF0000"/>
                </a:solidFill>
                <a:latin typeface="Comic Sans MS" panose="030F0702030302020204" pitchFamily="66" charset="0"/>
              </a:rPr>
              <a:t>To be informed . . .</a:t>
            </a:r>
          </a:p>
          <a:p>
            <a:pPr marL="990600" lvl="1" indent="-533400">
              <a:buFontTx/>
              <a:buAutoNum type="alphaLcParenR"/>
            </a:pPr>
            <a:r>
              <a:rPr lang="en-US" altLang="en-US" sz="2700">
                <a:solidFill>
                  <a:srgbClr val="00CC00"/>
                </a:solidFill>
                <a:latin typeface="Comic Sans MS" panose="030F0702030302020204" pitchFamily="66" charset="0"/>
              </a:rPr>
              <a:t>Extract information from tables, charts and graphs</a:t>
            </a:r>
          </a:p>
          <a:p>
            <a:pPr marL="990600" lvl="1" indent="-533400">
              <a:buFontTx/>
              <a:buAutoNum type="alphaLcParenR"/>
            </a:pPr>
            <a:r>
              <a:rPr lang="en-US" altLang="en-US" sz="2700">
                <a:solidFill>
                  <a:srgbClr val="00CC00"/>
                </a:solidFill>
                <a:latin typeface="Comic Sans MS" panose="030F0702030302020204" pitchFamily="66" charset="0"/>
              </a:rPr>
              <a:t>Follow numerical arguments</a:t>
            </a:r>
          </a:p>
          <a:p>
            <a:pPr marL="990600" lvl="1" indent="-533400">
              <a:buFontTx/>
              <a:buAutoNum type="alphaLcParenR"/>
            </a:pPr>
            <a:r>
              <a:rPr lang="en-US" altLang="en-US" sz="2700">
                <a:solidFill>
                  <a:srgbClr val="00CC00"/>
                </a:solidFill>
                <a:latin typeface="Comic Sans MS" panose="030F0702030302020204" pitchFamily="66" charset="0"/>
              </a:rPr>
              <a:t>Understand the basics of how data should be gathered, summarized, and analyzed to draw statistical conclusions</a:t>
            </a:r>
          </a:p>
        </p:txBody>
      </p:sp>
      <p:grpSp>
        <p:nvGrpSpPr>
          <p:cNvPr id="62474" name="Group 10">
            <a:extLst>
              <a:ext uri="{FF2B5EF4-FFF2-40B4-BE49-F238E27FC236}">
                <a16:creationId xmlns:a16="http://schemas.microsoft.com/office/drawing/2014/main" id="{DEC1379B-86E0-7E92-3BB0-4A603CACBE92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2819400"/>
            <a:ext cx="4419600" cy="2438400"/>
            <a:chOff x="192" y="1776"/>
            <a:chExt cx="2784" cy="1536"/>
          </a:xfrm>
        </p:grpSpPr>
        <p:sp>
          <p:nvSpPr>
            <p:cNvPr id="62470" name="AutoShape 6">
              <a:extLst>
                <a:ext uri="{FF2B5EF4-FFF2-40B4-BE49-F238E27FC236}">
                  <a16:creationId xmlns:a16="http://schemas.microsoft.com/office/drawing/2014/main" id="{CD53A750-5D69-A6D8-066B-01C7709EF3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" y="1776"/>
              <a:ext cx="2784" cy="1536"/>
            </a:xfrm>
            <a:prstGeom prst="wedgeRoundRectCallout">
              <a:avLst>
                <a:gd name="adj1" fmla="val 11602"/>
                <a:gd name="adj2" fmla="val 36394"/>
                <a:gd name="adj3" fmla="val 1666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3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endParaRPr>
            </a:p>
          </p:txBody>
        </p:sp>
        <p:pic>
          <p:nvPicPr>
            <p:cNvPr id="62472" name="Picture 8">
              <a:extLst>
                <a:ext uri="{FF2B5EF4-FFF2-40B4-BE49-F238E27FC236}">
                  <a16:creationId xmlns:a16="http://schemas.microsoft.com/office/drawing/2014/main" id="{AF82AE9E-FB5C-9297-6663-BFE93A481A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1920"/>
              <a:ext cx="2228" cy="12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62469" name="AutoShape 5">
            <a:extLst>
              <a:ext uri="{FF2B5EF4-FFF2-40B4-BE49-F238E27FC236}">
                <a16:creationId xmlns:a16="http://schemas.microsoft.com/office/drawing/2014/main" id="{68AF1198-7572-A1A8-BA43-D6B805F2E6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1447800"/>
            <a:ext cx="4419600" cy="2743200"/>
          </a:xfrm>
          <a:prstGeom prst="wedgeRoundRectCallout">
            <a:avLst>
              <a:gd name="adj1" fmla="val -18968"/>
              <a:gd name="adj2" fmla="val 38370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3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Can dogs help patients with heart failure by reducing stress and anxiety?</a:t>
            </a:r>
          </a:p>
        </p:txBody>
      </p:sp>
      <p:sp>
        <p:nvSpPr>
          <p:cNvPr id="62471" name="AutoShape 7">
            <a:extLst>
              <a:ext uri="{FF2B5EF4-FFF2-40B4-BE49-F238E27FC236}">
                <a16:creationId xmlns:a16="http://schemas.microsoft.com/office/drawing/2014/main" id="{D0F0D3A4-29AD-902C-12CC-E302805A88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4419600"/>
            <a:ext cx="4419600" cy="2209800"/>
          </a:xfrm>
          <a:prstGeom prst="wedgeRoundRectCallout">
            <a:avLst>
              <a:gd name="adj1" fmla="val -31032"/>
              <a:gd name="adj2" fmla="val 23204"/>
              <a:gd name="adj3" fmla="val 16667"/>
            </a:avLst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When people take a vacation do they really leave work behind?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500"/>
                                        <p:tgtEl>
                                          <p:spTgt spid="62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500"/>
                                        <p:tgtEl>
                                          <p:spTgt spid="62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8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5" dur="500"/>
                                        <p:tgtEl>
                                          <p:spTgt spid="62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uiExpand="1" build="p"/>
      <p:bldP spid="62469" grpId="0" animBg="1"/>
      <p:bldP spid="62469" grpId="1" animBg="1"/>
      <p:bldP spid="62471" grpId="0" animBg="1"/>
      <p:bldP spid="62471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CFE37C1C-03D0-5D8F-343C-47C9A2D1F1D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609600"/>
            <a:ext cx="8382000" cy="1447800"/>
          </a:xfrm>
        </p:spPr>
        <p:txBody>
          <a:bodyPr/>
          <a:lstStyle/>
          <a:p>
            <a:pPr algn="l"/>
            <a:r>
              <a:rPr lang="en-US" altLang="en-US" sz="5000">
                <a:solidFill>
                  <a:srgbClr val="0000FF"/>
                </a:solidFill>
                <a:latin typeface="Comic Sans MS" panose="030F0702030302020204" pitchFamily="66" charset="0"/>
              </a:rPr>
              <a:t>Why should one study  statistics? (continued)</a:t>
            </a:r>
          </a:p>
        </p:txBody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id="{00571BF5-9C28-46CC-00CE-369E15599B68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2514600"/>
            <a:ext cx="8229600" cy="4038600"/>
          </a:xfrm>
        </p:spPr>
        <p:txBody>
          <a:bodyPr/>
          <a:lstStyle/>
          <a:p>
            <a:pPr marL="609600" indent="-609600">
              <a:buFontTx/>
              <a:buAutoNum type="arabicPeriod" startAt="2"/>
            </a:pPr>
            <a:r>
              <a:rPr lang="en-US" altLang="en-US" sz="3500">
                <a:solidFill>
                  <a:srgbClr val="FF0000"/>
                </a:solidFill>
                <a:latin typeface="Comic Sans MS" panose="030F0702030302020204" pitchFamily="66" charset="0"/>
              </a:rPr>
              <a:t>To make informed judgments</a:t>
            </a:r>
          </a:p>
          <a:p>
            <a:pPr marL="609600" indent="-609600">
              <a:buFontTx/>
              <a:buAutoNum type="arabicPeriod" startAt="2"/>
            </a:pPr>
            <a:endParaRPr lang="en-US" altLang="en-US" sz="350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609600" indent="-609600">
              <a:buFontTx/>
              <a:buAutoNum type="arabicPeriod" startAt="2"/>
            </a:pPr>
            <a:endParaRPr lang="en-US" altLang="en-US" sz="350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609600" indent="-609600">
              <a:buFontTx/>
              <a:buAutoNum type="arabicPeriod" startAt="2"/>
            </a:pPr>
            <a:endParaRPr lang="en-US" altLang="en-US" sz="350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609600" indent="-609600">
              <a:buFontTx/>
              <a:buAutoNum type="arabicPeriod" startAt="2"/>
            </a:pPr>
            <a:r>
              <a:rPr lang="en-US" altLang="en-US" sz="3500">
                <a:solidFill>
                  <a:srgbClr val="FF0000"/>
                </a:solidFill>
                <a:latin typeface="Comic Sans MS" panose="030F0702030302020204" pitchFamily="66" charset="0"/>
              </a:rPr>
              <a:t>To evaluate decisions that affect your life</a:t>
            </a:r>
          </a:p>
        </p:txBody>
      </p:sp>
      <p:sp>
        <p:nvSpPr>
          <p:cNvPr id="65543" name="AutoShape 7">
            <a:extLst>
              <a:ext uri="{FF2B5EF4-FFF2-40B4-BE49-F238E27FC236}">
                <a16:creationId xmlns:a16="http://schemas.microsoft.com/office/drawing/2014/main" id="{F328A2F5-8C34-EEA6-45B9-BABAC9B0C8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657600"/>
            <a:ext cx="8382000" cy="1752600"/>
          </a:xfrm>
          <a:prstGeom prst="wedgeRoundRectCallout">
            <a:avLst>
              <a:gd name="adj1" fmla="val 11287"/>
              <a:gd name="adj2" fmla="val -92574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3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If you choose a particular major, what are your chances of finding a job when you graduate?</a:t>
            </a:r>
          </a:p>
        </p:txBody>
      </p:sp>
      <p:sp>
        <p:nvSpPr>
          <p:cNvPr id="65544" name="AutoShape 8">
            <a:extLst>
              <a:ext uri="{FF2B5EF4-FFF2-40B4-BE49-F238E27FC236}">
                <a16:creationId xmlns:a16="http://schemas.microsoft.com/office/drawing/2014/main" id="{8E1ABDD7-90EB-AE3C-9F3F-39A71CFCFA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981200"/>
            <a:ext cx="8610600" cy="2819400"/>
          </a:xfrm>
          <a:prstGeom prst="wedgeRoundRectCallout">
            <a:avLst>
              <a:gd name="adj1" fmla="val -1144"/>
              <a:gd name="adj2" fmla="val 59236"/>
              <a:gd name="adj3" fmla="val 16667"/>
            </a:avLst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1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Many companies now require drug screening as a condition of employment.  With these screening tests there is a risk of a false-positive reading. Is the risk of a false result acceptable?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uiExpand="1" build="p"/>
      <p:bldP spid="65543" grpId="0" animBg="1"/>
      <p:bldP spid="6554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>
            <a:extLst>
              <a:ext uri="{FF2B5EF4-FFF2-40B4-BE49-F238E27FC236}">
                <a16:creationId xmlns:a16="http://schemas.microsoft.com/office/drawing/2014/main" id="{CF8B5C98-04E9-4B75-5C34-56A5C3F58B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z="5000">
                <a:solidFill>
                  <a:srgbClr val="0000FF"/>
                </a:solidFill>
                <a:latin typeface="Comic Sans MS" panose="030F0702030302020204" pitchFamily="66" charset="0"/>
              </a:rPr>
              <a:t>What is variability?</a:t>
            </a:r>
          </a:p>
        </p:txBody>
      </p:sp>
      <p:sp>
        <p:nvSpPr>
          <p:cNvPr id="78851" name="Rectangle 3">
            <a:extLst>
              <a:ext uri="{FF2B5EF4-FFF2-40B4-BE49-F238E27FC236}">
                <a16:creationId xmlns:a16="http://schemas.microsoft.com/office/drawing/2014/main" id="{296613E3-67F2-17D0-16B7-DAA8872FB7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pPr marL="6350" indent="7938">
              <a:buFontTx/>
              <a:buNone/>
            </a:pPr>
            <a:r>
              <a:rPr lang="en-US" altLang="en-US">
                <a:solidFill>
                  <a:srgbClr val="00CC00"/>
                </a:solidFill>
                <a:latin typeface="Comic Sans MS" panose="030F0702030302020204" pitchFamily="66" charset="0"/>
              </a:rPr>
              <a:t>Suppose you went into a convenience store to purchase a soft drink.  Does every can on the shelf contain exactly 12 ounces?</a:t>
            </a:r>
          </a:p>
          <a:p>
            <a:pPr marL="6350" indent="7938">
              <a:buFontTx/>
              <a:buNone/>
            </a:pPr>
            <a:endParaRPr lang="en-US" altLang="en-US">
              <a:solidFill>
                <a:srgbClr val="00CC00"/>
              </a:solidFill>
              <a:latin typeface="Comic Sans MS" panose="030F0702030302020204" pitchFamily="66" charset="0"/>
            </a:endParaRPr>
          </a:p>
          <a:p>
            <a:pPr marL="6350" indent="7938">
              <a:buFontTx/>
              <a:buNone/>
            </a:pPr>
            <a:endParaRPr lang="en-US" altLang="en-US">
              <a:solidFill>
                <a:srgbClr val="00CC00"/>
              </a:solidFill>
              <a:latin typeface="Comic Sans MS" panose="030F0702030302020204" pitchFamily="66" charset="0"/>
            </a:endParaRPr>
          </a:p>
          <a:p>
            <a:pPr marL="6350" indent="7938"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Comic Sans MS" panose="030F0702030302020204" pitchFamily="66" charset="0"/>
              </a:rPr>
              <a:t>NO – there may be a little more or less in the various cans due to the variability that is inherent in the filling process.</a:t>
            </a:r>
          </a:p>
        </p:txBody>
      </p:sp>
      <p:pic>
        <p:nvPicPr>
          <p:cNvPr id="78852" name="Picture 4">
            <a:extLst>
              <a:ext uri="{FF2B5EF4-FFF2-40B4-BE49-F238E27FC236}">
                <a16:creationId xmlns:a16="http://schemas.microsoft.com/office/drawing/2014/main" id="{36EB5DE9-B7C9-28C5-D363-6E1E88AE0C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089275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853" name="AutoShape 5">
            <a:extLst>
              <a:ext uri="{FF2B5EF4-FFF2-40B4-BE49-F238E27FC236}">
                <a16:creationId xmlns:a16="http://schemas.microsoft.com/office/drawing/2014/main" id="{905BBED4-AFCF-AC21-4D4A-86536B167B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981200"/>
            <a:ext cx="8610600" cy="762000"/>
          </a:xfrm>
          <a:prstGeom prst="wedgeRoundRectCallout">
            <a:avLst>
              <a:gd name="adj1" fmla="val -8741"/>
              <a:gd name="adj2" fmla="val -163958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1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In fact, variability is almost </a:t>
            </a:r>
            <a:r>
              <a:rPr kumimoji="0" lang="en-US" altLang="en-US" sz="31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universal!</a:t>
            </a:r>
          </a:p>
        </p:txBody>
      </p:sp>
      <p:sp>
        <p:nvSpPr>
          <p:cNvPr id="78854" name="AutoShape 6">
            <a:extLst>
              <a:ext uri="{FF2B5EF4-FFF2-40B4-BE49-F238E27FC236}">
                <a16:creationId xmlns:a16="http://schemas.microsoft.com/office/drawing/2014/main" id="{C5B75EC9-B6D9-0EAF-AE6C-F558167D19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3657600"/>
            <a:ext cx="6096000" cy="1219200"/>
          </a:xfrm>
          <a:prstGeom prst="wedgeRoundRectCallout">
            <a:avLst>
              <a:gd name="adj1" fmla="val 11250"/>
              <a:gd name="adj2" fmla="val 41407"/>
              <a:gd name="adj3" fmla="val 16667"/>
            </a:avLst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1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It is variability that makes life interesting!!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3" grpId="0" animBg="1"/>
      <p:bldP spid="7885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3213"/>
            <a:ext cx="8305800" cy="534987"/>
          </a:xfrm>
        </p:spPr>
        <p:txBody>
          <a:bodyPr/>
          <a:lstStyle/>
          <a:p>
            <a:r>
              <a:rPr 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Exam (FICTIONAL DATA)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294687" cy="4572000"/>
          </a:xfrm>
        </p:spPr>
        <p:txBody>
          <a:bodyPr/>
          <a:lstStyle/>
          <a:p>
            <a:r>
              <a:rPr lang="en-US" dirty="0">
                <a:solidFill>
                  <a:srgbClr val="0000FF"/>
                </a:solidFill>
              </a:rPr>
              <a:t>The class average last semester was a 94 on the final exam.</a:t>
            </a:r>
          </a:p>
          <a:p>
            <a:r>
              <a:rPr lang="en-US" dirty="0">
                <a:solidFill>
                  <a:srgbClr val="FF0000"/>
                </a:solidFill>
              </a:rPr>
              <a:t>It was out of 500 points!!!!</a:t>
            </a:r>
          </a:p>
          <a:p>
            <a:pPr>
              <a:buNone/>
            </a:pPr>
            <a:endParaRPr lang="en-US" dirty="0"/>
          </a:p>
          <a:p>
            <a:r>
              <a:rPr lang="en-US" dirty="0">
                <a:solidFill>
                  <a:srgbClr val="0000FF"/>
                </a:solidFill>
              </a:rPr>
              <a:t>A group of individuals averaged a 78% on an algebra exam……</a:t>
            </a:r>
          </a:p>
          <a:p>
            <a:r>
              <a:rPr lang="en-US" dirty="0">
                <a:solidFill>
                  <a:srgbClr val="FF0000"/>
                </a:solidFill>
              </a:rPr>
              <a:t>The group of individuals were 7 year olds…</a:t>
            </a:r>
          </a:p>
          <a:p>
            <a:r>
              <a:rPr lang="en-US" dirty="0"/>
              <a:t>Or…the group of individuals were Algebra teachers!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1- </a:t>
            </a:r>
            <a:fld id="{84CA5C99-55D5-4343-B128-0A24B1D3DCA4}" type="slidenum">
              <a:rPr lang="en-US" smtClean="0"/>
              <a:pPr/>
              <a:t>7</a:t>
            </a:fld>
            <a:endParaRPr lang="en-CA"/>
          </a:p>
        </p:txBody>
      </p:sp>
      <p:pic>
        <p:nvPicPr>
          <p:cNvPr id="1026" name="Picture 2" descr="C:\Users\acalise2\AppData\Local\Microsoft\Windows\Temporary Internet Files\Content.IE5\0USQY1WE\test_-_multiple_choice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1676400"/>
            <a:ext cx="2162556" cy="1394874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192881"/>
            <a:ext cx="8305800" cy="992187"/>
          </a:xfrm>
        </p:spPr>
        <p:txBody>
          <a:bodyPr/>
          <a:lstStyle/>
          <a:p>
            <a:r>
              <a:rPr lang="en-US" u="sng" dirty="0">
                <a:solidFill>
                  <a:srgbClr val="FF0000"/>
                </a:solidFill>
              </a:rPr>
              <a:t>Dream Job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513" y="990600"/>
            <a:ext cx="8294687" cy="4572000"/>
          </a:xfrm>
        </p:spPr>
        <p:txBody>
          <a:bodyPr/>
          <a:lstStyle/>
          <a:p>
            <a:r>
              <a:rPr lang="en-US" dirty="0"/>
              <a:t>The average salary at a company that has 25 employees is $8,500,000 per year.</a:t>
            </a:r>
          </a:p>
          <a:p>
            <a:r>
              <a:rPr lang="en-US" dirty="0"/>
              <a:t>Would you like to be hired by this company?</a:t>
            </a:r>
          </a:p>
          <a:p>
            <a:pPr>
              <a:buNone/>
            </a:pPr>
            <a:endParaRPr lang="en-US" dirty="0"/>
          </a:p>
          <a:p>
            <a:r>
              <a:rPr lang="en-US" dirty="0"/>
              <a:t>The CEO makes </a:t>
            </a:r>
          </a:p>
          <a:p>
            <a:pPr>
              <a:buNone/>
            </a:pPr>
            <a:r>
              <a:rPr lang="en-US" dirty="0"/>
              <a:t>$212,400,000 per year…</a:t>
            </a:r>
          </a:p>
          <a:p>
            <a:pPr>
              <a:buNone/>
            </a:pPr>
            <a:r>
              <a:rPr lang="en-US" dirty="0"/>
              <a:t>The other 24 employees </a:t>
            </a:r>
          </a:p>
          <a:p>
            <a:pPr>
              <a:buNone/>
            </a:pPr>
            <a:r>
              <a:rPr lang="en-US" dirty="0"/>
              <a:t>Average $4,166.67 per/year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1- </a:t>
            </a:r>
            <a:fld id="{84CA5C99-55D5-4343-B128-0A24B1D3DCA4}" type="slidenum">
              <a:rPr lang="en-US" smtClean="0"/>
              <a:pPr/>
              <a:t>8</a:t>
            </a:fld>
            <a:endParaRPr lang="en-CA"/>
          </a:p>
        </p:txBody>
      </p:sp>
      <p:pic>
        <p:nvPicPr>
          <p:cNvPr id="2050" name="Picture 2" descr="C:\Users\acalise2\AppData\Local\Microsoft\Windows\Temporary Internet Files\Content.IE5\LQFM39MG\money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7988" y="2667000"/>
            <a:ext cx="3124200" cy="312420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1- </a:t>
            </a:r>
            <a:fld id="{721DC84D-9D27-48C6-81B3-C8417106F5B4}" type="slidenum">
              <a:rPr lang="en-US"/>
              <a:pPr/>
              <a:t>9</a:t>
            </a:fld>
            <a:endParaRPr lang="en-CA"/>
          </a:p>
        </p:txBody>
      </p:sp>
      <p:sp>
        <p:nvSpPr>
          <p:cNvPr id="524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-224884"/>
            <a:ext cx="8305800" cy="992187"/>
          </a:xfrm>
        </p:spPr>
        <p:txBody>
          <a:bodyPr/>
          <a:lstStyle/>
          <a:p>
            <a:r>
              <a:rPr lang="en-US" dirty="0"/>
              <a:t>The “W’s”</a:t>
            </a:r>
          </a:p>
        </p:txBody>
      </p:sp>
      <p:sp>
        <p:nvSpPr>
          <p:cNvPr id="524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7937" y="964153"/>
            <a:ext cx="8294687" cy="4572000"/>
          </a:xfrm>
          <a:ln/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/>
              <a:t>To provide context we need the W’s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Who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What (and in what units)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When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Where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Why (if possible)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and How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n-US" dirty="0"/>
              <a:t>of the data.</a:t>
            </a:r>
          </a:p>
          <a:p>
            <a:pPr>
              <a:lnSpc>
                <a:spcPct val="80000"/>
              </a:lnSpc>
            </a:pPr>
            <a:r>
              <a:rPr lang="en-US" dirty="0"/>
              <a:t>Note: the answers to “who” and “what” are essential.</a:t>
            </a:r>
          </a:p>
        </p:txBody>
      </p:sp>
      <p:pic>
        <p:nvPicPr>
          <p:cNvPr id="524292" name="Picture 4" descr="2__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631950"/>
            <a:ext cx="2743200" cy="208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0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Comic Sans MS" panose="030F0702030302020204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0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Comic Sans MS" panose="030F0702030302020204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0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Comic Sans MS" panose="030F0702030302020204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0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Comic Sans MS" panose="030F0702030302020204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Designs\Blends.pot</Template>
  <TotalTime>934</TotalTime>
  <Words>2065</Words>
  <Application>Microsoft Office PowerPoint</Application>
  <PresentationFormat>Letter Paper (8.5x11 in)</PresentationFormat>
  <Paragraphs>303</Paragraphs>
  <Slides>38</Slides>
  <Notes>19</Notes>
  <HiddenSlides>0</HiddenSlides>
  <MMClips>1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8" baseType="lpstr">
      <vt:lpstr>Arial</vt:lpstr>
      <vt:lpstr>Comic Sans MS</vt:lpstr>
      <vt:lpstr>Monotype Sorts</vt:lpstr>
      <vt:lpstr>Tahoma</vt:lpstr>
      <vt:lpstr>Times New Roman</vt:lpstr>
      <vt:lpstr>Wingdings</vt:lpstr>
      <vt:lpstr>Blends</vt:lpstr>
      <vt:lpstr>Default Design</vt:lpstr>
      <vt:lpstr>1_Default Design</vt:lpstr>
      <vt:lpstr>Bitmap Image</vt:lpstr>
      <vt:lpstr>PowerPoint Presentation</vt:lpstr>
      <vt:lpstr>Stats Starts Here</vt:lpstr>
      <vt:lpstr>What Is (Are?) Statistics?</vt:lpstr>
      <vt:lpstr>Why should one study  statistics?</vt:lpstr>
      <vt:lpstr>Why should one study  statistics? (continued)</vt:lpstr>
      <vt:lpstr>What is variability?</vt:lpstr>
      <vt:lpstr>The Exam (FICTIONAL DATA)</vt:lpstr>
      <vt:lpstr>Dream Job</vt:lpstr>
      <vt:lpstr>The “W’s”</vt:lpstr>
      <vt:lpstr>The Data Analysis Process</vt:lpstr>
      <vt:lpstr>PowerPoint Presentation</vt:lpstr>
      <vt:lpstr>Population</vt:lpstr>
      <vt:lpstr>PowerPoint Presentation</vt:lpstr>
      <vt:lpstr>Sample</vt:lpstr>
      <vt:lpstr>PowerPoint Presentation</vt:lpstr>
      <vt:lpstr>Descriptive statistics</vt:lpstr>
      <vt:lpstr>PowerPoint Presentation</vt:lpstr>
      <vt:lpstr>Inferential statistics</vt:lpstr>
      <vt:lpstr>Variable </vt:lpstr>
      <vt:lpstr>Data</vt:lpstr>
      <vt:lpstr>Two types of variables</vt:lpstr>
      <vt:lpstr>What and Why (cont.)</vt:lpstr>
      <vt:lpstr>What and Why (cont.)</vt:lpstr>
      <vt:lpstr>Examples</vt:lpstr>
      <vt:lpstr>Numerical variables</vt:lpstr>
      <vt:lpstr>Discrete (numerical)</vt:lpstr>
      <vt:lpstr>Continuous (numerical)</vt:lpstr>
      <vt:lpstr>Identify the following variables:</vt:lpstr>
      <vt:lpstr>PowerPoint Presentation</vt:lpstr>
      <vt:lpstr>Classifying variables by the number of variables in a data set</vt:lpstr>
      <vt:lpstr>Classifying variables by the number of variables in a data set</vt:lpstr>
      <vt:lpstr>Classifying variables by the number of variables in a data set</vt:lpstr>
      <vt:lpstr>Types of Graphs for Categorical Data</vt:lpstr>
      <vt:lpstr>Bar Charts</vt:lpstr>
      <vt:lpstr>Bar Chart</vt:lpstr>
      <vt:lpstr>Bar Chart (continued)</vt:lpstr>
      <vt:lpstr>Pie Charts</vt:lpstr>
      <vt:lpstr>Frequency Tables: Making Piles</vt:lpstr>
    </vt:vector>
  </TitlesOfParts>
  <Company>Addison Wesley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Addison Wesley</dc:creator>
  <cp:lastModifiedBy>Calise, Anthony J.</cp:lastModifiedBy>
  <cp:revision>56</cp:revision>
  <cp:lastPrinted>2001-11-04T00:51:13Z</cp:lastPrinted>
  <dcterms:created xsi:type="dcterms:W3CDTF">2005-02-25T19:46:41Z</dcterms:created>
  <dcterms:modified xsi:type="dcterms:W3CDTF">2023-09-04T21:13:19Z</dcterms:modified>
</cp:coreProperties>
</file>