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317" r:id="rId2"/>
    <p:sldId id="289" r:id="rId3"/>
    <p:sldId id="574" r:id="rId4"/>
    <p:sldId id="271" r:id="rId5"/>
    <p:sldId id="573" r:id="rId6"/>
    <p:sldId id="296" r:id="rId7"/>
    <p:sldId id="575" r:id="rId8"/>
    <p:sldId id="419" r:id="rId9"/>
    <p:sldId id="414" r:id="rId10"/>
    <p:sldId id="420" r:id="rId11"/>
    <p:sldId id="421" r:id="rId12"/>
    <p:sldId id="422" r:id="rId13"/>
    <p:sldId id="423" r:id="rId14"/>
    <p:sldId id="424" r:id="rId15"/>
    <p:sldId id="571" r:id="rId16"/>
    <p:sldId id="572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25"/>
    <p:restoredTop sz="87483"/>
  </p:normalViewPr>
  <p:slideViewPr>
    <p:cSldViewPr>
      <p:cViewPr varScale="1">
        <p:scale>
          <a:sx n="61" d="100"/>
          <a:sy n="61" d="100"/>
        </p:scale>
        <p:origin x="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79DC2A7-8608-3D46-89F1-016DF6C71D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2AE83FB-DA8F-DD43-813B-F67FEBEA63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2384CED-A5AF-2046-A041-1AF2809278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7E8B07CB-35B4-B14F-B9F5-C15934447F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0620C8-144C-DC40-B122-A900E9CFA4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43.1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398 0,'-2'0,"0"0,0 1,1-1,-1 1,0-1,1 1,-1 0,0-1,1 1,-1 0,1 0,-1 0,1 0,0 0,-1 1,1-1,0 0,0 1,0-1,-2 3,-17 37,14-26,-18 33,7-13,-21 59,30-74,0 0,-16 26,16-32,1 1,0-1,0 1,2 1,-6 23,4 0,-2 14,-16 53,-21 29,24-75,2 1,-19 107,35-137,2 38,7-83,2-9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45.4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0,'0'7,"0"0,1 0,0 0,0-1,0 1,1 0,0-1,1 1,3 6,1 0,1 0,1-1,11 13,-10-13,-2 0,1 1,-2-1,0 2,6 13,19 71,1 2,-24-83,-1-1,2 0,20 26,-20-30,-1 1,0 0,-1 1,0 0,10 26,-13-21,5 34,-9-38,2-1,0 0,0 0,1 0,7 15,64 152,-38-83,-26-74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47.6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1 119,'9'0,"25"0,-1-1,58-9,-56 3,-4 1,0 0,52-20,-64 19,2 1,-1 0,1 2,-1 1,1 0,0 1,26 2,-43 0,1 0,-1 0,0-1,0 1,1-1,-1 0,0 0,0-1,0 1,0-1,6-3,15-13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50.3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 1,'0'4,"-1"0,0 0,0 0,0 0,0 0,-3 6,-4 12,1 21,2 1,2 0,4 81,1-42,-2-55,1 0,1 0,7 32,-1-9,-2 0,-2 1,-4 74,-1-68,0-42,0-1,-1 1,-1-1,-1 0,-8 25,5-31,0-13,-2-17,4-1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55.3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38 109,'11'1,"-1"-1,1-1,-1 0,1-1,-1 0,1 0,-1-1,0-1,0 0,-1 0,12-7,11-6,1 1,61-20,-89 34,0 1,0 0,0 0,0 0,1 1,-1 0,0 0,0 0,1 0,-1 1,0 0,8 2,-7 0,0 0,0 0,0 0,-1 1,1 0,-1 0,0 0,0 1,6 7,-5-5,0 1,0 0,-1 0,-1 1,1-1,-1 1,0 0,-1 0,0 0,-1 0,0 1,1 9,-1 14,0-1,-5 41,1-18,1-44,0-1,0 1,-1 0,0-1,-1 1,0-1,-1 0,0 0,-1 0,-7 12,9-17,-1 0,0 1,0-2,0 1,0 0,-1-1,0 0,0 0,0 0,0-1,-1 1,1-1,-1 0,0-1,0 0,0 0,0 0,-11 1,-25 0,-61-5,62 0,82 0,53-10,-43 5,-42 5,0 2,0-1,0 1,0 1,0 0,0 0,0 0,-1 1,1 1,0 0,-1 0,0 0,1 1,-1 0,-1 1,1 0,-1 0,0 0,0 1,0 0,-1 1,0-1,0 1,-1 0,1 1,-2-1,1 1,-1 0,3 9,8 18,-6-17,-2 1,1 1,-2-1,-1 1,0 1,2 29,-5-26,0 60,-3-74,0-1,0 0,0 0,-1 0,-1 0,-5 15,6-21,0 0,0 0,0 0,0-1,-1 1,1-1,-1 1,1-1,-1 0,0 0,0 0,0 0,0 0,-1-1,1 0,0 1,-1-1,1 0,0-1,-1 1,-4 0,-10 0,-1 0,-35-3,27 0,-282-1,220 4,86-1,-37-4,39 4,0 0,0 0,0 0,1 0,-1 0,0 0,0-1,0 1,1 0,-1-1,0 1,0-1,1 1,-1-1,0 1,0-1,1 1,-1-1,1 1,-1-1,1 0,-1 1,1-1,-1 0,1 0,-1 0,1 1,0-1,0 0,-1 0,1 0,0 1,0-1,0 0,0 0,0 0,0 0,0 0,0 1,0-2,6-9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59.5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738 62,'-4'-1,"0"0,0 0,1-1,-1 1,1-1,0 0,-1 0,1 0,-5-4,-12-7,5 8,1-1,-1 2,0 0,0 1,0 1,-20-1,0 2,-59 5,83-1,0-1,0 1,1 1,-1 0,1 1,0 0,-14 9,10-6,1-1,-1 0,-17 5,25-10,1-1,-1 1,0 0,0 0,1 0,0 1,-1 0,1 0,0 1,0-1,1 1,-1 0,1 0,0 1,0-1,0 1,1 0,-5 6,-36 60,29-49,1 0,1 1,1 0,-14 42,16-31,3 0,0 1,3 0,0 0,3 46,0-55,1-15,0 1,0-1,3 17,-2-25,0 0,-1 0,1 0,1 0,-1 0,0-1,1 1,-1 0,1-1,0 1,0-1,0 1,0-1,0 0,1 0,-1 0,4 2,26 15,33 24,-1 1,137 72,-179-105,1 0,1-2,-1-1,2-1,-1-1,1-1,0-1,0-1,42 0,-6-3,76-3,-132 2,1 0,-1-1,0 1,0-1,0 0,0 0,0 0,0-1,-1 0,1 0,-1 0,0 0,0-1,0 1,0-1,-1 0,1-1,-1 1,0 0,0-1,-1 0,1 1,-1-1,0 0,0-1,0-4,4-16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B7D9A-C817-5B46-B350-5B4682C08C8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CF3DE-3FA0-C74B-BB78-EA7C79EF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F3DE-3FA0-C74B-BB78-EA7C79EF6F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3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F3DE-3FA0-C74B-BB78-EA7C79EF6F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CF3DE-3FA0-C74B-BB78-EA7C79EF6F6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8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0485D"/>
            </a:gs>
            <a:gs pos="47501">
              <a:srgbClr val="53788A"/>
            </a:gs>
            <a:gs pos="58501">
              <a:srgbClr val="668392"/>
            </a:gs>
            <a:gs pos="100000">
              <a:srgbClr val="00485D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884D7F-1D87-E24A-B80B-54B99790F784}"/>
              </a:ext>
            </a:extLst>
          </p:cNvPr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B7AE9-A88F-2B48-9648-8F6E57EB1CC1}"/>
              </a:ext>
            </a:extLst>
          </p:cNvPr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8378A-DA7F-6541-AAFF-BC838FE29015}"/>
              </a:ext>
            </a:extLst>
          </p:cNvPr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57D0A-8C68-9043-B76B-4293615C7844}"/>
              </a:ext>
            </a:extLst>
          </p:cNvPr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200" spc="150" dirty="0">
                <a:solidFill>
                  <a:schemeClr val="accent1"/>
                </a:solidFill>
                <a:ea typeface="+mn-ea"/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C2EA0-B0E8-E240-BC49-0FA382E46CA3}"/>
              </a:ext>
            </a:extLst>
          </p:cNvPr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spc="150" dirty="0">
                <a:solidFill>
                  <a:schemeClr val="accent1"/>
                </a:solidFill>
                <a:ea typeface="+mn-ea"/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C262F9F-9B69-F742-A32D-B4FF1013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260484-2177-F442-A140-5E755114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284A30-3BAF-A745-A359-15431BCA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>
                <a:latin typeface="Tw Cen MT" panose="020B0602020104020603" pitchFamily="34" charset="77"/>
              </a:defRPr>
            </a:lvl1pPr>
          </a:lstStyle>
          <a:p>
            <a:fld id="{249E84B8-AECD-F149-90A8-BA3AD06EA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58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6E4E-BF62-0D4E-A749-7B9173CB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B366-89B2-D64B-9D65-7F1AFA77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2E3F-EB7C-7047-9D9F-140A82D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7ADE2-8E98-714E-8F3E-F4826410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06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001DDA-CD9B-7E44-9E6E-17663C10350F}"/>
              </a:ext>
            </a:extLst>
          </p:cNvPr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D49C4-CB79-FA4F-8209-9BD4105A5A42}"/>
              </a:ext>
            </a:extLst>
          </p:cNvPr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C02D3-9EF9-1B4A-B731-8E4AB86F4614}"/>
              </a:ext>
            </a:extLst>
          </p:cNvPr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C8C5BE-CDA3-4F4D-8D7E-761E1F7F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D3FEA0-4A8A-5A42-9D1F-50E9B821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A37949-6BF2-EB42-B840-6212D0AA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A8857BBF-D107-F74C-A386-35DFA4618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6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958D8-72B4-5845-932A-E328A6CD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CC22-A9CD-DF41-B40D-DDCEB565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70AEF-B165-1542-ADE8-E9C9EE96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50AF-B4CD-1041-B1C5-75D169794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8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A3B8BB"/>
            </a:gs>
            <a:gs pos="47501">
              <a:srgbClr val="D3EAEE"/>
            </a:gs>
            <a:gs pos="58501">
              <a:srgbClr val="D5EBEE"/>
            </a:gs>
            <a:gs pos="100000">
              <a:srgbClr val="A3B8BB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D1166-4730-5E42-A3AC-68E4647E0DC6}"/>
              </a:ext>
            </a:extLst>
          </p:cNvPr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ED1BD-658A-4145-AADC-88430F8EE558}"/>
              </a:ext>
            </a:extLst>
          </p:cNvPr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75AC0-D7DD-1B41-818D-D18B6532937B}"/>
              </a:ext>
            </a:extLst>
          </p:cNvPr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E628D-68A9-8749-9E64-4A58708D92D6}"/>
              </a:ext>
            </a:extLst>
          </p:cNvPr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spc="150" dirty="0">
                <a:solidFill>
                  <a:srgbClr val="FFFFFF"/>
                </a:solidFill>
                <a:ea typeface="+mn-ea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EA26C-E923-5743-B852-9E382DDFCFC9}"/>
              </a:ext>
            </a:extLst>
          </p:cNvPr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200" spc="150" dirty="0">
                <a:solidFill>
                  <a:srgbClr val="FFFFFF"/>
                </a:solidFill>
                <a:ea typeface="+mn-ea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2462EE3-250E-EE46-B427-028F3EB0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FF7BD2-A9E0-A04A-B211-96B414ED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4FFF58D-AAB1-CE4D-ABAA-2A3D5830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3FB9470-DCFF-BF45-AE8F-86555341E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6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A0E13-3B05-8049-BCA8-36E28CBB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8ED64-5358-ED43-8791-F3BCE091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17BB20-6D85-EE4A-9E06-126D6AF1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55DBF-9B58-164F-95BB-879133BD3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47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3ABB70-C2F2-0449-A222-5B626213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260A3-6BBB-D243-9116-2C50190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0DBE2A-0CB0-EE48-A7C6-EAAFA438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7F4F8-F731-1445-94B2-9B78FC245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1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649D13-032F-A64C-8D9B-20E8DDE6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68879C-D380-C244-8896-DBDAB1E4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EC9CC9-3266-9140-9950-4D79B7A6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48A8C-511F-D345-9B20-271516B13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0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7F247-DA10-5240-8CA3-413B59A6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80F87-5D04-7744-97F2-A6EDE71A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1663-69F8-8841-816F-F818613F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95A66-233C-DE43-BB1E-BA0B23DBA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61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71DD6A-D923-3045-9D77-20BBCFE4F23D}"/>
              </a:ext>
            </a:extLst>
          </p:cNvPr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BC5DC-2AD8-6A47-90FB-709E59D51985}"/>
              </a:ext>
            </a:extLst>
          </p:cNvPr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5D902-3FA8-6349-9BA0-FC6371CED3D2}"/>
              </a:ext>
            </a:extLst>
          </p:cNvPr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43233D5-643D-0A4D-82CD-54B26BCB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EDDAFAE-B544-1A49-BC50-2824FF9E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A0C7A76-C88D-7042-942E-9BAF3C4B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8E162-F827-374C-B1C5-47B96B568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66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E58135-63A8-1341-817B-05D533B6480B}"/>
              </a:ext>
            </a:extLst>
          </p:cNvPr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C210F-FB41-EC4F-92D2-2DD4B40D6677}"/>
              </a:ext>
            </a:extLst>
          </p:cNvPr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6532B-D658-0941-BEB3-29FF014B71DB}"/>
              </a:ext>
            </a:extLst>
          </p:cNvPr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7D81188-2D15-0243-BBA4-8E2EFE6B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18D9233-0641-C44F-BC1F-B6B974CB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11EA584-CB51-894A-BE3D-5B5DEBB2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60CC2-80DB-3A45-BE7E-445500950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5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C697-758F-3D4C-BF45-C8A59CE1A0B2}"/>
              </a:ext>
            </a:extLst>
          </p:cNvPr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27E31-618D-3448-9224-084C475583C2}"/>
              </a:ext>
            </a:extLst>
          </p:cNvPr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AE9BA-276D-AC4E-9730-2FA82B6C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53F96FC-DF16-6F44-BF63-B59921E078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86C9-B2F3-8F4D-AFF3-32E2A5805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0089-D48B-F64A-A047-8490D6237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40A4-D3F2-C74D-B5CE-841F327CB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8DBD0A54-48D2-FB4A-B614-AE7871CFBA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66C7D-BCD9-DD45-B1F3-0301A7D04510}"/>
              </a:ext>
            </a:extLst>
          </p:cNvPr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5" r:id="rId2"/>
    <p:sldLayoutId id="2147483971" r:id="rId3"/>
    <p:sldLayoutId id="2147483966" r:id="rId4"/>
    <p:sldLayoutId id="2147483967" r:id="rId5"/>
    <p:sldLayoutId id="2147483968" r:id="rId6"/>
    <p:sldLayoutId id="2147483972" r:id="rId7"/>
    <p:sldLayoutId id="2147483973" r:id="rId8"/>
    <p:sldLayoutId id="2147483974" r:id="rId9"/>
    <p:sldLayoutId id="2147483969" r:id="rId10"/>
    <p:sldLayoutId id="21474839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69865A69-411F-BE42-A912-0319D1C504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Drill: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54303-7B34-D04F-9DA0-52699EF7443A}"/>
              </a:ext>
            </a:extLst>
          </p:cNvPr>
          <p:cNvSpPr txBox="1"/>
          <p:nvPr/>
        </p:nvSpPr>
        <p:spPr bwMode="auto">
          <a:xfrm>
            <a:off x="421640" y="1294544"/>
            <a:ext cx="61722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endParaRPr lang="en-US" sz="26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6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Using the Pythagorean Theorem, find the length of the missing side of the right triangle on the right.</a:t>
            </a:r>
          </a:p>
          <a:p>
            <a:pPr marL="457200" indent="-457200">
              <a:spcBef>
                <a:spcPct val="20000"/>
              </a:spcBef>
              <a:buAutoNum type="arabicParenR"/>
            </a:pPr>
            <a:endParaRPr lang="en-US" sz="26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spcBef>
                <a:spcPct val="20000"/>
              </a:spcBef>
              <a:buAutoNum type="arabicParenR"/>
            </a:pPr>
            <a:endParaRPr lang="en-US" sz="26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spcBef>
                <a:spcPct val="20000"/>
              </a:spcBef>
              <a:buAutoNum type="arabicParenR"/>
            </a:pPr>
            <a:endParaRPr lang="en-US" sz="26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6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Convert 240 degrees into radians.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71DF671-C4EC-EF41-9705-8026A7533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7272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44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273D2-8611-4D43-A884-8C186CAACEE9}"/>
              </a:ext>
            </a:extLst>
          </p:cNvPr>
          <p:cNvSpPr txBox="1"/>
          <p:nvPr/>
        </p:nvSpPr>
        <p:spPr bwMode="auto">
          <a:xfrm>
            <a:off x="228599" y="1600200"/>
            <a:ext cx="6705601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Write the trigonometric ratio to represent and correctly solve the length of x in the triangle on the right.</a:t>
            </a:r>
          </a:p>
          <a:p>
            <a:pPr>
              <a:spcBef>
                <a:spcPct val="20000"/>
              </a:spcBef>
            </a:pPr>
            <a:endParaRPr lang="en-US" b="0" i="1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E8B171B-D235-9340-9850-D6F7C3AF2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3261518"/>
            <a:ext cx="2921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228600" y="1600200"/>
            <a:ext cx="86868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Match each angle measure with its corresponding radian measure.</a:t>
            </a: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50</a:t>
            </a:r>
            <a:r>
              <a:rPr lang="en-US" b="0" baseline="30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 =				92</a:t>
            </a:r>
            <a:r>
              <a:rPr lang="en-US" b="0" baseline="30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 =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80</a:t>
            </a:r>
            <a:r>
              <a:rPr lang="en-US" b="0" baseline="30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 =				260</a:t>
            </a:r>
            <a:r>
              <a:rPr lang="en-US" b="0" baseline="30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 =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455051-CA73-0549-B62B-EA74C7367413}"/>
                  </a:ext>
                </a:extLst>
              </p:cNvPr>
              <p:cNvSpPr txBox="1"/>
              <p:nvPr/>
            </p:nvSpPr>
            <p:spPr>
              <a:xfrm>
                <a:off x="1981200" y="5410200"/>
                <a:ext cx="5181600" cy="72115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455051-CA73-0549-B62B-EA74C7367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0200"/>
                <a:ext cx="5181600" cy="721159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08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273D2-8611-4D43-A884-8C186CAACEE9}"/>
              </a:ext>
            </a:extLst>
          </p:cNvPr>
          <p:cNvSpPr txBox="1"/>
          <p:nvPr/>
        </p:nvSpPr>
        <p:spPr bwMode="auto">
          <a:xfrm>
            <a:off x="228599" y="1600200"/>
            <a:ext cx="6705601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Determine the value of x in the right triangle on the right.</a:t>
            </a:r>
          </a:p>
          <a:p>
            <a:pPr>
              <a:spcBef>
                <a:spcPct val="20000"/>
              </a:spcBef>
            </a:pPr>
            <a:endParaRPr lang="en-US" b="0" i="1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4A5061E-807E-AE45-8686-27698E5A9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08" y="3048000"/>
            <a:ext cx="2725693" cy="26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273D2-8611-4D43-A884-8C186CAACEE9}"/>
              </a:ext>
            </a:extLst>
          </p:cNvPr>
          <p:cNvSpPr txBox="1"/>
          <p:nvPr/>
        </p:nvSpPr>
        <p:spPr bwMode="auto">
          <a:xfrm>
            <a:off x="264158" y="1600200"/>
            <a:ext cx="4343401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In which quadrants is the value of tan positive?</a:t>
            </a:r>
          </a:p>
          <a:p>
            <a:pPr>
              <a:spcBef>
                <a:spcPct val="20000"/>
              </a:spcBef>
            </a:pPr>
            <a:endParaRPr lang="en-US" b="0" i="1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8353D60-946F-EC42-96B7-1D9DBC336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343400" cy="4826002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CC290E-35E5-4C40-9725-B984849819A8}"/>
              </a:ext>
            </a:extLst>
          </p:cNvPr>
          <p:cNvSpPr/>
          <p:nvPr/>
        </p:nvSpPr>
        <p:spPr>
          <a:xfrm>
            <a:off x="4724400" y="20574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3968D-F170-452F-9A25-B1396608710D}"/>
              </a:ext>
            </a:extLst>
          </p:cNvPr>
          <p:cNvSpPr/>
          <p:nvPr/>
        </p:nvSpPr>
        <p:spPr>
          <a:xfrm>
            <a:off x="7391400" y="2057400"/>
            <a:ext cx="142748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86A48-30BB-4CA7-BB4E-247245EAA158}"/>
              </a:ext>
            </a:extLst>
          </p:cNvPr>
          <p:cNvSpPr/>
          <p:nvPr/>
        </p:nvSpPr>
        <p:spPr>
          <a:xfrm>
            <a:off x="4607559" y="612918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D60A4-ACCB-4CC1-8065-D9BF77E01124}"/>
              </a:ext>
            </a:extLst>
          </p:cNvPr>
          <p:cNvSpPr/>
          <p:nvPr/>
        </p:nvSpPr>
        <p:spPr>
          <a:xfrm>
            <a:off x="7391400" y="6221811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2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1273D2-8611-4D43-A884-8C186CAACEE9}"/>
                  </a:ext>
                </a:extLst>
              </p:cNvPr>
              <p:cNvSpPr txBox="1"/>
              <p:nvPr/>
            </p:nvSpPr>
            <p:spPr bwMode="auto">
              <a:xfrm>
                <a:off x="228599" y="1600200"/>
                <a:ext cx="4343401" cy="5075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b="0" dirty="0">
                    <a:solidFill>
                      <a:srgbClr val="FF40FF"/>
                    </a:solidFill>
                    <a:latin typeface="+mn-lt"/>
                    <a:ea typeface="ＭＳ Ｐゴシック" charset="0"/>
                  </a:rPr>
                  <a:t>Review</a:t>
                </a: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When looking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 on the unit circle, the _____ value(s) is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When looking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 on the unit circle, the _____ value(s)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b="0" i="1" dirty="0">
                    <a:solidFill>
                      <a:srgbClr val="FF0000"/>
                    </a:solidFill>
                    <a:latin typeface="+mn-lt"/>
                    <a:ea typeface="ＭＳ Ｐゴシック" charset="0"/>
                  </a:rPr>
                  <a:t>Pick one work below for each: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1273D2-8611-4D43-A884-8C186CAAC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1600200"/>
                <a:ext cx="4343401" cy="5075237"/>
              </a:xfrm>
              <a:prstGeom prst="rect">
                <a:avLst/>
              </a:prstGeom>
              <a:blipFill>
                <a:blip r:embed="rId2"/>
                <a:stretch>
                  <a:fillRect l="-2104" t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8353D60-946F-EC42-96B7-1D9DBC336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343400" cy="482600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53F7A-121A-244D-A125-5D9676020B0A}"/>
              </a:ext>
            </a:extLst>
          </p:cNvPr>
          <p:cNvSpPr txBox="1"/>
          <p:nvPr/>
        </p:nvSpPr>
        <p:spPr>
          <a:xfrm>
            <a:off x="190500" y="5638800"/>
            <a:ext cx="43434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sine        cosine        both</a:t>
            </a:r>
          </a:p>
        </p:txBody>
      </p:sp>
    </p:spTree>
    <p:extLst>
      <p:ext uri="{BB962C8B-B14F-4D97-AF65-F5344CB8AC3E}">
        <p14:creationId xmlns:p14="http://schemas.microsoft.com/office/powerpoint/2010/main" val="15821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1A27-87FA-D845-87E4-63195FBD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13560F-CE59-2049-87B6-639B9EECF2A0}"/>
                  </a:ext>
                </a:extLst>
              </p:cNvPr>
              <p:cNvSpPr txBox="1"/>
              <p:nvPr/>
            </p:nvSpPr>
            <p:spPr bwMode="auto">
              <a:xfrm>
                <a:off x="228600" y="1524000"/>
                <a:ext cx="6477000" cy="5151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800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Convert each angle into degrees: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13560F-CE59-2049-87B6-639B9EEC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24000"/>
                <a:ext cx="6477000" cy="5151437"/>
              </a:xfrm>
              <a:prstGeom prst="rect">
                <a:avLst/>
              </a:prstGeom>
              <a:blipFill>
                <a:blip r:embed="rId2"/>
                <a:stretch>
                  <a:fillRect l="-1977" t="-20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\large \text{(15−2x)(20−2x)x}">
            <a:extLst>
              <a:ext uri="{FF2B5EF4-FFF2-40B4-BE49-F238E27FC236}">
                <a16:creationId xmlns:a16="http://schemas.microsoft.com/office/drawing/2014/main" id="{7696AF77-43A7-7C48-9B6D-4C904F420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\large 4x^3-70x^2+300x">
            <a:extLst>
              <a:ext uri="{FF2B5EF4-FFF2-40B4-BE49-F238E27FC236}">
                <a16:creationId xmlns:a16="http://schemas.microsoft.com/office/drawing/2014/main" id="{21D3C533-8DF8-4D4E-9753-9B08B0052C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1607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2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1A27-87FA-D845-87E4-63195FBD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sp>
        <p:nvSpPr>
          <p:cNvPr id="5" name="AutoShape 2" descr="\large \text{(15−2x)(20−2x)x}">
            <a:extLst>
              <a:ext uri="{FF2B5EF4-FFF2-40B4-BE49-F238E27FC236}">
                <a16:creationId xmlns:a16="http://schemas.microsoft.com/office/drawing/2014/main" id="{7696AF77-43A7-7C48-9B6D-4C904F420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\large 4x^3-70x^2+300x">
            <a:extLst>
              <a:ext uri="{FF2B5EF4-FFF2-40B4-BE49-F238E27FC236}">
                <a16:creationId xmlns:a16="http://schemas.microsoft.com/office/drawing/2014/main" id="{21D3C533-8DF8-4D4E-9753-9B08B0052C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1607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9108A-96B3-4765-A64F-16BE25D89C36}"/>
              </a:ext>
            </a:extLst>
          </p:cNvPr>
          <p:cNvSpPr txBox="1"/>
          <p:nvPr/>
        </p:nvSpPr>
        <p:spPr bwMode="auto">
          <a:xfrm>
            <a:off x="228600" y="1524000"/>
            <a:ext cx="6477000" cy="5151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Convert each angle into radians: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r>
              <a:rPr lang="en-US" sz="28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160</a:t>
            </a:r>
            <a:r>
              <a:rPr lang="en-US" sz="2800" b="0" baseline="38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endParaRPr lang="en-US" sz="28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endParaRPr lang="en-US" sz="28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endParaRPr lang="en-US" sz="28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r>
              <a:rPr lang="en-US" sz="28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315</a:t>
            </a:r>
            <a:r>
              <a:rPr lang="en-US" sz="2800" b="0" baseline="38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7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08CC34-94A5-7441-AF40-69F5593D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0040"/>
            <a:ext cx="8534400" cy="8991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j-ea"/>
              </a:rPr>
              <a:t>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220CE-8CD0-F440-978E-69DD3E90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6553200" cy="29130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Students will be able to </a:t>
            </a:r>
            <a:r>
              <a:rPr lang="en-US" altLang="en-US" dirty="0">
                <a:ea typeface="ＭＳ Ｐゴシック" panose="020B0600070205080204" pitchFamily="34" charset="-128"/>
              </a:rPr>
              <a:t>actively participate in a review </a:t>
            </a:r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in order to recall concepts learned in Unit 4 in preparation for the unit assessment. 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10000E1-D399-224B-961F-EC894783BB9E}"/>
              </a:ext>
            </a:extLst>
          </p:cNvPr>
          <p:cNvSpPr txBox="1">
            <a:spLocks/>
          </p:cNvSpPr>
          <p:nvPr/>
        </p:nvSpPr>
        <p:spPr bwMode="auto">
          <a:xfrm>
            <a:off x="304800" y="3526155"/>
            <a:ext cx="2590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None/>
            </a:pPr>
            <a:r>
              <a:rPr lang="en-US" altLang="en-US" sz="2800" b="0" dirty="0">
                <a:solidFill>
                  <a:srgbClr val="00B050"/>
                </a:solidFill>
                <a:latin typeface="Rockwell Condensed" panose="02060603050405020104" pitchFamily="18" charset="77"/>
                <a:cs typeface="Arial" panose="020B0604020202020204" pitchFamily="34" charset="0"/>
              </a:rPr>
              <a:t>What are we learning today?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None/>
            </a:pPr>
            <a:endParaRPr lang="en-US" altLang="en-US" sz="2800" dirty="0">
              <a:latin typeface="Rockwell Condensed" panose="02060603050405020104" pitchFamily="18" charset="77"/>
              <a:cs typeface="Arial" panose="020B0604020202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135EC24-6AA5-4741-BB86-FA0CD63340C0}"/>
              </a:ext>
            </a:extLst>
          </p:cNvPr>
          <p:cNvSpPr txBox="1">
            <a:spLocks/>
          </p:cNvSpPr>
          <p:nvPr/>
        </p:nvSpPr>
        <p:spPr bwMode="auto">
          <a:xfrm>
            <a:off x="3137647" y="3182779"/>
            <a:ext cx="3276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None/>
            </a:pPr>
            <a:r>
              <a:rPr lang="en-US" altLang="en-US" sz="2800" b="0" dirty="0">
                <a:solidFill>
                  <a:schemeClr val="tx2"/>
                </a:solidFill>
                <a:latin typeface="Rockwell Condensed" panose="02060603050405020104" pitchFamily="18" charset="77"/>
              </a:rPr>
              <a:t>How are we going to learn our lesson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4EF01-540C-064E-B5D0-F5E5BB1A8670}"/>
              </a:ext>
            </a:extLst>
          </p:cNvPr>
          <p:cNvSpPr txBox="1"/>
          <p:nvPr/>
        </p:nvSpPr>
        <p:spPr>
          <a:xfrm>
            <a:off x="6886687" y="2367171"/>
            <a:ext cx="1952513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>
                    <a:lumMod val="75000"/>
                  </a:schemeClr>
                </a:solidFill>
              </a:rPr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Check-In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Think About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Learn About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Try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67425-7168-4ACA-8166-63B74D09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1"/>
            <a:ext cx="6934200" cy="68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9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819D-1F29-3F4A-9DC1-AD4B9865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0"/>
            <a:ext cx="8686800" cy="2057400"/>
          </a:xfrm>
          <a:solidFill>
            <a:srgbClr val="0070C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u="sng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May 27</a:t>
            </a:r>
            <a:r>
              <a:rPr lang="en-US" sz="6000" b="1" u="sng" baseline="30000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th</a:t>
            </a:r>
            <a:r>
              <a:rPr lang="en-US" sz="6000" b="1" u="sng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 2021</a:t>
            </a:r>
            <a:br>
              <a:rPr lang="en-US" sz="5400" dirty="0">
                <a:ea typeface="+mj-ea"/>
              </a:rPr>
            </a:br>
            <a:r>
              <a:rPr lang="en-US" sz="4000" dirty="0">
                <a:ea typeface="+mj-ea"/>
              </a:rPr>
              <a:t>Unit 4</a:t>
            </a:r>
            <a:br>
              <a:rPr lang="en-US" sz="4000" dirty="0">
                <a:ea typeface="+mj-ea"/>
              </a:rPr>
            </a:br>
            <a:r>
              <a:rPr lang="en-US" sz="3600" dirty="0">
                <a:ea typeface="+mj-ea"/>
              </a:rPr>
              <a:t>Assessment Review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C6AEB-4015-4F8A-9C09-D0ACEF6D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34915"/>
            <a:ext cx="3657600" cy="278817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Find each trig ratio: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600" b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Sin A =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600" b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Cos A =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600" b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Tan A =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600" b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Cos B =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AD7DA-33A9-4B5D-A877-D2CF5B803A1D}"/>
              </a:ext>
            </a:extLst>
          </p:cNvPr>
          <p:cNvGrpSpPr/>
          <p:nvPr/>
        </p:nvGrpSpPr>
        <p:grpSpPr>
          <a:xfrm>
            <a:off x="364840" y="1594480"/>
            <a:ext cx="299160" cy="453960"/>
            <a:chOff x="364840" y="1594480"/>
            <a:chExt cx="2991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D54AD7-B54C-47F3-832B-9F7E2CB8B451}"/>
                    </a:ext>
                  </a:extLst>
                </p14:cNvPr>
                <p14:cNvContentPartPr/>
                <p14:nvPr/>
              </p14:nvContentPartPr>
              <p14:xfrm>
                <a:off x="364840" y="1625080"/>
                <a:ext cx="143280" cy="423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D54AD7-B54C-47F3-832B-9F7E2CB8B45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6200" y="1616080"/>
                  <a:ext cx="1609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1A8BDC0-5AAF-4258-B658-78070A9158C6}"/>
                    </a:ext>
                  </a:extLst>
                </p14:cNvPr>
                <p14:cNvContentPartPr/>
                <p14:nvPr/>
              </p14:nvContentPartPr>
              <p14:xfrm>
                <a:off x="497320" y="1594480"/>
                <a:ext cx="166680" cy="39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1A8BDC0-5AAF-4258-B658-78070A9158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8680" y="1585480"/>
                  <a:ext cx="184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F2B64D-DECF-4477-9334-FDB355A7D822}"/>
                    </a:ext>
                  </a:extLst>
                </p14:cNvPr>
                <p14:cNvContentPartPr/>
                <p14:nvPr/>
              </p14:nvContentPartPr>
              <p14:xfrm>
                <a:off x="405880" y="1836400"/>
                <a:ext cx="222840" cy="43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F2B64D-DECF-4477-9334-FDB355A7D8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7240" y="1827400"/>
                  <a:ext cx="24048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F35AF7-87A2-49CB-B229-9989C0A086A1}"/>
                  </a:ext>
                </a:extLst>
              </p14:cNvPr>
              <p14:cNvContentPartPr/>
              <p14:nvPr/>
            </p14:nvContentPartPr>
            <p14:xfrm>
              <a:off x="3740200" y="4632160"/>
              <a:ext cx="19080" cy="36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F35AF7-87A2-49CB-B229-9989C0A086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1560" y="4623520"/>
                <a:ext cx="367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ACB5A5-A606-4C0C-87C2-8E3BA424B435}"/>
                  </a:ext>
                </a:extLst>
              </p14:cNvPr>
              <p14:cNvContentPartPr/>
              <p14:nvPr/>
            </p14:nvContentPartPr>
            <p14:xfrm>
              <a:off x="3725080" y="4603360"/>
              <a:ext cx="239040" cy="397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ACB5A5-A606-4C0C-87C2-8E3BA424B4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6440" y="4594720"/>
                <a:ext cx="25668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2D5CD72-FEFD-4E30-86F4-418256A6D9D1}"/>
                  </a:ext>
                </a:extLst>
              </p14:cNvPr>
              <p14:cNvContentPartPr/>
              <p14:nvPr/>
            </p14:nvContentPartPr>
            <p14:xfrm>
              <a:off x="293200" y="4590040"/>
              <a:ext cx="356400" cy="37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2D5CD72-FEFD-4E30-86F4-418256A6D9D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560" y="4581400"/>
                <a:ext cx="37404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10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0296FB9-4D72-D14F-9E05-1FDC99291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19400"/>
            <a:ext cx="2438400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304800" y="1600200"/>
            <a:ext cx="61722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Determine the length of one of the two sides of the right triangle on the right.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304800" y="1600200"/>
            <a:ext cx="61722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Tw Cen MT"/>
                <a:ea typeface="ＭＳ Ｐゴシック" charset="0"/>
                <a:cs typeface="+mn-cs"/>
              </a:rPr>
              <a:t>Review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w Cen MT"/>
              <a:ea typeface="ＭＳ Ｐゴシック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w Cen MT"/>
                <a:ea typeface="ＭＳ Ｐゴシック" charset="0"/>
                <a:cs typeface="+mn-cs"/>
              </a:rPr>
              <a:t>Determine the length of the two sides of the right triangle on the right.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6F18F-B82C-40B2-8387-22152731F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3429000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304800" y="1600200"/>
            <a:ext cx="61722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Match the correct values for x and y in the right triangle on the right. Note: There are more values than needed.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x =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y =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F3EECF5-1DFD-BA45-BA29-51060B732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72618"/>
            <a:ext cx="2819400" cy="193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455051-CA73-0549-B62B-EA74C7367413}"/>
                  </a:ext>
                </a:extLst>
              </p:cNvPr>
              <p:cNvSpPr txBox="1"/>
              <p:nvPr/>
            </p:nvSpPr>
            <p:spPr>
              <a:xfrm>
                <a:off x="685800" y="5759445"/>
                <a:ext cx="5181600" cy="56515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455051-CA73-0549-B62B-EA74C7367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59445"/>
                <a:ext cx="5181600" cy="565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89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1273D2-8611-4D43-A884-8C186CAACEE9}"/>
                  </a:ext>
                </a:extLst>
              </p:cNvPr>
              <p:cNvSpPr txBox="1"/>
              <p:nvPr/>
            </p:nvSpPr>
            <p:spPr bwMode="auto">
              <a:xfrm>
                <a:off x="228599" y="1600200"/>
                <a:ext cx="8686801" cy="5075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b="0" dirty="0">
                    <a:solidFill>
                      <a:srgbClr val="FF40FF"/>
                    </a:solidFill>
                    <a:latin typeface="+mn-lt"/>
                    <a:ea typeface="ＭＳ Ｐゴシック" charset="0"/>
                  </a:rPr>
                  <a:t>Review</a:t>
                </a:r>
              </a:p>
              <a:p>
                <a:pPr>
                  <a:spcBef>
                    <a:spcPct val="20000"/>
                  </a:spcBef>
                </a:pP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Write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38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 to the nearest hundredths place.</a:t>
                </a:r>
              </a:p>
              <a:p>
                <a:pPr>
                  <a:spcBef>
                    <a:spcPct val="20000"/>
                  </a:spcBef>
                </a:pPr>
                <a:endParaRPr lang="en-US" b="0" i="1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1273D2-8611-4D43-A884-8C186CAAC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1600200"/>
                <a:ext cx="8686801" cy="5075237"/>
              </a:xfrm>
              <a:prstGeom prst="rect">
                <a:avLst/>
              </a:prstGeom>
              <a:blipFill>
                <a:blip r:embed="rId2"/>
                <a:stretch>
                  <a:fillRect l="-1020" t="-1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088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372</Words>
  <Application>Microsoft Office PowerPoint</Application>
  <PresentationFormat>On-screen Show (4:3)</PresentationFormat>
  <Paragraphs>94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Rockwell Condensed</vt:lpstr>
      <vt:lpstr>Times New Roman</vt:lpstr>
      <vt:lpstr>Tw Cen MT</vt:lpstr>
      <vt:lpstr>Wingdings</vt:lpstr>
      <vt:lpstr>Wingdings 2</vt:lpstr>
      <vt:lpstr>Decatur</vt:lpstr>
      <vt:lpstr>Drill:</vt:lpstr>
      <vt:lpstr>Outcomes</vt:lpstr>
      <vt:lpstr>PowerPoint Presentation</vt:lpstr>
      <vt:lpstr>May 27th 2021 Unit 4 Assessment Review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Algebra 2 Class</dc:title>
  <dc:creator>Fiel Angela Jose</dc:creator>
  <cp:lastModifiedBy>Calise, Anthony J.</cp:lastModifiedBy>
  <cp:revision>48</cp:revision>
  <dcterms:created xsi:type="dcterms:W3CDTF">2020-12-09T15:37:58Z</dcterms:created>
  <dcterms:modified xsi:type="dcterms:W3CDTF">2021-05-27T16:14:14Z</dcterms:modified>
</cp:coreProperties>
</file>