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44"/>
  </p:notesMasterIdLst>
  <p:sldIdLst>
    <p:sldId id="259" r:id="rId3"/>
    <p:sldId id="261" r:id="rId4"/>
    <p:sldId id="292" r:id="rId5"/>
    <p:sldId id="293" r:id="rId6"/>
    <p:sldId id="289" r:id="rId7"/>
    <p:sldId id="291" r:id="rId8"/>
    <p:sldId id="290" r:id="rId9"/>
    <p:sldId id="298" r:id="rId10"/>
    <p:sldId id="302" r:id="rId11"/>
    <p:sldId id="307" r:id="rId12"/>
    <p:sldId id="309" r:id="rId13"/>
    <p:sldId id="306" r:id="rId14"/>
    <p:sldId id="310" r:id="rId15"/>
    <p:sldId id="311" r:id="rId16"/>
    <p:sldId id="312" r:id="rId17"/>
    <p:sldId id="314" r:id="rId18"/>
    <p:sldId id="313" r:id="rId19"/>
    <p:sldId id="318" r:id="rId20"/>
    <p:sldId id="319" r:id="rId21"/>
    <p:sldId id="315" r:id="rId22"/>
    <p:sldId id="316" r:id="rId23"/>
    <p:sldId id="317" r:id="rId24"/>
    <p:sldId id="322" r:id="rId25"/>
    <p:sldId id="326" r:id="rId26"/>
    <p:sldId id="325" r:id="rId27"/>
    <p:sldId id="324" r:id="rId28"/>
    <p:sldId id="323" r:id="rId29"/>
    <p:sldId id="327" r:id="rId30"/>
    <p:sldId id="328" r:id="rId31"/>
    <p:sldId id="329" r:id="rId32"/>
    <p:sldId id="330" r:id="rId33"/>
    <p:sldId id="331" r:id="rId34"/>
    <p:sldId id="334" r:id="rId35"/>
    <p:sldId id="333" r:id="rId36"/>
    <p:sldId id="342" r:id="rId37"/>
    <p:sldId id="337" r:id="rId38"/>
    <p:sldId id="338" r:id="rId39"/>
    <p:sldId id="340" r:id="rId40"/>
    <p:sldId id="339" r:id="rId41"/>
    <p:sldId id="341" r:id="rId42"/>
    <p:sldId id="271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779"/>
    <a:srgbClr val="FFFFCC"/>
    <a:srgbClr val="FF3300"/>
    <a:srgbClr val="CCCC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862ECC-47A1-4000-88F9-7F8B7750596C}" v="29" dt="2019-07-14T21:22:09.7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3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8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50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 Tyson" userId="8cc5704abe1e0291" providerId="LiveId" clId="{EF862ECC-47A1-4000-88F9-7F8B7750596C}"/>
    <pc:docChg chg="custSel addSld delSld modSld">
      <pc:chgData name="Doug Tyson" userId="8cc5704abe1e0291" providerId="LiveId" clId="{EF862ECC-47A1-4000-88F9-7F8B7750596C}" dt="2019-07-14T21:22:16.940" v="119" actId="1076"/>
      <pc:docMkLst>
        <pc:docMk/>
      </pc:docMkLst>
      <pc:sldChg chg="del">
        <pc:chgData name="Doug Tyson" userId="8cc5704abe1e0291" providerId="LiveId" clId="{EF862ECC-47A1-4000-88F9-7F8B7750596C}" dt="2019-07-14T18:08:24.482" v="51" actId="2696"/>
        <pc:sldMkLst>
          <pc:docMk/>
          <pc:sldMk cId="3196609772" sldId="263"/>
        </pc:sldMkLst>
      </pc:sldChg>
      <pc:sldChg chg="del">
        <pc:chgData name="Doug Tyson" userId="8cc5704abe1e0291" providerId="LiveId" clId="{EF862ECC-47A1-4000-88F9-7F8B7750596C}" dt="2019-07-14T17:54:34.630" v="0" actId="2696"/>
        <pc:sldMkLst>
          <pc:docMk/>
          <pc:sldMk cId="1485460063" sldId="267"/>
        </pc:sldMkLst>
      </pc:sldChg>
      <pc:sldChg chg="del">
        <pc:chgData name="Doug Tyson" userId="8cc5704abe1e0291" providerId="LiveId" clId="{EF862ECC-47A1-4000-88F9-7F8B7750596C}" dt="2019-07-14T17:56:05.579" v="26" actId="2696"/>
        <pc:sldMkLst>
          <pc:docMk/>
          <pc:sldMk cId="4292852646" sldId="287"/>
        </pc:sldMkLst>
      </pc:sldChg>
      <pc:sldChg chg="addSp modSp modAnim">
        <pc:chgData name="Doug Tyson" userId="8cc5704abe1e0291" providerId="LiveId" clId="{EF862ECC-47A1-4000-88F9-7F8B7750596C}" dt="2019-07-14T18:18:00.055" v="58"/>
        <pc:sldMkLst>
          <pc:docMk/>
          <pc:sldMk cId="2911756201" sldId="289"/>
        </pc:sldMkLst>
        <pc:spChg chg="mod">
          <ac:chgData name="Doug Tyson" userId="8cc5704abe1e0291" providerId="LiveId" clId="{EF862ECC-47A1-4000-88F9-7F8B7750596C}" dt="2019-07-14T17:55:29.549" v="3" actId="164"/>
          <ac:spMkLst>
            <pc:docMk/>
            <pc:sldMk cId="2911756201" sldId="289"/>
            <ac:spMk id="14" creationId="{6C2DCD3D-7CF3-4A21-9E99-223C926CA672}"/>
          </ac:spMkLst>
        </pc:spChg>
        <pc:spChg chg="mod">
          <ac:chgData name="Doug Tyson" userId="8cc5704abe1e0291" providerId="LiveId" clId="{EF862ECC-47A1-4000-88F9-7F8B7750596C}" dt="2019-07-14T17:55:36.842" v="4" actId="164"/>
          <ac:spMkLst>
            <pc:docMk/>
            <pc:sldMk cId="2911756201" sldId="289"/>
            <ac:spMk id="19" creationId="{92340A9B-BF03-474D-8552-8F77B36A2A6C}"/>
          </ac:spMkLst>
        </pc:spChg>
        <pc:spChg chg="mod">
          <ac:chgData name="Doug Tyson" userId="8cc5704abe1e0291" providerId="LiveId" clId="{EF862ECC-47A1-4000-88F9-7F8B7750596C}" dt="2019-07-14T17:55:29.549" v="3" actId="164"/>
          <ac:spMkLst>
            <pc:docMk/>
            <pc:sldMk cId="2911756201" sldId="289"/>
            <ac:spMk id="23" creationId="{F85D82CD-0103-4305-94AB-A816E1258C04}"/>
          </ac:spMkLst>
        </pc:spChg>
        <pc:spChg chg="mod">
          <ac:chgData name="Doug Tyson" userId="8cc5704abe1e0291" providerId="LiveId" clId="{EF862ECC-47A1-4000-88F9-7F8B7750596C}" dt="2019-07-14T17:55:36.842" v="4" actId="164"/>
          <ac:spMkLst>
            <pc:docMk/>
            <pc:sldMk cId="2911756201" sldId="289"/>
            <ac:spMk id="25" creationId="{144BDE94-55D9-4E7B-940A-3B7E4140B235}"/>
          </ac:spMkLst>
        </pc:spChg>
        <pc:spChg chg="mod">
          <ac:chgData name="Doug Tyson" userId="8cc5704abe1e0291" providerId="LiveId" clId="{EF862ECC-47A1-4000-88F9-7F8B7750596C}" dt="2019-07-14T17:55:36.842" v="4" actId="164"/>
          <ac:spMkLst>
            <pc:docMk/>
            <pc:sldMk cId="2911756201" sldId="289"/>
            <ac:spMk id="32" creationId="{94684B09-93D3-4AC8-9C7F-1CE48409694C}"/>
          </ac:spMkLst>
        </pc:spChg>
        <pc:grpChg chg="add mod">
          <ac:chgData name="Doug Tyson" userId="8cc5704abe1e0291" providerId="LiveId" clId="{EF862ECC-47A1-4000-88F9-7F8B7750596C}" dt="2019-07-14T17:55:29.549" v="3" actId="164"/>
          <ac:grpSpMkLst>
            <pc:docMk/>
            <pc:sldMk cId="2911756201" sldId="289"/>
            <ac:grpSpMk id="6" creationId="{531EC41A-5FC0-4AE1-8559-45B06AE7E609}"/>
          </ac:grpSpMkLst>
        </pc:grpChg>
        <pc:grpChg chg="add mod">
          <ac:chgData name="Doug Tyson" userId="8cc5704abe1e0291" providerId="LiveId" clId="{EF862ECC-47A1-4000-88F9-7F8B7750596C}" dt="2019-07-14T17:55:36.842" v="4" actId="164"/>
          <ac:grpSpMkLst>
            <pc:docMk/>
            <pc:sldMk cId="2911756201" sldId="289"/>
            <ac:grpSpMk id="7" creationId="{472707D7-9582-4AA0-A200-3B6FDD45D17D}"/>
          </ac:grpSpMkLst>
        </pc:grpChg>
        <pc:cxnChg chg="mod">
          <ac:chgData name="Doug Tyson" userId="8cc5704abe1e0291" providerId="LiveId" clId="{EF862ECC-47A1-4000-88F9-7F8B7750596C}" dt="2019-07-14T17:55:29.549" v="3" actId="164"/>
          <ac:cxnSpMkLst>
            <pc:docMk/>
            <pc:sldMk cId="2911756201" sldId="289"/>
            <ac:cxnSpMk id="21" creationId="{83958C04-E31E-4FB4-B0E6-1E693BB21BA5}"/>
          </ac:cxnSpMkLst>
        </pc:cxnChg>
        <pc:cxnChg chg="mod">
          <ac:chgData name="Doug Tyson" userId="8cc5704abe1e0291" providerId="LiveId" clId="{EF862ECC-47A1-4000-88F9-7F8B7750596C}" dt="2019-07-14T17:55:36.842" v="4" actId="164"/>
          <ac:cxnSpMkLst>
            <pc:docMk/>
            <pc:sldMk cId="2911756201" sldId="289"/>
            <ac:cxnSpMk id="24" creationId="{616D6841-ADCC-4C7D-A409-072EB26FBD4E}"/>
          </ac:cxnSpMkLst>
        </pc:cxnChg>
        <pc:cxnChg chg="mod">
          <ac:chgData name="Doug Tyson" userId="8cc5704abe1e0291" providerId="LiveId" clId="{EF862ECC-47A1-4000-88F9-7F8B7750596C}" dt="2019-07-14T17:55:36.842" v="4" actId="164"/>
          <ac:cxnSpMkLst>
            <pc:docMk/>
            <pc:sldMk cId="2911756201" sldId="289"/>
            <ac:cxnSpMk id="31" creationId="{E5CDAC23-DF52-4379-A765-B781DD6E7878}"/>
          </ac:cxnSpMkLst>
        </pc:cxnChg>
      </pc:sldChg>
      <pc:sldChg chg="modAnim">
        <pc:chgData name="Doug Tyson" userId="8cc5704abe1e0291" providerId="LiveId" clId="{EF862ECC-47A1-4000-88F9-7F8B7750596C}" dt="2019-07-14T17:54:43.441" v="1"/>
        <pc:sldMkLst>
          <pc:docMk/>
          <pc:sldMk cId="322332075" sldId="292"/>
        </pc:sldMkLst>
      </pc:sldChg>
      <pc:sldChg chg="addSp delSp modSp modAnim">
        <pc:chgData name="Doug Tyson" userId="8cc5704abe1e0291" providerId="LiveId" clId="{EF862ECC-47A1-4000-88F9-7F8B7750596C}" dt="2019-07-14T17:57:02.121" v="42"/>
        <pc:sldMkLst>
          <pc:docMk/>
          <pc:sldMk cId="3056715733" sldId="293"/>
        </pc:sldMkLst>
        <pc:spChg chg="mod">
          <ac:chgData name="Doug Tyson" userId="8cc5704abe1e0291" providerId="LiveId" clId="{EF862ECC-47A1-4000-88F9-7F8B7750596C}" dt="2019-07-14T17:56:20.496" v="37" actId="20577"/>
          <ac:spMkLst>
            <pc:docMk/>
            <pc:sldMk cId="3056715733" sldId="293"/>
            <ac:spMk id="2" creationId="{34C4CA79-D94F-40EC-BE10-929E53B8D27B}"/>
          </ac:spMkLst>
        </pc:spChg>
        <pc:spChg chg="del">
          <ac:chgData name="Doug Tyson" userId="8cc5704abe1e0291" providerId="LiveId" clId="{EF862ECC-47A1-4000-88F9-7F8B7750596C}" dt="2019-07-14T17:56:45.030" v="38" actId="478"/>
          <ac:spMkLst>
            <pc:docMk/>
            <pc:sldMk cId="3056715733" sldId="293"/>
            <ac:spMk id="6" creationId="{6511E3CE-D634-43FF-B314-D6DAAD557A23}"/>
          </ac:spMkLst>
        </pc:spChg>
        <pc:spChg chg="del">
          <ac:chgData name="Doug Tyson" userId="8cc5704abe1e0291" providerId="LiveId" clId="{EF862ECC-47A1-4000-88F9-7F8B7750596C}" dt="2019-07-14T17:56:47.350" v="39" actId="478"/>
          <ac:spMkLst>
            <pc:docMk/>
            <pc:sldMk cId="3056715733" sldId="293"/>
            <ac:spMk id="19" creationId="{92340A9B-BF03-474D-8552-8F77B36A2A6C}"/>
          </ac:spMkLst>
        </pc:spChg>
        <pc:spChg chg="del">
          <ac:chgData name="Doug Tyson" userId="8cc5704abe1e0291" providerId="LiveId" clId="{EF862ECC-47A1-4000-88F9-7F8B7750596C}" dt="2019-07-14T17:56:45.030" v="38" actId="478"/>
          <ac:spMkLst>
            <pc:docMk/>
            <pc:sldMk cId="3056715733" sldId="293"/>
            <ac:spMk id="23" creationId="{F85D82CD-0103-4305-94AB-A816E1258C04}"/>
          </ac:spMkLst>
        </pc:spChg>
        <pc:spChg chg="del">
          <ac:chgData name="Doug Tyson" userId="8cc5704abe1e0291" providerId="LiveId" clId="{EF862ECC-47A1-4000-88F9-7F8B7750596C}" dt="2019-07-14T17:56:45.030" v="38" actId="478"/>
          <ac:spMkLst>
            <pc:docMk/>
            <pc:sldMk cId="3056715733" sldId="293"/>
            <ac:spMk id="25" creationId="{144BDE94-55D9-4E7B-940A-3B7E4140B235}"/>
          </ac:spMkLst>
        </pc:spChg>
        <pc:spChg chg="del">
          <ac:chgData name="Doug Tyson" userId="8cc5704abe1e0291" providerId="LiveId" clId="{EF862ECC-47A1-4000-88F9-7F8B7750596C}" dt="2019-07-14T17:56:45.030" v="38" actId="478"/>
          <ac:spMkLst>
            <pc:docMk/>
            <pc:sldMk cId="3056715733" sldId="293"/>
            <ac:spMk id="32" creationId="{94684B09-93D3-4AC8-9C7F-1CE48409694C}"/>
          </ac:spMkLst>
        </pc:spChg>
        <pc:grpChg chg="add">
          <ac:chgData name="Doug Tyson" userId="8cc5704abe1e0291" providerId="LiveId" clId="{EF862ECC-47A1-4000-88F9-7F8B7750596C}" dt="2019-07-14T17:56:47.808" v="40"/>
          <ac:grpSpMkLst>
            <pc:docMk/>
            <pc:sldMk cId="3056715733" sldId="293"/>
            <ac:grpSpMk id="15" creationId="{FDBC60B8-122E-4B12-A079-79DC016F43E8}"/>
          </ac:grpSpMkLst>
        </pc:grpChg>
        <pc:grpChg chg="add">
          <ac:chgData name="Doug Tyson" userId="8cc5704abe1e0291" providerId="LiveId" clId="{EF862ECC-47A1-4000-88F9-7F8B7750596C}" dt="2019-07-14T17:56:47.808" v="40"/>
          <ac:grpSpMkLst>
            <pc:docMk/>
            <pc:sldMk cId="3056715733" sldId="293"/>
            <ac:grpSpMk id="26" creationId="{E6D669B9-4CFF-45C6-AC89-682AA605DB30}"/>
          </ac:grpSpMkLst>
        </pc:grpChg>
        <pc:picChg chg="del">
          <ac:chgData name="Doug Tyson" userId="8cc5704abe1e0291" providerId="LiveId" clId="{EF862ECC-47A1-4000-88F9-7F8B7750596C}" dt="2019-07-14T17:56:45.030" v="38" actId="478"/>
          <ac:picMkLst>
            <pc:docMk/>
            <pc:sldMk cId="3056715733" sldId="293"/>
            <ac:picMk id="3" creationId="{C90C7ECF-3E96-4ED9-9EE3-6EB44F56AD78}"/>
          </ac:picMkLst>
        </pc:picChg>
        <pc:picChg chg="del">
          <ac:chgData name="Doug Tyson" userId="8cc5704abe1e0291" providerId="LiveId" clId="{EF862ECC-47A1-4000-88F9-7F8B7750596C}" dt="2019-07-14T17:56:45.030" v="38" actId="478"/>
          <ac:picMkLst>
            <pc:docMk/>
            <pc:sldMk cId="3056715733" sldId="293"/>
            <ac:picMk id="5" creationId="{72252D7D-A916-4066-9275-696C845FD294}"/>
          </ac:picMkLst>
        </pc:picChg>
        <pc:picChg chg="add">
          <ac:chgData name="Doug Tyson" userId="8cc5704abe1e0291" providerId="LiveId" clId="{EF862ECC-47A1-4000-88F9-7F8B7750596C}" dt="2019-07-14T17:56:47.808" v="40"/>
          <ac:picMkLst>
            <pc:docMk/>
            <pc:sldMk cId="3056715733" sldId="293"/>
            <ac:picMk id="13" creationId="{96A25AC6-3F5A-4CAC-A9D5-A66DE37E2D15}"/>
          </ac:picMkLst>
        </pc:picChg>
        <pc:picChg chg="add">
          <ac:chgData name="Doug Tyson" userId="8cc5704abe1e0291" providerId="LiveId" clId="{EF862ECC-47A1-4000-88F9-7F8B7750596C}" dt="2019-07-14T17:56:47.808" v="40"/>
          <ac:picMkLst>
            <pc:docMk/>
            <pc:sldMk cId="3056715733" sldId="293"/>
            <ac:picMk id="14" creationId="{917593D0-6367-4AF9-9372-175C678D185D}"/>
          </ac:picMkLst>
        </pc:picChg>
        <pc:cxnChg chg="del mod">
          <ac:chgData name="Doug Tyson" userId="8cc5704abe1e0291" providerId="LiveId" clId="{EF862ECC-47A1-4000-88F9-7F8B7750596C}" dt="2019-07-14T17:56:45.030" v="38" actId="478"/>
          <ac:cxnSpMkLst>
            <pc:docMk/>
            <pc:sldMk cId="3056715733" sldId="293"/>
            <ac:cxnSpMk id="21" creationId="{83958C04-E31E-4FB4-B0E6-1E693BB21BA5}"/>
          </ac:cxnSpMkLst>
        </pc:cxnChg>
        <pc:cxnChg chg="del mod">
          <ac:chgData name="Doug Tyson" userId="8cc5704abe1e0291" providerId="LiveId" clId="{EF862ECC-47A1-4000-88F9-7F8B7750596C}" dt="2019-07-14T17:56:45.030" v="38" actId="478"/>
          <ac:cxnSpMkLst>
            <pc:docMk/>
            <pc:sldMk cId="3056715733" sldId="293"/>
            <ac:cxnSpMk id="24" creationId="{616D6841-ADCC-4C7D-A409-072EB26FBD4E}"/>
          </ac:cxnSpMkLst>
        </pc:cxnChg>
        <pc:cxnChg chg="del mod">
          <ac:chgData name="Doug Tyson" userId="8cc5704abe1e0291" providerId="LiveId" clId="{EF862ECC-47A1-4000-88F9-7F8B7750596C}" dt="2019-07-14T17:56:45.030" v="38" actId="478"/>
          <ac:cxnSpMkLst>
            <pc:docMk/>
            <pc:sldMk cId="3056715733" sldId="293"/>
            <ac:cxnSpMk id="31" creationId="{E5CDAC23-DF52-4379-A765-B781DD6E7878}"/>
          </ac:cxnSpMkLst>
        </pc:cxnChg>
      </pc:sldChg>
      <pc:sldChg chg="del">
        <pc:chgData name="Doug Tyson" userId="8cc5704abe1e0291" providerId="LiveId" clId="{EF862ECC-47A1-4000-88F9-7F8B7750596C}" dt="2019-07-14T17:56:05.589" v="27" actId="2696"/>
        <pc:sldMkLst>
          <pc:docMk/>
          <pc:sldMk cId="3010316831" sldId="295"/>
        </pc:sldMkLst>
      </pc:sldChg>
      <pc:sldChg chg="del">
        <pc:chgData name="Doug Tyson" userId="8cc5704abe1e0291" providerId="LiveId" clId="{EF862ECC-47A1-4000-88F9-7F8B7750596C}" dt="2019-07-14T17:57:44.077" v="43" actId="2696"/>
        <pc:sldMkLst>
          <pc:docMk/>
          <pc:sldMk cId="4149014552" sldId="296"/>
        </pc:sldMkLst>
      </pc:sldChg>
      <pc:sldChg chg="addSp modSp modAnim">
        <pc:chgData name="Doug Tyson" userId="8cc5704abe1e0291" providerId="LiveId" clId="{EF862ECC-47A1-4000-88F9-7F8B7750596C}" dt="2019-07-14T17:57:58.027" v="46"/>
        <pc:sldMkLst>
          <pc:docMk/>
          <pc:sldMk cId="1247066556" sldId="298"/>
        </pc:sldMkLst>
        <pc:spChg chg="mod">
          <ac:chgData name="Doug Tyson" userId="8cc5704abe1e0291" providerId="LiveId" clId="{EF862ECC-47A1-4000-88F9-7F8B7750596C}" dt="2019-07-14T17:57:57.145" v="45" actId="164"/>
          <ac:spMkLst>
            <pc:docMk/>
            <pc:sldMk cId="1247066556" sldId="298"/>
            <ac:spMk id="6" creationId="{6B0A56DD-593F-495F-866B-630288E317F1}"/>
          </ac:spMkLst>
        </pc:spChg>
        <pc:grpChg chg="add mod">
          <ac:chgData name="Doug Tyson" userId="8cc5704abe1e0291" providerId="LiveId" clId="{EF862ECC-47A1-4000-88F9-7F8B7750596C}" dt="2019-07-14T17:57:57.145" v="45" actId="164"/>
          <ac:grpSpMkLst>
            <pc:docMk/>
            <pc:sldMk cId="1247066556" sldId="298"/>
            <ac:grpSpMk id="4" creationId="{E6914C30-1C30-49AF-8CB6-D058B13439EB}"/>
          </ac:grpSpMkLst>
        </pc:grpChg>
        <pc:picChg chg="mod">
          <ac:chgData name="Doug Tyson" userId="8cc5704abe1e0291" providerId="LiveId" clId="{EF862ECC-47A1-4000-88F9-7F8B7750596C}" dt="2019-07-14T17:57:57.145" v="45" actId="164"/>
          <ac:picMkLst>
            <pc:docMk/>
            <pc:sldMk cId="1247066556" sldId="298"/>
            <ac:picMk id="7" creationId="{CDB4F9A7-8537-4BD0-929D-6071977FBE21}"/>
          </ac:picMkLst>
        </pc:picChg>
      </pc:sldChg>
      <pc:sldChg chg="del">
        <pc:chgData name="Doug Tyson" userId="8cc5704abe1e0291" providerId="LiveId" clId="{EF862ECC-47A1-4000-88F9-7F8B7750596C}" dt="2019-07-14T18:08:24.491" v="52" actId="2696"/>
        <pc:sldMkLst>
          <pc:docMk/>
          <pc:sldMk cId="1012923175" sldId="301"/>
        </pc:sldMkLst>
      </pc:sldChg>
      <pc:sldChg chg="addSp modSp modAnim">
        <pc:chgData name="Doug Tyson" userId="8cc5704abe1e0291" providerId="LiveId" clId="{EF862ECC-47A1-4000-88F9-7F8B7750596C}" dt="2019-07-14T18:08:44.425" v="55"/>
        <pc:sldMkLst>
          <pc:docMk/>
          <pc:sldMk cId="2102952814" sldId="302"/>
        </pc:sldMkLst>
        <pc:spChg chg="mod">
          <ac:chgData name="Doug Tyson" userId="8cc5704abe1e0291" providerId="LiveId" clId="{EF862ECC-47A1-4000-88F9-7F8B7750596C}" dt="2019-07-14T18:08:13.357" v="49" actId="164"/>
          <ac:spMkLst>
            <pc:docMk/>
            <pc:sldMk cId="2102952814" sldId="302"/>
            <ac:spMk id="12" creationId="{F0BA435A-2BE4-4D05-83F4-CB378136D740}"/>
          </ac:spMkLst>
        </pc:spChg>
        <pc:grpChg chg="add mod">
          <ac:chgData name="Doug Tyson" userId="8cc5704abe1e0291" providerId="LiveId" clId="{EF862ECC-47A1-4000-88F9-7F8B7750596C}" dt="2019-07-14T18:08:02.775" v="48" actId="164"/>
          <ac:grpSpMkLst>
            <pc:docMk/>
            <pc:sldMk cId="2102952814" sldId="302"/>
            <ac:grpSpMk id="5" creationId="{6760CF88-3432-482A-9266-10DD1280548F}"/>
          </ac:grpSpMkLst>
        </pc:grpChg>
        <pc:grpChg chg="add mod">
          <ac:chgData name="Doug Tyson" userId="8cc5704abe1e0291" providerId="LiveId" clId="{EF862ECC-47A1-4000-88F9-7F8B7750596C}" dt="2019-07-14T18:08:13.357" v="49" actId="164"/>
          <ac:grpSpMkLst>
            <pc:docMk/>
            <pc:sldMk cId="2102952814" sldId="302"/>
            <ac:grpSpMk id="8" creationId="{3D1E1938-6D7C-4BFD-99FD-42053B05CA52}"/>
          </ac:grpSpMkLst>
        </pc:grpChg>
        <pc:picChg chg="mod">
          <ac:chgData name="Doug Tyson" userId="8cc5704abe1e0291" providerId="LiveId" clId="{EF862ECC-47A1-4000-88F9-7F8B7750596C}" dt="2019-07-14T18:08:13.357" v="49" actId="164"/>
          <ac:picMkLst>
            <pc:docMk/>
            <pc:sldMk cId="2102952814" sldId="302"/>
            <ac:picMk id="4" creationId="{01F69103-2B1B-499F-880E-B90E3C6286FB}"/>
          </ac:picMkLst>
        </pc:picChg>
        <pc:picChg chg="mod">
          <ac:chgData name="Doug Tyson" userId="8cc5704abe1e0291" providerId="LiveId" clId="{EF862ECC-47A1-4000-88F9-7F8B7750596C}" dt="2019-07-14T18:08:02.775" v="48" actId="164"/>
          <ac:picMkLst>
            <pc:docMk/>
            <pc:sldMk cId="2102952814" sldId="302"/>
            <ac:picMk id="11" creationId="{25A10540-95A0-4CCB-B901-AC4E6C6EF419}"/>
          </ac:picMkLst>
        </pc:picChg>
        <pc:cxnChg chg="mod">
          <ac:chgData name="Doug Tyson" userId="8cc5704abe1e0291" providerId="LiveId" clId="{EF862ECC-47A1-4000-88F9-7F8B7750596C}" dt="2019-07-14T18:08:02.775" v="48" actId="164"/>
          <ac:cxnSpMkLst>
            <pc:docMk/>
            <pc:sldMk cId="2102952814" sldId="302"/>
            <ac:cxnSpMk id="7" creationId="{DB563F78-57C3-430C-B136-F81FE2375F56}"/>
          </ac:cxnSpMkLst>
        </pc:cxnChg>
        <pc:cxnChg chg="mod">
          <ac:chgData name="Doug Tyson" userId="8cc5704abe1e0291" providerId="LiveId" clId="{EF862ECC-47A1-4000-88F9-7F8B7750596C}" dt="2019-07-14T18:08:13.357" v="49" actId="164"/>
          <ac:cxnSpMkLst>
            <pc:docMk/>
            <pc:sldMk cId="2102952814" sldId="302"/>
            <ac:cxnSpMk id="10" creationId="{6F3D87E8-424E-48B1-9238-FBC04D39EDBA}"/>
          </ac:cxnSpMkLst>
        </pc:cxnChg>
      </pc:sldChg>
      <pc:sldChg chg="del">
        <pc:chgData name="Doug Tyson" userId="8cc5704abe1e0291" providerId="LiveId" clId="{EF862ECC-47A1-4000-88F9-7F8B7750596C}" dt="2019-07-14T18:08:24.506" v="53" actId="2696"/>
        <pc:sldMkLst>
          <pc:docMk/>
          <pc:sldMk cId="4077134280" sldId="303"/>
        </pc:sldMkLst>
      </pc:sldChg>
      <pc:sldChg chg="modAnim">
        <pc:chgData name="Doug Tyson" userId="8cc5704abe1e0291" providerId="LiveId" clId="{EF862ECC-47A1-4000-88F9-7F8B7750596C}" dt="2019-07-14T18:09:47.584" v="57"/>
        <pc:sldMkLst>
          <pc:docMk/>
          <pc:sldMk cId="97843373" sldId="314"/>
        </pc:sldMkLst>
      </pc:sldChg>
      <pc:sldChg chg="addSp delSp modSp add">
        <pc:chgData name="Doug Tyson" userId="8cc5704abe1e0291" providerId="LiveId" clId="{EF862ECC-47A1-4000-88F9-7F8B7750596C}" dt="2019-07-14T21:22:16.940" v="119" actId="1076"/>
        <pc:sldMkLst>
          <pc:docMk/>
          <pc:sldMk cId="2297321308" sldId="342"/>
        </pc:sldMkLst>
        <pc:spChg chg="mod">
          <ac:chgData name="Doug Tyson" userId="8cc5704abe1e0291" providerId="LiveId" clId="{EF862ECC-47A1-4000-88F9-7F8B7750596C}" dt="2019-07-14T21:20:48.854" v="114" actId="20577"/>
          <ac:spMkLst>
            <pc:docMk/>
            <pc:sldMk cId="2297321308" sldId="342"/>
            <ac:spMk id="7" creationId="{2502BF6C-2EEB-4E1C-ACA4-2622B41B9D18}"/>
          </ac:spMkLst>
        </pc:spChg>
        <pc:spChg chg="del">
          <ac:chgData name="Doug Tyson" userId="8cc5704abe1e0291" providerId="LiveId" clId="{EF862ECC-47A1-4000-88F9-7F8B7750596C}" dt="2019-07-14T21:19:24.498" v="63" actId="478"/>
          <ac:spMkLst>
            <pc:docMk/>
            <pc:sldMk cId="2297321308" sldId="342"/>
            <ac:spMk id="8" creationId="{1E87A871-A091-461F-A5BE-5DC3EA25CAC8}"/>
          </ac:spMkLst>
        </pc:spChg>
        <pc:spChg chg="add del">
          <ac:chgData name="Doug Tyson" userId="8cc5704abe1e0291" providerId="LiveId" clId="{EF862ECC-47A1-4000-88F9-7F8B7750596C}" dt="2019-07-14T21:19:20.064" v="62"/>
          <ac:spMkLst>
            <pc:docMk/>
            <pc:sldMk cId="2297321308" sldId="342"/>
            <ac:spMk id="9" creationId="{4F358AD8-A324-4C23-BFB9-6AD373091118}"/>
          </ac:spMkLst>
        </pc:spChg>
        <pc:spChg chg="add del">
          <ac:chgData name="Doug Tyson" userId="8cc5704abe1e0291" providerId="LiveId" clId="{EF862ECC-47A1-4000-88F9-7F8B7750596C}" dt="2019-07-14T21:19:27.146" v="66"/>
          <ac:spMkLst>
            <pc:docMk/>
            <pc:sldMk cId="2297321308" sldId="342"/>
            <ac:spMk id="10" creationId="{3CACCFD0-5368-466E-9C7C-7414E99C995E}"/>
          </ac:spMkLst>
        </pc:spChg>
        <pc:spChg chg="add mod">
          <ac:chgData name="Doug Tyson" userId="8cc5704abe1e0291" providerId="LiveId" clId="{EF862ECC-47A1-4000-88F9-7F8B7750596C}" dt="2019-07-14T21:20:34.866" v="101" actId="20577"/>
          <ac:spMkLst>
            <pc:docMk/>
            <pc:sldMk cId="2297321308" sldId="342"/>
            <ac:spMk id="11" creationId="{3F5F7A4A-CBD8-422A-8FC8-786ADA8149F4}"/>
          </ac:spMkLst>
        </pc:spChg>
        <pc:picChg chg="del">
          <ac:chgData name="Doug Tyson" userId="8cc5704abe1e0291" providerId="LiveId" clId="{EF862ECC-47A1-4000-88F9-7F8B7750596C}" dt="2019-07-14T21:19:25.170" v="64" actId="478"/>
          <ac:picMkLst>
            <pc:docMk/>
            <pc:sldMk cId="2297321308" sldId="342"/>
            <ac:picMk id="2" creationId="{C3EF0E64-54B8-4799-95AD-8299FBB72ABF}"/>
          </ac:picMkLst>
        </pc:picChg>
        <pc:picChg chg="del">
          <ac:chgData name="Doug Tyson" userId="8cc5704abe1e0291" providerId="LiveId" clId="{EF862ECC-47A1-4000-88F9-7F8B7750596C}" dt="2019-07-14T21:19:10.653" v="60" actId="478"/>
          <ac:picMkLst>
            <pc:docMk/>
            <pc:sldMk cId="2297321308" sldId="342"/>
            <ac:picMk id="3" creationId="{853C7CC3-A8DC-4E63-B98C-56D7D3F0F499}"/>
          </ac:picMkLst>
        </pc:picChg>
        <pc:picChg chg="add del">
          <ac:chgData name="Doug Tyson" userId="8cc5704abe1e0291" providerId="LiveId" clId="{EF862ECC-47A1-4000-88F9-7F8B7750596C}" dt="2019-07-14T21:21:44.165" v="116"/>
          <ac:picMkLst>
            <pc:docMk/>
            <pc:sldMk cId="2297321308" sldId="342"/>
            <ac:picMk id="5" creationId="{1BA46A85-B87C-4BBC-BBF9-1C9FDF0C3528}"/>
          </ac:picMkLst>
        </pc:picChg>
        <pc:picChg chg="add mod">
          <ac:chgData name="Doug Tyson" userId="8cc5704abe1e0291" providerId="LiveId" clId="{EF862ECC-47A1-4000-88F9-7F8B7750596C}" dt="2019-07-14T21:22:16.940" v="119" actId="1076"/>
          <ac:picMkLst>
            <pc:docMk/>
            <pc:sldMk cId="2297321308" sldId="342"/>
            <ac:picMk id="6" creationId="{F4E3B0BC-EA09-429E-9ACA-3EE63BCB8AC1}"/>
          </ac:picMkLst>
        </pc:picChg>
      </pc:sldChg>
    </pc:docChg>
  </pc:docChgLst>
  <pc:docChgLst>
    <pc:chgData name="Doug Tyson" userId="8cc5704abe1e0291" providerId="LiveId" clId="{BAB98723-7863-44B6-A00D-5E9957B3AA26}"/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07C0F-BB3B-4D1F-9741-43673F3BD092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5E561-50D9-432F-AA8A-418B9D865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487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288869"/>
            <a:ext cx="3886200" cy="488809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88869"/>
            <a:ext cx="3886200" cy="48880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209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0905A-7CE8-4E93-86CB-86A86D282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CAE09-6744-4B32-B779-E1AE52447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27083-36D0-4CF7-AFBB-D430D64DC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85740"/>
            <a:ext cx="91440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The Practice of Statistics</a:t>
            </a:r>
          </a:p>
        </p:txBody>
      </p:sp>
    </p:spTree>
    <p:extLst>
      <p:ext uri="{BB962C8B-B14F-4D97-AF65-F5344CB8AC3E}">
        <p14:creationId xmlns:p14="http://schemas.microsoft.com/office/powerpoint/2010/main" val="1262841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E06C4-5666-4D6C-BFEC-2AC124B82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5E9F71-44CC-4B97-A8E5-ACF4EADD71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62414-12C8-48AD-9DCC-AD23A0D86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85740"/>
            <a:ext cx="91440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The Practice of Statistics</a:t>
            </a:r>
          </a:p>
        </p:txBody>
      </p:sp>
    </p:spTree>
    <p:extLst>
      <p:ext uri="{BB962C8B-B14F-4D97-AF65-F5344CB8AC3E}">
        <p14:creationId xmlns:p14="http://schemas.microsoft.com/office/powerpoint/2010/main" val="1296807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084E8-50EF-4E4A-8F4E-4C511FC90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65F1B-BE86-4A4F-B015-21BB76F266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96FBDA-E377-4DA2-AA21-97992E957A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3F49F0-2B08-469A-902C-5A77305CD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85740"/>
            <a:ext cx="91440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The Practice of Statistics</a:t>
            </a:r>
          </a:p>
        </p:txBody>
      </p:sp>
    </p:spTree>
    <p:extLst>
      <p:ext uri="{BB962C8B-B14F-4D97-AF65-F5344CB8AC3E}">
        <p14:creationId xmlns:p14="http://schemas.microsoft.com/office/powerpoint/2010/main" val="1635847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4ADE2-79B8-4C7D-80BF-F62F0C07C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0B278E-432E-43A6-82D9-C389627BB5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2FDB43-0AD9-42CD-8661-8E8F01DBFC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E5357D-8170-444E-9B2C-E7810DC82B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42DF30-567C-417A-99CF-38F3F4BED0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1979B3-A69D-483B-8016-958A185F8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85740"/>
            <a:ext cx="91440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The Practice of Statistics</a:t>
            </a:r>
          </a:p>
        </p:txBody>
      </p:sp>
    </p:spTree>
    <p:extLst>
      <p:ext uri="{BB962C8B-B14F-4D97-AF65-F5344CB8AC3E}">
        <p14:creationId xmlns:p14="http://schemas.microsoft.com/office/powerpoint/2010/main" val="1238194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A0F1B-98AF-4403-9C8A-F9DDC350D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9D78C9-C2AC-4BDA-9E8E-71283B1D6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85740"/>
            <a:ext cx="91440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The Practice of Statistics</a:t>
            </a:r>
          </a:p>
        </p:txBody>
      </p:sp>
    </p:spTree>
    <p:extLst>
      <p:ext uri="{BB962C8B-B14F-4D97-AF65-F5344CB8AC3E}">
        <p14:creationId xmlns:p14="http://schemas.microsoft.com/office/powerpoint/2010/main" val="3645879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D92824-8ED1-4A54-8013-BB7BCCB5F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85744"/>
            <a:ext cx="91440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The Practice of Statistics</a:t>
            </a:r>
          </a:p>
        </p:txBody>
      </p:sp>
    </p:spTree>
    <p:extLst>
      <p:ext uri="{BB962C8B-B14F-4D97-AF65-F5344CB8AC3E}">
        <p14:creationId xmlns:p14="http://schemas.microsoft.com/office/powerpoint/2010/main" val="1381787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97576"/>
            <a:ext cx="7886700" cy="487938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2807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735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3839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Targ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2A2AD-F06D-4CFE-844B-6D3C41D17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EA9917-E7C9-46FD-B481-4093032495BF}"/>
              </a:ext>
            </a:extLst>
          </p:cNvPr>
          <p:cNvSpPr txBox="1"/>
          <p:nvPr userDrawn="1"/>
        </p:nvSpPr>
        <p:spPr>
          <a:xfrm>
            <a:off x="628650" y="1998337"/>
            <a:ext cx="7886700" cy="4014273"/>
          </a:xfrm>
          <a:prstGeom prst="rect">
            <a:avLst/>
          </a:prstGeom>
          <a:solidFill>
            <a:srgbClr val="FFFFCC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sz="2400" i="1" dirty="0"/>
              <a:t>By the end of this section, you should be able to: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755562-FEEF-4EDC-93CA-ED6B4E3443A5}"/>
              </a:ext>
            </a:extLst>
          </p:cNvPr>
          <p:cNvSpPr txBox="1"/>
          <p:nvPr userDrawn="1"/>
        </p:nvSpPr>
        <p:spPr>
          <a:xfrm>
            <a:off x="628650" y="1475117"/>
            <a:ext cx="78867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LEARNING TARGETS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1567472-64B9-4AF4-A758-48EC7E1A33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9843" y="2392572"/>
            <a:ext cx="7764044" cy="3620037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ü"/>
              <a:defRPr sz="24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73722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1F26D-D2F4-4D30-A9DE-C3A48D035B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Section Summary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0811CE-7DB7-4B31-A6B9-E0CAACA98660}"/>
              </a:ext>
            </a:extLst>
          </p:cNvPr>
          <p:cNvSpPr txBox="1"/>
          <p:nvPr userDrawn="1"/>
        </p:nvSpPr>
        <p:spPr>
          <a:xfrm>
            <a:off x="628650" y="1998337"/>
            <a:ext cx="7886700" cy="4014273"/>
          </a:xfrm>
          <a:prstGeom prst="rect">
            <a:avLst/>
          </a:prstGeom>
          <a:solidFill>
            <a:srgbClr val="FFFFCC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sz="2400" i="1" dirty="0"/>
              <a:t>After this section, you should be able to: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E02D3B-AED1-4DB2-B64C-3358B381B090}"/>
              </a:ext>
            </a:extLst>
          </p:cNvPr>
          <p:cNvSpPr txBox="1"/>
          <p:nvPr userDrawn="1"/>
        </p:nvSpPr>
        <p:spPr>
          <a:xfrm>
            <a:off x="628650" y="1475117"/>
            <a:ext cx="78867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LEARNING TARGETS</a:t>
            </a: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E98667F8-8436-4568-B2CF-2FBD7F1071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9843" y="2392572"/>
            <a:ext cx="7764044" cy="3620037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ü"/>
              <a:defRPr sz="24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799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 Exam T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1F26D-D2F4-4D30-A9DE-C3A48D035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0811CE-7DB7-4B31-A6B9-E0CAACA98660}"/>
              </a:ext>
            </a:extLst>
          </p:cNvPr>
          <p:cNvSpPr txBox="1"/>
          <p:nvPr userDrawn="1"/>
        </p:nvSpPr>
        <p:spPr>
          <a:xfrm>
            <a:off x="628650" y="1998337"/>
            <a:ext cx="7886700" cy="401427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0" indent="0">
              <a:buFont typeface="Wingdings" panose="05000000000000000000" pitchFamily="2" charset="2"/>
              <a:buNone/>
            </a:pPr>
            <a:endParaRPr lang="en-US" sz="24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E02D3B-AED1-4DB2-B64C-3358B381B090}"/>
              </a:ext>
            </a:extLst>
          </p:cNvPr>
          <p:cNvSpPr txBox="1"/>
          <p:nvPr userDrawn="1"/>
        </p:nvSpPr>
        <p:spPr>
          <a:xfrm>
            <a:off x="628650" y="1475117"/>
            <a:ext cx="2174935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AP® Exam Tip</a:t>
            </a: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E98667F8-8436-4568-B2CF-2FBD7F1071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9843" y="2087592"/>
            <a:ext cx="7764044" cy="3925017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ü"/>
              <a:defRPr sz="24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5136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6041F-5FB7-422E-BF7B-80B5927F1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94576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5B018-7F16-45F2-8B1E-832BC22600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6D4821-3134-4276-9A40-DF9C563423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D175A0-AB9B-4663-A1CF-AF5E1550A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485740"/>
            <a:ext cx="91440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The Practice of Statistics</a:t>
            </a:r>
          </a:p>
        </p:txBody>
      </p:sp>
    </p:spTree>
    <p:extLst>
      <p:ext uri="{BB962C8B-B14F-4D97-AF65-F5344CB8AC3E}">
        <p14:creationId xmlns:p14="http://schemas.microsoft.com/office/powerpoint/2010/main" val="2221525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14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80160"/>
            <a:ext cx="7886700" cy="48968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9">
            <a:extLst>
              <a:ext uri="{FF2B5EF4-FFF2-40B4-BE49-F238E27FC236}">
                <a16:creationId xmlns:a16="http://schemas.microsoft.com/office/drawing/2014/main" id="{22602042-EBAD-4FB9-A514-FFD838875F88}"/>
              </a:ext>
            </a:extLst>
          </p:cNvPr>
          <p:cNvSpPr txBox="1">
            <a:spLocks/>
          </p:cNvSpPr>
          <p:nvPr userDrawn="1"/>
        </p:nvSpPr>
        <p:spPr>
          <a:xfrm>
            <a:off x="5917721" y="6275762"/>
            <a:ext cx="3105509" cy="365125"/>
          </a:xfrm>
          <a:prstGeom prst="rect">
            <a:avLst/>
          </a:prstGeom>
          <a:noFill/>
        </p:spPr>
        <p:txBody>
          <a:bodyPr anchor="b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i="0" dirty="0">
                <a:solidFill>
                  <a:schemeClr val="bg1">
                    <a:lumMod val="50000"/>
                  </a:schemeClr>
                </a:solidFill>
              </a:rPr>
              <a:t>Starnes/Tabor,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The Practice of Statistics</a:t>
            </a:r>
          </a:p>
        </p:txBody>
      </p:sp>
      <p:pic>
        <p:nvPicPr>
          <p:cNvPr id="6" name="Picture 5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0A60B7FB-17EF-48F8-B87E-F82A971A1735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49" y="6379132"/>
            <a:ext cx="2205468" cy="391145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23390B5-21A3-4BAF-8938-A5044D41F871}"/>
              </a:ext>
            </a:extLst>
          </p:cNvPr>
          <p:cNvCxnSpPr>
            <a:cxnSpLocks/>
          </p:cNvCxnSpPr>
          <p:nvPr userDrawn="1"/>
        </p:nvCxnSpPr>
        <p:spPr>
          <a:xfrm>
            <a:off x="0" y="6366291"/>
            <a:ext cx="914400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65DDCAF-9635-4A72-9971-37B99A356944}"/>
              </a:ext>
            </a:extLst>
          </p:cNvPr>
          <p:cNvCxnSpPr>
            <a:cxnSpLocks/>
          </p:cNvCxnSpPr>
          <p:nvPr userDrawn="1"/>
        </p:nvCxnSpPr>
        <p:spPr>
          <a:xfrm>
            <a:off x="621102" y="1155940"/>
            <a:ext cx="7894248" cy="0"/>
          </a:xfrm>
          <a:prstGeom prst="line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013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2" r:id="rId2"/>
    <p:sldLayoutId id="2147483666" r:id="rId3"/>
    <p:sldLayoutId id="2147483667" r:id="rId4"/>
    <p:sldLayoutId id="2147483693" r:id="rId5"/>
    <p:sldLayoutId id="2147483694" r:id="rId6"/>
    <p:sldLayoutId id="2147483696" r:id="rId7"/>
    <p:sldLayoutId id="214748369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BE9622-A826-468B-805E-89C81E290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211F1A-B9C0-4F8E-9E1D-32287C89BD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151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E477101-FBE3-417F-8CBD-8E1205FFE1B3}"/>
              </a:ext>
            </a:extLst>
          </p:cNvPr>
          <p:cNvSpPr txBox="1"/>
          <p:nvPr/>
        </p:nvSpPr>
        <p:spPr>
          <a:xfrm>
            <a:off x="269763" y="785004"/>
            <a:ext cx="3571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Chapter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078F9F-26CF-42B8-ACCF-56C526FE1C5E}"/>
              </a:ext>
            </a:extLst>
          </p:cNvPr>
          <p:cNvSpPr txBox="1"/>
          <p:nvPr/>
        </p:nvSpPr>
        <p:spPr>
          <a:xfrm>
            <a:off x="269763" y="2220923"/>
            <a:ext cx="8451542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>
              <a:defRPr/>
            </a:pPr>
            <a:r>
              <a:rPr lang="en-US" sz="4000" dirty="0">
                <a:solidFill>
                  <a:prstClr val="black"/>
                </a:solidFill>
                <a:latin typeface="Trebuchet MS" panose="020B0603020202020204" pitchFamily="34" charset="0"/>
                <a:ea typeface="MS Gothic" panose="020B0609070205080204" pitchFamily="49" charset="-128"/>
              </a:rPr>
              <a:t>Data Analysis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MS Gothic" panose="020B0609070205080204" pitchFamily="49" charset="-128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9394964-F208-485A-BC0D-A9671CD9E89F}"/>
              </a:ext>
            </a:extLst>
          </p:cNvPr>
          <p:cNvSpPr txBox="1"/>
          <p:nvPr/>
        </p:nvSpPr>
        <p:spPr>
          <a:xfrm>
            <a:off x="269763" y="3709358"/>
            <a:ext cx="382150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prstClr val="white"/>
                </a:solidFill>
                <a:latin typeface="Calibri" panose="020F0502020204030204"/>
              </a:rPr>
              <a:t>Section 1.1</a:t>
            </a:r>
          </a:p>
          <a:p>
            <a:pPr lvl="0">
              <a:defRPr/>
            </a:pPr>
            <a:r>
              <a:rPr lang="en-US" sz="2800" dirty="0">
                <a:solidFill>
                  <a:prstClr val="white"/>
                </a:solidFill>
              </a:rPr>
              <a:t>Analyzing Categorical Data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849CCB4B-9F7E-4CEC-A1E7-5BB420B38B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584" y="3588317"/>
            <a:ext cx="4098721" cy="72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72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2A2FB-6B85-42E3-8B6A-5AAD0BA9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Analyzing Data on Two Categorical Variables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F69103-2B1B-499F-880E-B90E3C628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677" y="1354377"/>
            <a:ext cx="4989959" cy="154772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585E1CD-17EF-47E4-833A-57AFEB065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1348" y="3828597"/>
            <a:ext cx="2976660" cy="1938992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marginal relative frequency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gives the percent or proportion of individuals that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have a specific value for one categorical variable.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109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2A2FB-6B85-42E3-8B6A-5AAD0BA9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Analyzing Data on Two Categorical Variables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F69103-2B1B-499F-880E-B90E3C628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677" y="1354377"/>
            <a:ext cx="4989959" cy="154772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585E1CD-17EF-47E4-833A-57AFEB065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1348" y="3828597"/>
            <a:ext cx="2976660" cy="1938992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marginal relative frequency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gives the percent or proportion of individuals that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have a specific value for one categorical variable.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15C3DA1-7BC8-492C-A1E3-B995FE21179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0204"/>
          <a:stretch/>
        </p:blipFill>
        <p:spPr>
          <a:xfrm>
            <a:off x="1774991" y="3128326"/>
            <a:ext cx="2003380" cy="474044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68C5302D-B7ED-4658-B962-D3FBD3838428}"/>
              </a:ext>
            </a:extLst>
          </p:cNvPr>
          <p:cNvSpPr/>
          <p:nvPr/>
        </p:nvSpPr>
        <p:spPr>
          <a:xfrm>
            <a:off x="3542533" y="2605182"/>
            <a:ext cx="608820" cy="207034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0D31B1C-8031-41D8-A329-00E665D4BF1C}"/>
              </a:ext>
            </a:extLst>
          </p:cNvPr>
          <p:cNvSpPr/>
          <p:nvPr/>
        </p:nvSpPr>
        <p:spPr>
          <a:xfrm>
            <a:off x="5146938" y="2622429"/>
            <a:ext cx="608820" cy="207034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26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2A2FB-6B85-42E3-8B6A-5AAD0BA9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Analyzing Data on Two Categorical Variables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F69103-2B1B-499F-880E-B90E3C628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677" y="1354377"/>
            <a:ext cx="4989959" cy="154772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585E1CD-17EF-47E4-833A-57AFEB065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1348" y="3828597"/>
            <a:ext cx="2976660" cy="1938992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marginal relative frequency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gives the percent or proportion of individuals that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have a specific value for one categorical variable.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15C3DA1-7BC8-492C-A1E3-B995FE2117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4990" y="3128326"/>
            <a:ext cx="4023137" cy="474044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68C5302D-B7ED-4658-B962-D3FBD3838428}"/>
              </a:ext>
            </a:extLst>
          </p:cNvPr>
          <p:cNvSpPr/>
          <p:nvPr/>
        </p:nvSpPr>
        <p:spPr>
          <a:xfrm>
            <a:off x="4336163" y="2613803"/>
            <a:ext cx="608820" cy="207034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0D31B1C-8031-41D8-A329-00E665D4BF1C}"/>
              </a:ext>
            </a:extLst>
          </p:cNvPr>
          <p:cNvSpPr/>
          <p:nvPr/>
        </p:nvSpPr>
        <p:spPr>
          <a:xfrm>
            <a:off x="5146938" y="2613803"/>
            <a:ext cx="608820" cy="207034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004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2A2FB-6B85-42E3-8B6A-5AAD0BA9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Analyzing Data on Two Categorical Variables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F69103-2B1B-499F-880E-B90E3C628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677" y="1354377"/>
            <a:ext cx="4989959" cy="154772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585E1CD-17EF-47E4-833A-57AFEB065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1348" y="3828597"/>
            <a:ext cx="2976660" cy="1938992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marginal relative frequency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gives the percent or proportion of individuals that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have a specific value for one categorical variable.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0D31B1C-8031-41D8-A329-00E665D4BF1C}"/>
              </a:ext>
            </a:extLst>
          </p:cNvPr>
          <p:cNvSpPr/>
          <p:nvPr/>
        </p:nvSpPr>
        <p:spPr>
          <a:xfrm>
            <a:off x="5146938" y="2613803"/>
            <a:ext cx="608820" cy="207034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EE5DC7-727A-4B4C-A0C4-12AC0BF47BCC}"/>
              </a:ext>
            </a:extLst>
          </p:cNvPr>
          <p:cNvSpPr/>
          <p:nvPr/>
        </p:nvSpPr>
        <p:spPr>
          <a:xfrm>
            <a:off x="5144068" y="1886299"/>
            <a:ext cx="608820" cy="207034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8BB9451-60A1-4BBB-8382-08F52187E00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70659"/>
          <a:stretch/>
        </p:blipFill>
        <p:spPr>
          <a:xfrm>
            <a:off x="6062262" y="1564290"/>
            <a:ext cx="2365746" cy="44207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5D13F7A-ACE6-46DF-8AED-6D9D268E04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4990" y="3128326"/>
            <a:ext cx="4023137" cy="474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99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2A2FB-6B85-42E3-8B6A-5AAD0BA9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Analyzing Data on Two Categorical Variables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F69103-2B1B-499F-880E-B90E3C628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677" y="1354377"/>
            <a:ext cx="4989959" cy="154772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585E1CD-17EF-47E4-833A-57AFEB065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1348" y="3828597"/>
            <a:ext cx="2976660" cy="1938992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marginal relative frequency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gives the percent or proportion of individuals that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have a specific value for one categorical variable.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0D31B1C-8031-41D8-A329-00E665D4BF1C}"/>
              </a:ext>
            </a:extLst>
          </p:cNvPr>
          <p:cNvSpPr/>
          <p:nvPr/>
        </p:nvSpPr>
        <p:spPr>
          <a:xfrm>
            <a:off x="5146938" y="2613803"/>
            <a:ext cx="608820" cy="207034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EE5DC7-727A-4B4C-A0C4-12AC0BF47BCC}"/>
              </a:ext>
            </a:extLst>
          </p:cNvPr>
          <p:cNvSpPr/>
          <p:nvPr/>
        </p:nvSpPr>
        <p:spPr>
          <a:xfrm>
            <a:off x="5144068" y="2119212"/>
            <a:ext cx="608820" cy="207034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1B93969-6383-4BAD-9352-EDF6C951F24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2441"/>
          <a:stretch/>
        </p:blipFill>
        <p:spPr>
          <a:xfrm>
            <a:off x="6062262" y="1564289"/>
            <a:ext cx="2365746" cy="10179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5E7F12A-6134-4D7A-BFD8-4D5ACE4EDF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4990" y="3128326"/>
            <a:ext cx="4023137" cy="474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93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2A2FB-6B85-42E3-8B6A-5AAD0BA9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Analyzing Data on Two Categorical Variables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F69103-2B1B-499F-880E-B90E3C628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677" y="1354377"/>
            <a:ext cx="4989959" cy="154772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585E1CD-17EF-47E4-833A-57AFEB065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1348" y="3828597"/>
            <a:ext cx="2976660" cy="1938992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marginal relative frequency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gives the percent or proportion of individuals that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have a specific value for one categorical variable.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0D31B1C-8031-41D8-A329-00E665D4BF1C}"/>
              </a:ext>
            </a:extLst>
          </p:cNvPr>
          <p:cNvSpPr/>
          <p:nvPr/>
        </p:nvSpPr>
        <p:spPr>
          <a:xfrm>
            <a:off x="5146938" y="2613803"/>
            <a:ext cx="608820" cy="207034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A7D5FD9-BB03-453F-A8C0-1BBD3F368C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2262" y="1564289"/>
            <a:ext cx="2365746" cy="150671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0EE5DC7-727A-4B4C-A0C4-12AC0BF47BCC}"/>
              </a:ext>
            </a:extLst>
          </p:cNvPr>
          <p:cNvSpPr/>
          <p:nvPr/>
        </p:nvSpPr>
        <p:spPr>
          <a:xfrm>
            <a:off x="5144068" y="2352132"/>
            <a:ext cx="608820" cy="207034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BE1E51C-C325-4571-A79A-158B354597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4990" y="3128326"/>
            <a:ext cx="4023137" cy="474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892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2A2FB-6B85-42E3-8B6A-5AAD0BA9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Analyzing Data on Two Categorical Variables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F69103-2B1B-499F-880E-B90E3C628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677" y="1354377"/>
            <a:ext cx="4989959" cy="154772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585E1CD-17EF-47E4-833A-57AFEB065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1348" y="3828597"/>
            <a:ext cx="2976660" cy="1938992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marginal relative frequency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gives the percent or proportion of individuals that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have a specific value for one categorical variable.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0D31B1C-8031-41D8-A329-00E665D4BF1C}"/>
              </a:ext>
            </a:extLst>
          </p:cNvPr>
          <p:cNvSpPr/>
          <p:nvPr/>
        </p:nvSpPr>
        <p:spPr>
          <a:xfrm>
            <a:off x="5146938" y="2613803"/>
            <a:ext cx="608820" cy="207034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A7D5FD9-BB03-453F-A8C0-1BBD3F368C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2262" y="1564289"/>
            <a:ext cx="2365746" cy="150671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0EE5DC7-727A-4B4C-A0C4-12AC0BF47BCC}"/>
              </a:ext>
            </a:extLst>
          </p:cNvPr>
          <p:cNvSpPr/>
          <p:nvPr/>
        </p:nvSpPr>
        <p:spPr>
          <a:xfrm>
            <a:off x="5144068" y="2352132"/>
            <a:ext cx="608820" cy="207034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BE1E51C-C325-4571-A79A-158B354597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4990" y="3128326"/>
            <a:ext cx="4023137" cy="47404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1BC6BD7-3BB4-4BB6-91AA-D07BDEFC562F}"/>
              </a:ext>
            </a:extLst>
          </p:cNvPr>
          <p:cNvSpPr/>
          <p:nvPr/>
        </p:nvSpPr>
        <p:spPr>
          <a:xfrm>
            <a:off x="710677" y="4171530"/>
            <a:ext cx="3885257" cy="15696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marginal relative frequency tells you about only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one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of the variables in a two-way table.</a:t>
            </a:r>
          </a:p>
        </p:txBody>
      </p:sp>
    </p:spTree>
    <p:extLst>
      <p:ext uri="{BB962C8B-B14F-4D97-AF65-F5344CB8AC3E}">
        <p14:creationId xmlns:p14="http://schemas.microsoft.com/office/powerpoint/2010/main" val="9784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2A2FB-6B85-42E3-8B6A-5AAD0BA9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Analyzing Data on Two Categorical Variables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F69103-2B1B-499F-880E-B90E3C628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677" y="1354377"/>
            <a:ext cx="4989959" cy="154772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585E1CD-17EF-47E4-833A-57AFEB065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3985" y="1470938"/>
            <a:ext cx="2511365" cy="2585323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joint relative frequency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gives the percent or proportion of individuals that have a specific value for one categorical variable and a specific value for another categorical variable.</a:t>
            </a: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47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2A2FB-6B85-42E3-8B6A-5AAD0BA9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Analyzing Data on Two Categorical Variables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F69103-2B1B-499F-880E-B90E3C628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677" y="1354377"/>
            <a:ext cx="4989959" cy="154772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585E1CD-17EF-47E4-833A-57AFEB065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3985" y="1470938"/>
            <a:ext cx="2511365" cy="2585323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joint relative frequency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gives the percent or proportion of individuals that have a specific value for one categorical variable and a specific value for another categorical variable.</a:t>
            </a: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97712E5-B83C-4AB0-9661-FFA98DF2FFE3}"/>
              </a:ext>
            </a:extLst>
          </p:cNvPr>
          <p:cNvSpPr/>
          <p:nvPr/>
        </p:nvSpPr>
        <p:spPr>
          <a:xfrm>
            <a:off x="5354713" y="4477482"/>
            <a:ext cx="3160637" cy="1200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joint relative frequency helps answer questions involving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both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of the variables in a two-way table.</a:t>
            </a:r>
          </a:p>
        </p:txBody>
      </p:sp>
    </p:spTree>
    <p:extLst>
      <p:ext uri="{BB962C8B-B14F-4D97-AF65-F5344CB8AC3E}">
        <p14:creationId xmlns:p14="http://schemas.microsoft.com/office/powerpoint/2010/main" val="625101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2A2FB-6B85-42E3-8B6A-5AAD0BA9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Analyzing Data on Two Categorical Variables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F69103-2B1B-499F-880E-B90E3C628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677" y="1354377"/>
            <a:ext cx="4989959" cy="154772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585E1CD-17EF-47E4-833A-57AFEB065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3985" y="1470938"/>
            <a:ext cx="2511365" cy="2585323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joint relative frequency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gives the percent or proportion of individuals that have a specific value for one categorical variable and a specific value for another categorical variable.</a:t>
            </a: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2B59C2-2350-4BFB-9A90-9274BD896C62}"/>
              </a:ext>
            </a:extLst>
          </p:cNvPr>
          <p:cNvSpPr/>
          <p:nvPr/>
        </p:nvSpPr>
        <p:spPr>
          <a:xfrm>
            <a:off x="973706" y="3158705"/>
            <a:ext cx="39077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What percent of people in the sample are environmental club members </a:t>
            </a:r>
            <a:r>
              <a:rPr lang="en-US" b="1" dirty="0">
                <a:solidFill>
                  <a:srgbClr val="FF0000"/>
                </a:solidFill>
              </a:rPr>
              <a:t>and </a:t>
            </a:r>
            <a:r>
              <a:rPr lang="en-US" dirty="0"/>
              <a:t>own snowmobiles?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97712E5-B83C-4AB0-9661-FFA98DF2FFE3}"/>
              </a:ext>
            </a:extLst>
          </p:cNvPr>
          <p:cNvSpPr/>
          <p:nvPr/>
        </p:nvSpPr>
        <p:spPr>
          <a:xfrm>
            <a:off x="5354713" y="4477482"/>
            <a:ext cx="3160637" cy="1200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joint relative frequency helps answer questions involving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both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of the variables in a two-way table.</a:t>
            </a:r>
          </a:p>
        </p:txBody>
      </p:sp>
    </p:spTree>
    <p:extLst>
      <p:ext uri="{BB962C8B-B14F-4D97-AF65-F5344CB8AC3E}">
        <p14:creationId xmlns:p14="http://schemas.microsoft.com/office/powerpoint/2010/main" val="330278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AC536-1A60-46BE-8E46-ABD601517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Analysis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9AA134-3A60-4C43-A73E-B5EEEB5F87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MAKE and INTERPRET bar graphs for categorical data.</a:t>
            </a:r>
          </a:p>
          <a:p>
            <a:r>
              <a:rPr lang="en-US" dirty="0"/>
              <a:t>IDENTIFY what makes some graphs of categorical data misleading.</a:t>
            </a:r>
          </a:p>
          <a:p>
            <a:r>
              <a:rPr lang="en-US" dirty="0"/>
              <a:t>CALCULATE marginal and joint relative frequencies from a two-way table.</a:t>
            </a:r>
          </a:p>
          <a:p>
            <a:r>
              <a:rPr lang="en-US" dirty="0"/>
              <a:t>CALCULATE conditional relative frequencies from a two-way table.</a:t>
            </a:r>
          </a:p>
          <a:p>
            <a:r>
              <a:rPr lang="en-US" dirty="0"/>
              <a:t>Use bar graphs to COMPARE distributions of categorical data.</a:t>
            </a:r>
          </a:p>
          <a:p>
            <a:r>
              <a:rPr lang="en-US" dirty="0"/>
              <a:t>DESCRIBE the nature of the association between two categorical variables.</a:t>
            </a:r>
          </a:p>
        </p:txBody>
      </p:sp>
    </p:spTree>
    <p:extLst>
      <p:ext uri="{BB962C8B-B14F-4D97-AF65-F5344CB8AC3E}">
        <p14:creationId xmlns:p14="http://schemas.microsoft.com/office/powerpoint/2010/main" val="3232646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2A2FB-6B85-42E3-8B6A-5AAD0BA9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Analyzing Data on Two Categorical Variables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F69103-2B1B-499F-880E-B90E3C628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677" y="1354377"/>
            <a:ext cx="4989959" cy="154772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585E1CD-17EF-47E4-833A-57AFEB065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3985" y="1470938"/>
            <a:ext cx="2511365" cy="2585323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joint relative frequency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gives the percent or proportion of individuals that have a specific value for one categorical variable and a specific value for another categorical variable.</a:t>
            </a: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0D31B1C-8031-41D8-A329-00E665D4BF1C}"/>
              </a:ext>
            </a:extLst>
          </p:cNvPr>
          <p:cNvSpPr/>
          <p:nvPr/>
        </p:nvSpPr>
        <p:spPr>
          <a:xfrm>
            <a:off x="5146938" y="2613803"/>
            <a:ext cx="608820" cy="207034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EE5DC7-727A-4B4C-A0C4-12AC0BF47BCC}"/>
              </a:ext>
            </a:extLst>
          </p:cNvPr>
          <p:cNvSpPr/>
          <p:nvPr/>
        </p:nvSpPr>
        <p:spPr>
          <a:xfrm>
            <a:off x="4393023" y="2342442"/>
            <a:ext cx="608820" cy="207034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2B59C2-2350-4BFB-9A90-9274BD896C62}"/>
              </a:ext>
            </a:extLst>
          </p:cNvPr>
          <p:cNvSpPr/>
          <p:nvPr/>
        </p:nvSpPr>
        <p:spPr>
          <a:xfrm>
            <a:off x="973706" y="3158705"/>
            <a:ext cx="39077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What percent of people in the sample are environmental club members </a:t>
            </a:r>
            <a:r>
              <a:rPr lang="en-US" b="1" dirty="0">
                <a:solidFill>
                  <a:srgbClr val="FF0000"/>
                </a:solidFill>
              </a:rPr>
              <a:t>and </a:t>
            </a:r>
            <a:r>
              <a:rPr lang="en-US" dirty="0"/>
              <a:t>own snowmobiles?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39B5F2-788B-418E-BE66-D15798498E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2399" y="4039009"/>
            <a:ext cx="1617012" cy="56391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897712E5-B83C-4AB0-9661-FFA98DF2FFE3}"/>
              </a:ext>
            </a:extLst>
          </p:cNvPr>
          <p:cNvSpPr/>
          <p:nvPr/>
        </p:nvSpPr>
        <p:spPr>
          <a:xfrm>
            <a:off x="5354713" y="4477482"/>
            <a:ext cx="3160637" cy="1200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joint relative frequency helps answer questions involving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both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of the variables in a two-way table.</a:t>
            </a:r>
          </a:p>
        </p:txBody>
      </p:sp>
    </p:spTree>
    <p:extLst>
      <p:ext uri="{BB962C8B-B14F-4D97-AF65-F5344CB8AC3E}">
        <p14:creationId xmlns:p14="http://schemas.microsoft.com/office/powerpoint/2010/main" val="7691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2A2FB-6B85-42E3-8B6A-5AAD0BA9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Analyzing Data on Two Categorical Variables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F69103-2B1B-499F-880E-B90E3C628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677" y="1354377"/>
            <a:ext cx="4989959" cy="154772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585E1CD-17EF-47E4-833A-57AFEB065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3985" y="1470938"/>
            <a:ext cx="2511365" cy="2585323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joint relative frequency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gives the percent or proportion of individuals that have a specific value for one categorical variable and a specific value for another categorical variable.</a:t>
            </a: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2B59C2-2350-4BFB-9A90-9274BD896C62}"/>
              </a:ext>
            </a:extLst>
          </p:cNvPr>
          <p:cNvSpPr/>
          <p:nvPr/>
        </p:nvSpPr>
        <p:spPr>
          <a:xfrm>
            <a:off x="973706" y="3158705"/>
            <a:ext cx="39077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What percent of people in the sample are environmental club members </a:t>
            </a:r>
            <a:r>
              <a:rPr lang="en-US" b="1" dirty="0">
                <a:solidFill>
                  <a:srgbClr val="FF0000"/>
                </a:solidFill>
              </a:rPr>
              <a:t>and </a:t>
            </a:r>
            <a:r>
              <a:rPr lang="en-US" dirty="0"/>
              <a:t>own snowmobiles?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39B5F2-788B-418E-BE66-D15798498E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2399" y="4039009"/>
            <a:ext cx="1617012" cy="56391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897712E5-B83C-4AB0-9661-FFA98DF2FFE3}"/>
              </a:ext>
            </a:extLst>
          </p:cNvPr>
          <p:cNvSpPr/>
          <p:nvPr/>
        </p:nvSpPr>
        <p:spPr>
          <a:xfrm>
            <a:off x="5354713" y="4477482"/>
            <a:ext cx="3160637" cy="1200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joint relative frequency helps answer questions involving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both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of the variables in a two-way table.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7AD2CC1-5C47-4D4C-8FE6-1BA5DB5F1FF3}"/>
              </a:ext>
            </a:extLst>
          </p:cNvPr>
          <p:cNvSpPr/>
          <p:nvPr/>
        </p:nvSpPr>
        <p:spPr>
          <a:xfrm>
            <a:off x="879348" y="4713549"/>
            <a:ext cx="38220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What proportion of people in the sample are not environmental club members </a:t>
            </a:r>
            <a:r>
              <a:rPr lang="en-US" b="1" dirty="0">
                <a:solidFill>
                  <a:srgbClr val="FF0000"/>
                </a:solidFill>
              </a:rPr>
              <a:t>and</a:t>
            </a:r>
            <a:r>
              <a:rPr lang="en-US" dirty="0"/>
              <a:t> never use snowmobiles?</a:t>
            </a:r>
          </a:p>
        </p:txBody>
      </p:sp>
    </p:spTree>
    <p:extLst>
      <p:ext uri="{BB962C8B-B14F-4D97-AF65-F5344CB8AC3E}">
        <p14:creationId xmlns:p14="http://schemas.microsoft.com/office/powerpoint/2010/main" val="1133679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2A2FB-6B85-42E3-8B6A-5AAD0BA9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Analyzing Data on Two Categorical Variables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F69103-2B1B-499F-880E-B90E3C628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677" y="1354377"/>
            <a:ext cx="4989959" cy="154772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585E1CD-17EF-47E4-833A-57AFEB065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3985" y="1470938"/>
            <a:ext cx="2511365" cy="2585323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joint relative frequency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gives the percent or proportion of individuals that have a specific value for one categorical variable and a specific value for another categorical variable.</a:t>
            </a: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0D31B1C-8031-41D8-A329-00E665D4BF1C}"/>
              </a:ext>
            </a:extLst>
          </p:cNvPr>
          <p:cNvSpPr/>
          <p:nvPr/>
        </p:nvSpPr>
        <p:spPr>
          <a:xfrm>
            <a:off x="5146938" y="2613803"/>
            <a:ext cx="608820" cy="207034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EE5DC7-727A-4B4C-A0C4-12AC0BF47BCC}"/>
              </a:ext>
            </a:extLst>
          </p:cNvPr>
          <p:cNvSpPr/>
          <p:nvPr/>
        </p:nvSpPr>
        <p:spPr>
          <a:xfrm>
            <a:off x="3564887" y="1882071"/>
            <a:ext cx="608820" cy="207034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2B59C2-2350-4BFB-9A90-9274BD896C62}"/>
              </a:ext>
            </a:extLst>
          </p:cNvPr>
          <p:cNvSpPr/>
          <p:nvPr/>
        </p:nvSpPr>
        <p:spPr>
          <a:xfrm>
            <a:off x="973706" y="3158705"/>
            <a:ext cx="39077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What percent of people in the sample are environmental club members </a:t>
            </a:r>
            <a:r>
              <a:rPr lang="en-US" b="1" dirty="0">
                <a:solidFill>
                  <a:srgbClr val="FF0000"/>
                </a:solidFill>
              </a:rPr>
              <a:t>and </a:t>
            </a:r>
            <a:r>
              <a:rPr lang="en-US" dirty="0"/>
              <a:t>own snowmobiles?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39B5F2-788B-418E-BE66-D15798498E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2399" y="4039009"/>
            <a:ext cx="1617012" cy="56391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897712E5-B83C-4AB0-9661-FFA98DF2FFE3}"/>
              </a:ext>
            </a:extLst>
          </p:cNvPr>
          <p:cNvSpPr/>
          <p:nvPr/>
        </p:nvSpPr>
        <p:spPr>
          <a:xfrm>
            <a:off x="5354713" y="4477482"/>
            <a:ext cx="3160637" cy="1200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joint relative frequency helps answer questions involving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both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of the variables in a two-way table.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7AD2CC1-5C47-4D4C-8FE6-1BA5DB5F1FF3}"/>
              </a:ext>
            </a:extLst>
          </p:cNvPr>
          <p:cNvSpPr/>
          <p:nvPr/>
        </p:nvSpPr>
        <p:spPr>
          <a:xfrm>
            <a:off x="879348" y="4713549"/>
            <a:ext cx="38220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What proportion of people in the sample are not environmental club members </a:t>
            </a:r>
            <a:r>
              <a:rPr lang="en-US" b="1" dirty="0">
                <a:solidFill>
                  <a:srgbClr val="FF0000"/>
                </a:solidFill>
              </a:rPr>
              <a:t>and</a:t>
            </a:r>
            <a:r>
              <a:rPr lang="en-US" dirty="0"/>
              <a:t> never use snowmobiles?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3E3551D-D154-47FE-BDF2-F4A21FABB6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2399" y="5677811"/>
            <a:ext cx="1100906" cy="478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934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2A2FB-6B85-42E3-8B6A-5AAD0BA9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/>
              <a:t>Relationships Between Two Categorical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A6CE1-AA01-4F52-A57C-850ECECB5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83840"/>
            <a:ext cx="4935388" cy="132485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Marginal and joint relative frequencies do not tell us much about the </a:t>
            </a:r>
            <a:r>
              <a:rPr lang="en-US" sz="2000" i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relationship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between environmental club membership and snowmobile use for the people in the sample.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9F68FB9-D76B-41B6-8BB2-C2AA7CD811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079" y="2910851"/>
            <a:ext cx="4989959" cy="154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312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2A2FB-6B85-42E3-8B6A-5AAD0BA9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Relationships Between Two Categorical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A6CE1-AA01-4F52-A57C-850ECECB5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83840"/>
            <a:ext cx="4935388" cy="96254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Marginal and joint relative frequencies do not tell us much about the </a:t>
            </a:r>
            <a:r>
              <a:rPr lang="en-US" sz="2000" i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relationship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between environmental club membership and snowmobile use for the people in the sample.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4E9ABB-6EE4-423C-A700-A361A271D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3985" y="1470938"/>
            <a:ext cx="2511365" cy="2862322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conditional relative frequency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gives the percent or proportion of individuals that have a specific value for one categorical variable among individuals who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share the same value of another categorical variable (the condition).</a:t>
            </a: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9F68FB9-D76B-41B6-8BB2-C2AA7CD811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079" y="2910851"/>
            <a:ext cx="4989959" cy="154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961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2A2FB-6B85-42E3-8B6A-5AAD0BA9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Relationships Between Two Categorical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A6CE1-AA01-4F52-A57C-850ECECB5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83840"/>
            <a:ext cx="4935388" cy="96254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Marginal and joint relative frequencies do not tell us much about the </a:t>
            </a:r>
            <a:r>
              <a:rPr lang="en-US" sz="2000" i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relationship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between environmental club membership and snowmobile use for the people in the sample.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4E9ABB-6EE4-423C-A700-A361A271D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3985" y="1470938"/>
            <a:ext cx="2511365" cy="2862322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conditional relative frequency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gives the percent or proportion of individuals that have a specific value for one categorical variable among individuals who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share the same value of another categorical variable (the condition).</a:t>
            </a: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9F68FB9-D76B-41B6-8BB2-C2AA7CD811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079" y="2910851"/>
            <a:ext cx="4989959" cy="154772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492B4AC-D686-4522-9ACC-9FB2FEA0AC83}"/>
              </a:ext>
            </a:extLst>
          </p:cNvPr>
          <p:cNvSpPr/>
          <p:nvPr/>
        </p:nvSpPr>
        <p:spPr>
          <a:xfrm>
            <a:off x="3881887" y="46823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What percent of environmental club members</a:t>
            </a:r>
            <a:r>
              <a:rPr lang="en-US" i="1" dirty="0"/>
              <a:t> </a:t>
            </a:r>
            <a:r>
              <a:rPr lang="en-US" dirty="0"/>
              <a:t>in the sample are snowmobile owners?</a:t>
            </a:r>
          </a:p>
        </p:txBody>
      </p:sp>
    </p:spTree>
    <p:extLst>
      <p:ext uri="{BB962C8B-B14F-4D97-AF65-F5344CB8AC3E}">
        <p14:creationId xmlns:p14="http://schemas.microsoft.com/office/powerpoint/2010/main" val="2404795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2A2FB-6B85-42E3-8B6A-5AAD0BA9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Relationships Between Two Categorical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A6CE1-AA01-4F52-A57C-850ECECB5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83840"/>
            <a:ext cx="4935388" cy="96254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Marginal and joint relative frequencies do not tell us much about the </a:t>
            </a:r>
            <a:r>
              <a:rPr lang="en-US" sz="2000" i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relationship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between environmental club membership and snowmobile use for the people in the sample.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4E9ABB-6EE4-423C-A700-A361A271D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3985" y="1470938"/>
            <a:ext cx="2511365" cy="2862322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conditional relative frequency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gives the percent or proportion of individuals that have a specific value for one categorical variable among individuals who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share the same value of another categorical variable (the condition).</a:t>
            </a: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9F68FB9-D76B-41B6-8BB2-C2AA7CD811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079" y="2910851"/>
            <a:ext cx="4989959" cy="154772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492B4AC-D686-4522-9ACC-9FB2FEA0AC83}"/>
              </a:ext>
            </a:extLst>
          </p:cNvPr>
          <p:cNvSpPr/>
          <p:nvPr/>
        </p:nvSpPr>
        <p:spPr>
          <a:xfrm>
            <a:off x="3881887" y="46823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What percent of environmental club members</a:t>
            </a:r>
            <a:r>
              <a:rPr lang="en-US" i="1" dirty="0"/>
              <a:t> </a:t>
            </a:r>
            <a:r>
              <a:rPr lang="en-US" dirty="0"/>
              <a:t>in the sample are snowmobile owners?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51CA356-937E-4382-8BF8-AC6A73840CEE}"/>
              </a:ext>
            </a:extLst>
          </p:cNvPr>
          <p:cNvSpPr/>
          <p:nvPr/>
        </p:nvSpPr>
        <p:spPr>
          <a:xfrm>
            <a:off x="5495030" y="4692046"/>
            <a:ext cx="2881220" cy="356623"/>
          </a:xfrm>
          <a:prstGeom prst="ellipse">
            <a:avLst/>
          </a:prstGeom>
          <a:noFill/>
          <a:ln w="38100">
            <a:solidFill>
              <a:srgbClr val="0047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7A7D5A-7E26-4EAF-AA24-D8937C9E71C3}"/>
              </a:ext>
            </a:extLst>
          </p:cNvPr>
          <p:cNvSpPr/>
          <p:nvPr/>
        </p:nvSpPr>
        <p:spPr>
          <a:xfrm>
            <a:off x="4238911" y="3000351"/>
            <a:ext cx="631674" cy="1552868"/>
          </a:xfrm>
          <a:prstGeom prst="ellipse">
            <a:avLst/>
          </a:prstGeom>
          <a:noFill/>
          <a:ln w="38100">
            <a:solidFill>
              <a:srgbClr val="0047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002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2A2FB-6B85-42E3-8B6A-5AAD0BA9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Relationships Between Two Categorical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A6CE1-AA01-4F52-A57C-850ECECB5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83840"/>
            <a:ext cx="4935388" cy="96254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Marginal and joint relative frequencies do not tell us much about the </a:t>
            </a:r>
            <a:r>
              <a:rPr lang="en-US" sz="2000" i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relationship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between environmental club membership and snowmobile use for the people in the sample.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4E9ABB-6EE4-423C-A700-A361A271D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3985" y="1470938"/>
            <a:ext cx="2511365" cy="2862322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conditional relative frequency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gives the percent or proportion of individuals that have a specific value for one categorical variable among individuals who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share the same value of another categorical variable (the condition).</a:t>
            </a: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9F68FB9-D76B-41B6-8BB2-C2AA7CD811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079" y="2910851"/>
            <a:ext cx="4989959" cy="154772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492B4AC-D686-4522-9ACC-9FB2FEA0AC83}"/>
              </a:ext>
            </a:extLst>
          </p:cNvPr>
          <p:cNvSpPr/>
          <p:nvPr/>
        </p:nvSpPr>
        <p:spPr>
          <a:xfrm>
            <a:off x="3881887" y="46823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What percent of environmental club members</a:t>
            </a:r>
            <a:r>
              <a:rPr lang="en-US" i="1" dirty="0"/>
              <a:t> </a:t>
            </a:r>
            <a:r>
              <a:rPr lang="en-US" dirty="0"/>
              <a:t>in the sample are snowmobile owners?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EA49F4A-3815-4097-BDF8-99417EB053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4451" y="5431449"/>
            <a:ext cx="1839068" cy="562202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051CA356-937E-4382-8BF8-AC6A73840CEE}"/>
              </a:ext>
            </a:extLst>
          </p:cNvPr>
          <p:cNvSpPr/>
          <p:nvPr/>
        </p:nvSpPr>
        <p:spPr>
          <a:xfrm>
            <a:off x="5495030" y="4692046"/>
            <a:ext cx="2881220" cy="356623"/>
          </a:xfrm>
          <a:prstGeom prst="ellipse">
            <a:avLst/>
          </a:prstGeom>
          <a:noFill/>
          <a:ln w="38100">
            <a:solidFill>
              <a:srgbClr val="0047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7A7D5A-7E26-4EAF-AA24-D8937C9E71C3}"/>
              </a:ext>
            </a:extLst>
          </p:cNvPr>
          <p:cNvSpPr/>
          <p:nvPr/>
        </p:nvSpPr>
        <p:spPr>
          <a:xfrm>
            <a:off x="4238911" y="3000351"/>
            <a:ext cx="631674" cy="1552868"/>
          </a:xfrm>
          <a:prstGeom prst="ellipse">
            <a:avLst/>
          </a:prstGeom>
          <a:noFill/>
          <a:ln w="38100">
            <a:solidFill>
              <a:srgbClr val="0047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EB672EE-BA91-404C-B2EF-47A819400E4E}"/>
              </a:ext>
            </a:extLst>
          </p:cNvPr>
          <p:cNvSpPr/>
          <p:nvPr/>
        </p:nvSpPr>
        <p:spPr>
          <a:xfrm>
            <a:off x="4237743" y="4168075"/>
            <a:ext cx="608820" cy="207034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D18C6F3-BEC1-464D-A6FC-C472F79360B4}"/>
              </a:ext>
            </a:extLst>
          </p:cNvPr>
          <p:cNvSpPr/>
          <p:nvPr/>
        </p:nvSpPr>
        <p:spPr>
          <a:xfrm>
            <a:off x="4260753" y="3906415"/>
            <a:ext cx="608820" cy="207034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8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2A2FB-6B85-42E3-8B6A-5AAD0BA9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Relationships Between Two Categorical Variables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4E9ABB-6EE4-423C-A700-A361A271D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098" y="3310902"/>
            <a:ext cx="2511365" cy="2308324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The distribution of snowmobile use among environmental club members is called the 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conditional distribution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of snowmobile use among environmental club members.</a:t>
            </a: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9F68FB9-D76B-41B6-8BB2-C2AA7CD811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341788"/>
            <a:ext cx="5836412" cy="181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510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2A2FB-6B85-42E3-8B6A-5AAD0BA9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Relationships Between Two Categorical Variables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4E9ABB-6EE4-423C-A700-A361A271D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098" y="3310902"/>
            <a:ext cx="2511365" cy="2308324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The distribution of snowmobile use among environmental club members is called the 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conditional distribution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of snowmobile use among environmental club members.</a:t>
            </a: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9F68FB9-D76B-41B6-8BB2-C2AA7CD811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341788"/>
            <a:ext cx="5836412" cy="1810264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347A7D5A-7E26-4EAF-AA24-D8937C9E71C3}"/>
              </a:ext>
            </a:extLst>
          </p:cNvPr>
          <p:cNvSpPr/>
          <p:nvPr/>
        </p:nvSpPr>
        <p:spPr>
          <a:xfrm>
            <a:off x="4941424" y="1587909"/>
            <a:ext cx="631674" cy="1552868"/>
          </a:xfrm>
          <a:prstGeom prst="ellipse">
            <a:avLst/>
          </a:prstGeom>
          <a:noFill/>
          <a:ln w="38100">
            <a:solidFill>
              <a:srgbClr val="0047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D9B65EB-931F-4968-BD25-BECA9D3D01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2893" y="3780644"/>
            <a:ext cx="2772162" cy="183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69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4CA79-D94F-40EC-BE10-929E53B8D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Organizing Categorical Data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72A973-AE0B-4369-80A5-77E9A325C0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093" y="1856846"/>
            <a:ext cx="5559446" cy="3137847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FD60313-6EA5-4C3F-B41B-9CC8EDD06F73}"/>
              </a:ext>
            </a:extLst>
          </p:cNvPr>
          <p:cNvCxnSpPr>
            <a:cxnSpLocks/>
            <a:stCxn id="15" idx="1"/>
          </p:cNvCxnSpPr>
          <p:nvPr/>
        </p:nvCxnSpPr>
        <p:spPr>
          <a:xfrm flipH="1">
            <a:off x="6593539" y="2319466"/>
            <a:ext cx="581741" cy="138499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FDCA4085-43B7-45D6-8F84-945E28A7F0F2}"/>
              </a:ext>
            </a:extLst>
          </p:cNvPr>
          <p:cNvSpPr txBox="1"/>
          <p:nvPr/>
        </p:nvSpPr>
        <p:spPr>
          <a:xfrm>
            <a:off x="7175280" y="1996300"/>
            <a:ext cx="1226850" cy="646331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Categorical variable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619B49B-F54B-4369-9554-73DB14D68787}"/>
              </a:ext>
            </a:extLst>
          </p:cNvPr>
          <p:cNvSpPr/>
          <p:nvPr/>
        </p:nvSpPr>
        <p:spPr>
          <a:xfrm>
            <a:off x="5439497" y="2243779"/>
            <a:ext cx="1154042" cy="463571"/>
          </a:xfrm>
          <a:prstGeom prst="ellipse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81F24BE-FC73-44DF-8288-ACC3A0994028}"/>
              </a:ext>
            </a:extLst>
          </p:cNvPr>
          <p:cNvGrpSpPr/>
          <p:nvPr/>
        </p:nvGrpSpPr>
        <p:grpSpPr>
          <a:xfrm>
            <a:off x="5439497" y="2689751"/>
            <a:ext cx="2893620" cy="2304942"/>
            <a:chOff x="4292183" y="2060326"/>
            <a:chExt cx="2893620" cy="2304942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6BFBF6D-2559-47BE-8523-77D7C8A74DF0}"/>
                </a:ext>
              </a:extLst>
            </p:cNvPr>
            <p:cNvSpPr/>
            <p:nvPr/>
          </p:nvSpPr>
          <p:spPr>
            <a:xfrm>
              <a:off x="4292183" y="2060326"/>
              <a:ext cx="1123413" cy="2304942"/>
            </a:xfrm>
            <a:prstGeom prst="rect">
              <a:avLst/>
            </a:prstGeom>
            <a:noFill/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FB7D3E86-7557-48C9-A0AC-1BA3EAC1C427}"/>
                </a:ext>
              </a:extLst>
            </p:cNvPr>
            <p:cNvCxnSpPr>
              <a:cxnSpLocks/>
              <a:stCxn id="20" idx="1"/>
            </p:cNvCxnSpPr>
            <p:nvPr/>
          </p:nvCxnSpPr>
          <p:spPr>
            <a:xfrm flipH="1">
              <a:off x="5415596" y="2983656"/>
              <a:ext cx="581740" cy="1"/>
            </a:xfrm>
            <a:prstGeom prst="straightConnector1">
              <a:avLst/>
            </a:prstGeom>
            <a:ln w="762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EF3F283-0B4C-41D3-9ED1-795CD5D77027}"/>
                </a:ext>
              </a:extLst>
            </p:cNvPr>
            <p:cNvSpPr txBox="1"/>
            <p:nvPr/>
          </p:nvSpPr>
          <p:spPr>
            <a:xfrm>
              <a:off x="5997336" y="2521991"/>
              <a:ext cx="1188467" cy="923330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Values</a:t>
              </a:r>
              <a:br>
                <a:rPr lang="en-US" dirty="0"/>
              </a:br>
              <a:r>
                <a:rPr lang="en-US" dirty="0"/>
                <a:t>(These are the data)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2332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2A2FB-6B85-42E3-8B6A-5AAD0BA9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Relationships Between Two Categorical Variables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9F68FB9-D76B-41B6-8BB2-C2AA7CD811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313995"/>
            <a:ext cx="4667969" cy="144785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70D6BB8-8DD7-494B-87C9-7C2C872C28E6}"/>
              </a:ext>
            </a:extLst>
          </p:cNvPr>
          <p:cNvSpPr/>
          <p:nvPr/>
        </p:nvSpPr>
        <p:spPr>
          <a:xfrm>
            <a:off x="5582369" y="2284696"/>
            <a:ext cx="2932981" cy="147732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We can find the distribution of snowmobile use among the survey respondents who are not environmental club members in a similar way.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77C6D7-F3B3-4F84-A844-0BCCF4F8E2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9930" y="3892331"/>
            <a:ext cx="6677063" cy="2267831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31BAC57-8BF0-4A43-AD7A-E241C7BACE78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3614468" y="2761846"/>
            <a:ext cx="1113994" cy="1130485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E0D154A6-DC53-4D84-901A-8C8AAE2E9468}"/>
              </a:ext>
            </a:extLst>
          </p:cNvPr>
          <p:cNvSpPr/>
          <p:nvPr/>
        </p:nvSpPr>
        <p:spPr>
          <a:xfrm>
            <a:off x="3242020" y="1527527"/>
            <a:ext cx="631674" cy="1234319"/>
          </a:xfrm>
          <a:prstGeom prst="ellipse">
            <a:avLst/>
          </a:prstGeom>
          <a:noFill/>
          <a:ln w="38100">
            <a:solidFill>
              <a:srgbClr val="0047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14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9D087F1-92E8-47B5-988E-49FF3001E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Relationships Between Two Categorical Variables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FDAD88-6564-4174-BF4C-93FBC7C171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15722" y="2061713"/>
            <a:ext cx="7764044" cy="392501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When comparing groups of different sizes, be sure to use relative frequencies (</a:t>
            </a:r>
            <a:r>
              <a:rPr lang="en-US" dirty="0" err="1"/>
              <a:t>percents</a:t>
            </a:r>
            <a:r>
              <a:rPr lang="en-US" dirty="0"/>
              <a:t> or proportions) instead of frequencies (counts) when analyzing categorical data.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Make sure to avoid statements like “More club members never use snowmobiles” when you mean “A greater percentage of club members never use snowmobiles.”</a:t>
            </a:r>
          </a:p>
        </p:txBody>
      </p:sp>
    </p:spTree>
    <p:extLst>
      <p:ext uri="{BB962C8B-B14F-4D97-AF65-F5344CB8AC3E}">
        <p14:creationId xmlns:p14="http://schemas.microsoft.com/office/powerpoint/2010/main" val="212480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B85B0AD-C43F-4645-BCA4-B52EE7485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Relationships Between Two Categorical Variables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60C18F-AA80-4F53-B5FB-527146E40F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8736" y="1801279"/>
            <a:ext cx="3234471" cy="3785652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side-by-side bar graph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displays the distribution of a categorical variable for each value of another categorical variable. The bars are grouped together based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on the values of one of the categorical variables and placed side by side.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1C7A40-D661-455D-AA76-D2A893FE3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8736" y="1801279"/>
            <a:ext cx="3234471" cy="3785652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segmented bar graph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displays the distribution of a categorical variable as segments of a rectangle, with the area of each segment proportional to the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percent of individuals in the corresponding category.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79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B85B0AD-C43F-4645-BCA4-B52EE7485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Relationships Between Two Categorical Variables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032923-2874-4744-A67D-06F155196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8736" y="1801279"/>
            <a:ext cx="3234471" cy="3785652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segmented bar graph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displays the distribution of a categorical variable as segments of a rectangle, with the area of each segment proportional to the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percent of individuals in the corresponding category.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00F5991-A272-4B0B-BB21-EB4A0DAB80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559" y="2481230"/>
            <a:ext cx="3677565" cy="290080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24A74F6-9062-4D9F-9A91-DD9E291399A8}"/>
              </a:ext>
            </a:extLst>
          </p:cNvPr>
          <p:cNvSpPr/>
          <p:nvPr/>
        </p:nvSpPr>
        <p:spPr>
          <a:xfrm>
            <a:off x="1314455" y="1910700"/>
            <a:ext cx="3029669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dirty="0"/>
              <a:t>Side-by-side Bar Graph</a:t>
            </a:r>
          </a:p>
        </p:txBody>
      </p:sp>
    </p:spTree>
    <p:extLst>
      <p:ext uri="{BB962C8B-B14F-4D97-AF65-F5344CB8AC3E}">
        <p14:creationId xmlns:p14="http://schemas.microsoft.com/office/powerpoint/2010/main" val="3931810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B85B0AD-C43F-4645-BCA4-B52EE7485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Relationships Between Two Categorical Variables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3EF0E64-54B8-4799-95AD-8299FBB72A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559" y="2481230"/>
            <a:ext cx="3677565" cy="29008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53C7CC3-A8DC-4E63-B98C-56D7D3F0F4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783" y="2508982"/>
            <a:ext cx="3616429" cy="286443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502BF6C-2EEB-4E1C-ACA4-2622B41B9D18}"/>
              </a:ext>
            </a:extLst>
          </p:cNvPr>
          <p:cNvSpPr/>
          <p:nvPr/>
        </p:nvSpPr>
        <p:spPr>
          <a:xfrm>
            <a:off x="5323777" y="1910700"/>
            <a:ext cx="3079435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dirty="0"/>
              <a:t>Segmented Bar Graph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87A871-A091-461F-A5BE-5DC3EA25CAC8}"/>
              </a:ext>
            </a:extLst>
          </p:cNvPr>
          <p:cNvSpPr/>
          <p:nvPr/>
        </p:nvSpPr>
        <p:spPr>
          <a:xfrm>
            <a:off x="1314455" y="1910700"/>
            <a:ext cx="3029669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dirty="0"/>
              <a:t>Side-by-side Bar Graph</a:t>
            </a:r>
          </a:p>
        </p:txBody>
      </p:sp>
    </p:spTree>
    <p:extLst>
      <p:ext uri="{BB962C8B-B14F-4D97-AF65-F5344CB8AC3E}">
        <p14:creationId xmlns:p14="http://schemas.microsoft.com/office/powerpoint/2010/main" val="1727712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B85B0AD-C43F-4645-BCA4-B52EE7485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Relationships Between Two Categorical Variables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02BF6C-2EEB-4E1C-ACA4-2622B41B9D18}"/>
              </a:ext>
            </a:extLst>
          </p:cNvPr>
          <p:cNvSpPr/>
          <p:nvPr/>
        </p:nvSpPr>
        <p:spPr>
          <a:xfrm>
            <a:off x="5323777" y="1910700"/>
            <a:ext cx="3079435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dirty="0"/>
              <a:t>Mosaic Plot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5F7A4A-CBD8-422A-8FC8-786ADA814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8736" y="1801279"/>
            <a:ext cx="3234471" cy="3046988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mosaic plot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is a modified segmented bar graph in which the width of each rectangle is proportional to the number of individuals in the corresponding category.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4E3B0BC-EA09-429E-9ACA-3EE63BCB8A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0795" y="2672161"/>
            <a:ext cx="4005019" cy="2486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321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B85B0AD-C43F-4645-BCA4-B52EE7485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Relationships Between Two Categorical Variables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5EE86F-9778-4513-AD5D-E41022D9D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0879" y="1352711"/>
            <a:ext cx="3234471" cy="2308324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There is an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association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between two variables if knowing the value of one variable helps us predict the value of the other. </a:t>
            </a:r>
          </a:p>
        </p:txBody>
      </p:sp>
    </p:spTree>
    <p:extLst>
      <p:ext uri="{BB962C8B-B14F-4D97-AF65-F5344CB8AC3E}">
        <p14:creationId xmlns:p14="http://schemas.microsoft.com/office/powerpoint/2010/main" val="913194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B85B0AD-C43F-4645-BCA4-B52EE7485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Relationships Between Two Categorical Variables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5EE86F-9778-4513-AD5D-E41022D9D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0879" y="1352711"/>
            <a:ext cx="3234471" cy="2308324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There is an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association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between two variables if knowing the value of one variable helps us predict the value of the other.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0A8F33-F63C-43F6-86B5-B4C6A37179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364222"/>
            <a:ext cx="3080708" cy="2440107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FA2668B-7D7D-4F61-BD9B-90070CC4DB6D}"/>
              </a:ext>
            </a:extLst>
          </p:cNvPr>
          <p:cNvCxnSpPr>
            <a:cxnSpLocks/>
          </p:cNvCxnSpPr>
          <p:nvPr/>
        </p:nvCxnSpPr>
        <p:spPr>
          <a:xfrm flipH="1">
            <a:off x="4071668" y="1751162"/>
            <a:ext cx="2907102" cy="448574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004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B85B0AD-C43F-4645-BCA4-B52EE7485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Relationships Between Two Categorical Variables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5EE86F-9778-4513-AD5D-E41022D9D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0879" y="1352711"/>
            <a:ext cx="3234471" cy="2308324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There is an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association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between two variables if knowing the value of one variable helps us predict the value of the other.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0A8F33-F63C-43F6-86B5-B4C6A37179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364222"/>
            <a:ext cx="3080708" cy="2440107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FA2668B-7D7D-4F61-BD9B-90070CC4DB6D}"/>
              </a:ext>
            </a:extLst>
          </p:cNvPr>
          <p:cNvCxnSpPr>
            <a:cxnSpLocks/>
          </p:cNvCxnSpPr>
          <p:nvPr/>
        </p:nvCxnSpPr>
        <p:spPr>
          <a:xfrm flipH="1">
            <a:off x="4071668" y="1751162"/>
            <a:ext cx="2907102" cy="448574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61FDAA5-8B23-42A4-ADEB-07DFCC758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0878" y="3862297"/>
            <a:ext cx="3234471" cy="2308324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If knowing the value of one variable does not help us predict the value of the other, then there is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association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between the variables.</a:t>
            </a:r>
          </a:p>
        </p:txBody>
      </p:sp>
    </p:spTree>
    <p:extLst>
      <p:ext uri="{BB962C8B-B14F-4D97-AF65-F5344CB8AC3E}">
        <p14:creationId xmlns:p14="http://schemas.microsoft.com/office/powerpoint/2010/main" val="3793750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B85B0AD-C43F-4645-BCA4-B52EE7485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Relationships Between Two Categorical Variables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5EE86F-9778-4513-AD5D-E41022D9D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0879" y="1352711"/>
            <a:ext cx="3234471" cy="2308324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There is an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association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between two variables if knowing the value of one variable helps us predict the value of the other.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0A8F33-F63C-43F6-86B5-B4C6A37179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364222"/>
            <a:ext cx="3080708" cy="2440107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FA2668B-7D7D-4F61-BD9B-90070CC4DB6D}"/>
              </a:ext>
            </a:extLst>
          </p:cNvPr>
          <p:cNvCxnSpPr>
            <a:cxnSpLocks/>
          </p:cNvCxnSpPr>
          <p:nvPr/>
        </p:nvCxnSpPr>
        <p:spPr>
          <a:xfrm flipH="1">
            <a:off x="4071668" y="1751162"/>
            <a:ext cx="2907102" cy="448574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1C715BEB-D50B-4D1C-B878-B932653ECA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3804329"/>
            <a:ext cx="3179805" cy="242426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61FDAA5-8B23-42A4-ADEB-07DFCC758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0878" y="3862297"/>
            <a:ext cx="3234471" cy="2308324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If knowing the value of one variable does not help us predict the value of the other, then there is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association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between the variables.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14EF1F3-6391-49EE-814F-1F65A9F2A933}"/>
              </a:ext>
            </a:extLst>
          </p:cNvPr>
          <p:cNvCxnSpPr>
            <a:cxnSpLocks/>
          </p:cNvCxnSpPr>
          <p:nvPr/>
        </p:nvCxnSpPr>
        <p:spPr>
          <a:xfrm flipH="1" flipV="1">
            <a:off x="4011283" y="5210355"/>
            <a:ext cx="1768415" cy="250166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3834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4CA79-D94F-40EC-BE10-929E53B8D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Organizing Categorical Data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6A25AC6-3F5A-4CAC-A9D5-A66DE37E2D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275772"/>
            <a:ext cx="3425765" cy="276765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17593D0-6367-4AF9-9372-175C678D18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9615" y="2337843"/>
            <a:ext cx="4330723" cy="2705586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FDBC60B8-122E-4B12-A079-79DC016F43E8}"/>
              </a:ext>
            </a:extLst>
          </p:cNvPr>
          <p:cNvGrpSpPr/>
          <p:nvPr/>
        </p:nvGrpSpPr>
        <p:grpSpPr>
          <a:xfrm>
            <a:off x="5092698" y="2878198"/>
            <a:ext cx="3422652" cy="3095875"/>
            <a:chOff x="5092698" y="2878198"/>
            <a:chExt cx="3422652" cy="3095875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F45BA0B-3E9C-478F-BAAE-D2CDE6B2BB28}"/>
                </a:ext>
              </a:extLst>
            </p:cNvPr>
            <p:cNvSpPr/>
            <p:nvPr/>
          </p:nvSpPr>
          <p:spPr>
            <a:xfrm>
              <a:off x="6414976" y="2878198"/>
              <a:ext cx="1969900" cy="396815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7A0FECBF-DB36-43C8-84CF-700963045A53}"/>
                </a:ext>
              </a:extLst>
            </p:cNvPr>
            <p:cNvCxnSpPr>
              <a:cxnSpLocks/>
              <a:stCxn id="18" idx="0"/>
            </p:cNvCxnSpPr>
            <p:nvPr/>
          </p:nvCxnSpPr>
          <p:spPr>
            <a:xfrm flipV="1">
              <a:off x="5927427" y="4842965"/>
              <a:ext cx="1387773" cy="669443"/>
            </a:xfrm>
            <a:prstGeom prst="straightConnector1">
              <a:avLst/>
            </a:prstGeom>
            <a:ln w="762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DBDED71-5431-4455-AFBF-F9A878E2D142}"/>
                </a:ext>
              </a:extLst>
            </p:cNvPr>
            <p:cNvSpPr txBox="1"/>
            <p:nvPr/>
          </p:nvSpPr>
          <p:spPr>
            <a:xfrm>
              <a:off x="5092698" y="5512408"/>
              <a:ext cx="1669458" cy="461665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/>
                <a:t>Proportion 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DC5FCEBF-9F16-4613-B568-A7AF823BFDBB}"/>
                </a:ext>
              </a:extLst>
            </p:cNvPr>
            <p:cNvCxnSpPr>
              <a:cxnSpLocks/>
              <a:stCxn id="22" idx="0"/>
            </p:cNvCxnSpPr>
            <p:nvPr/>
          </p:nvCxnSpPr>
          <p:spPr>
            <a:xfrm flipV="1">
              <a:off x="7793390" y="4842965"/>
              <a:ext cx="356539" cy="669443"/>
            </a:xfrm>
            <a:prstGeom prst="straightConnector1">
              <a:avLst/>
            </a:prstGeom>
            <a:ln w="762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FD5194D-CC71-4B93-9CCF-EA686D44120F}"/>
                </a:ext>
              </a:extLst>
            </p:cNvPr>
            <p:cNvSpPr txBox="1"/>
            <p:nvPr/>
          </p:nvSpPr>
          <p:spPr>
            <a:xfrm>
              <a:off x="7071430" y="5512408"/>
              <a:ext cx="1443920" cy="461665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Percent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6D669B9-4CFF-45C6-AC89-682AA605DB30}"/>
              </a:ext>
            </a:extLst>
          </p:cNvPr>
          <p:cNvGrpSpPr/>
          <p:nvPr/>
        </p:nvGrpSpPr>
        <p:grpSpPr>
          <a:xfrm>
            <a:off x="2553420" y="2878199"/>
            <a:ext cx="1483743" cy="3203443"/>
            <a:chOff x="2553420" y="2878199"/>
            <a:chExt cx="1483743" cy="3203443"/>
          </a:xfrm>
        </p:grpSpPr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F09B418E-0827-43E2-9468-F376E9F6BD2F}"/>
                </a:ext>
              </a:extLst>
            </p:cNvPr>
            <p:cNvCxnSpPr>
              <a:cxnSpLocks/>
              <a:stCxn id="28" idx="0"/>
            </p:cNvCxnSpPr>
            <p:nvPr/>
          </p:nvCxnSpPr>
          <p:spPr>
            <a:xfrm flipV="1">
              <a:off x="3036499" y="4842965"/>
              <a:ext cx="404087" cy="777012"/>
            </a:xfrm>
            <a:prstGeom prst="straightConnector1">
              <a:avLst/>
            </a:prstGeom>
            <a:ln w="76200"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6C4CE97-811B-4CC5-A025-EA00AF99587B}"/>
                </a:ext>
              </a:extLst>
            </p:cNvPr>
            <p:cNvSpPr txBox="1"/>
            <p:nvPr/>
          </p:nvSpPr>
          <p:spPr>
            <a:xfrm>
              <a:off x="2553420" y="5619977"/>
              <a:ext cx="966158" cy="461665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Count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5304FDF-5FBA-46A1-A16C-E6ADA0500E23}"/>
                </a:ext>
              </a:extLst>
            </p:cNvPr>
            <p:cNvSpPr/>
            <p:nvPr/>
          </p:nvSpPr>
          <p:spPr>
            <a:xfrm>
              <a:off x="2826757" y="2878199"/>
              <a:ext cx="1210406" cy="396815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56715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B85B0AD-C43F-4645-BCA4-B52EE7485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Relationships Between Two Categorical Variables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5EE86F-9778-4513-AD5D-E41022D9D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0879" y="1352711"/>
            <a:ext cx="3234471" cy="2308324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There is an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association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between two variables if knowing the value of one variable helps us predict the value of the other.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0A8F33-F63C-43F6-86B5-B4C6A37179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364222"/>
            <a:ext cx="3080708" cy="2440107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FA2668B-7D7D-4F61-BD9B-90070CC4DB6D}"/>
              </a:ext>
            </a:extLst>
          </p:cNvPr>
          <p:cNvCxnSpPr>
            <a:cxnSpLocks/>
          </p:cNvCxnSpPr>
          <p:nvPr/>
        </p:nvCxnSpPr>
        <p:spPr>
          <a:xfrm flipH="1">
            <a:off x="4071668" y="1751162"/>
            <a:ext cx="2907102" cy="448574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1C715BEB-D50B-4D1C-B878-B932653ECA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3804329"/>
            <a:ext cx="3179805" cy="242426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61FDAA5-8B23-42A4-ADEB-07DFCC758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0878" y="3862297"/>
            <a:ext cx="3234471" cy="2308324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If knowing the value of one variable does not help us predict the value of the other, then there is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association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between the variables.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14EF1F3-6391-49EE-814F-1F65A9F2A933}"/>
              </a:ext>
            </a:extLst>
          </p:cNvPr>
          <p:cNvCxnSpPr>
            <a:cxnSpLocks/>
          </p:cNvCxnSpPr>
          <p:nvPr/>
        </p:nvCxnSpPr>
        <p:spPr>
          <a:xfrm flipH="1" flipV="1">
            <a:off x="4011283" y="5210355"/>
            <a:ext cx="1768415" cy="250166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DCE78643-9425-46D9-B2FF-205016DB7279}"/>
              </a:ext>
            </a:extLst>
          </p:cNvPr>
          <p:cNvSpPr/>
          <p:nvPr/>
        </p:nvSpPr>
        <p:spPr>
          <a:xfrm rot="20801334">
            <a:off x="979365" y="1779543"/>
            <a:ext cx="6539901" cy="395952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C00000"/>
                </a:solidFill>
              </a:rPr>
              <a:t>CAUTION</a:t>
            </a:r>
            <a:r>
              <a:rPr lang="en-US" sz="6000" dirty="0">
                <a:solidFill>
                  <a:srgbClr val="C00000"/>
                </a:solidFill>
              </a:rPr>
              <a:t>:</a:t>
            </a:r>
            <a:r>
              <a:rPr lang="en-US" sz="6000" dirty="0"/>
              <a:t> Association does not necessarily imply causation!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FA3DDEE-D56A-49E8-9E96-A29832BF6F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789388">
            <a:off x="953215" y="2536889"/>
            <a:ext cx="968498" cy="957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914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FE230A5-9EEB-437E-88E3-E1C8735CA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Summary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811551-37FA-4C3C-B4A6-F65A9DFB652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MAKE and INTERPRET bar graphs for categorical data.</a:t>
            </a:r>
          </a:p>
          <a:p>
            <a:r>
              <a:rPr lang="en-US" dirty="0"/>
              <a:t>IDENTIFY what makes some graphs of categorical data misleading.</a:t>
            </a:r>
          </a:p>
          <a:p>
            <a:r>
              <a:rPr lang="en-US" dirty="0"/>
              <a:t>CALCULATE marginal and joint relative frequencies from a two-way table.</a:t>
            </a:r>
          </a:p>
          <a:p>
            <a:r>
              <a:rPr lang="en-US" dirty="0"/>
              <a:t>CALCULATE conditional relative frequencies from a two-way table.</a:t>
            </a:r>
          </a:p>
          <a:p>
            <a:r>
              <a:rPr lang="en-US" dirty="0"/>
              <a:t>Use bar graphs to COMPARE distributions of categorical data.</a:t>
            </a:r>
          </a:p>
          <a:p>
            <a:r>
              <a:rPr lang="en-US" dirty="0"/>
              <a:t>DESCRIBE the nature of the association between two categorical variables.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73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4CA79-D94F-40EC-BE10-929E53B8D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Displaying Categorical Data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0C7ECF-3E96-4ED9-9EE3-6EB44F56AD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275772"/>
            <a:ext cx="3425765" cy="276765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2252D7D-A916-4066-9275-696C845FD2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9615" y="2337843"/>
            <a:ext cx="4330723" cy="2705586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472707D7-9582-4AA0-A200-3B6FDD45D17D}"/>
              </a:ext>
            </a:extLst>
          </p:cNvPr>
          <p:cNvGrpSpPr/>
          <p:nvPr/>
        </p:nvGrpSpPr>
        <p:grpSpPr>
          <a:xfrm>
            <a:off x="5092698" y="2878198"/>
            <a:ext cx="3422652" cy="3095875"/>
            <a:chOff x="5092698" y="2878198"/>
            <a:chExt cx="3422652" cy="3095875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2340A9B-BF03-474D-8552-8F77B36A2A6C}"/>
                </a:ext>
              </a:extLst>
            </p:cNvPr>
            <p:cNvSpPr/>
            <p:nvPr/>
          </p:nvSpPr>
          <p:spPr>
            <a:xfrm>
              <a:off x="6414976" y="2878198"/>
              <a:ext cx="1969900" cy="396815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616D6841-ADCC-4C7D-A409-072EB26FBD4E}"/>
                </a:ext>
              </a:extLst>
            </p:cNvPr>
            <p:cNvCxnSpPr>
              <a:cxnSpLocks/>
              <a:stCxn id="25" idx="0"/>
            </p:cNvCxnSpPr>
            <p:nvPr/>
          </p:nvCxnSpPr>
          <p:spPr>
            <a:xfrm flipV="1">
              <a:off x="5927427" y="4842965"/>
              <a:ext cx="1387773" cy="669443"/>
            </a:xfrm>
            <a:prstGeom prst="straightConnector1">
              <a:avLst/>
            </a:prstGeom>
            <a:ln w="762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44BDE94-55D9-4E7B-940A-3B7E4140B235}"/>
                </a:ext>
              </a:extLst>
            </p:cNvPr>
            <p:cNvSpPr txBox="1"/>
            <p:nvPr/>
          </p:nvSpPr>
          <p:spPr>
            <a:xfrm>
              <a:off x="5092698" y="5512408"/>
              <a:ext cx="1669458" cy="461665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/>
                <a:t>Proportion 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E5CDAC23-DF52-4379-A765-B781DD6E7878}"/>
                </a:ext>
              </a:extLst>
            </p:cNvPr>
            <p:cNvCxnSpPr>
              <a:cxnSpLocks/>
              <a:stCxn id="32" idx="0"/>
            </p:cNvCxnSpPr>
            <p:nvPr/>
          </p:nvCxnSpPr>
          <p:spPr>
            <a:xfrm flipV="1">
              <a:off x="7793390" y="4842965"/>
              <a:ext cx="356539" cy="669443"/>
            </a:xfrm>
            <a:prstGeom prst="straightConnector1">
              <a:avLst/>
            </a:prstGeom>
            <a:ln w="762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4684B09-93D3-4AC8-9C7F-1CE48409694C}"/>
                </a:ext>
              </a:extLst>
            </p:cNvPr>
            <p:cNvSpPr txBox="1"/>
            <p:nvPr/>
          </p:nvSpPr>
          <p:spPr>
            <a:xfrm>
              <a:off x="7071430" y="5512408"/>
              <a:ext cx="1443920" cy="461665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Percent 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232AF2F7-0532-494A-B3E0-CE954BAD9E38}"/>
              </a:ext>
            </a:extLst>
          </p:cNvPr>
          <p:cNvSpPr txBox="1"/>
          <p:nvPr/>
        </p:nvSpPr>
        <p:spPr>
          <a:xfrm>
            <a:off x="750498" y="1388853"/>
            <a:ext cx="7513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To display the distribution of categorical data, make a </a:t>
            </a:r>
            <a:r>
              <a:rPr lang="en-US" sz="2400" b="1" dirty="0">
                <a:solidFill>
                  <a:srgbClr val="FF0000"/>
                </a:solidFill>
              </a:rPr>
              <a:t>bar graph</a:t>
            </a:r>
            <a:endParaRPr lang="en-US" sz="24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31EC41A-5FC0-4AE1-8559-45B06AE7E609}"/>
              </a:ext>
            </a:extLst>
          </p:cNvPr>
          <p:cNvGrpSpPr/>
          <p:nvPr/>
        </p:nvGrpSpPr>
        <p:grpSpPr>
          <a:xfrm>
            <a:off x="2553420" y="2878199"/>
            <a:ext cx="1483743" cy="3203443"/>
            <a:chOff x="2553420" y="2878199"/>
            <a:chExt cx="1483743" cy="3203443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83958C04-E31E-4FB4-B0E6-1E693BB21BA5}"/>
                </a:ext>
              </a:extLst>
            </p:cNvPr>
            <p:cNvCxnSpPr>
              <a:cxnSpLocks/>
              <a:stCxn id="23" idx="0"/>
            </p:cNvCxnSpPr>
            <p:nvPr/>
          </p:nvCxnSpPr>
          <p:spPr>
            <a:xfrm flipV="1">
              <a:off x="3036499" y="4842965"/>
              <a:ext cx="404087" cy="777012"/>
            </a:xfrm>
            <a:prstGeom prst="straightConnector1">
              <a:avLst/>
            </a:prstGeom>
            <a:ln w="76200"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85D82CD-0103-4305-94AB-A816E1258C04}"/>
                </a:ext>
              </a:extLst>
            </p:cNvPr>
            <p:cNvSpPr txBox="1"/>
            <p:nvPr/>
          </p:nvSpPr>
          <p:spPr>
            <a:xfrm>
              <a:off x="2553420" y="5619977"/>
              <a:ext cx="966158" cy="461665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Count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C2DCD3D-7CF3-4A21-9E99-223C926CA672}"/>
                </a:ext>
              </a:extLst>
            </p:cNvPr>
            <p:cNvSpPr/>
            <p:nvPr/>
          </p:nvSpPr>
          <p:spPr>
            <a:xfrm>
              <a:off x="2826757" y="2878199"/>
              <a:ext cx="1210406" cy="396815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11756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4CA79-D94F-40EC-BE10-929E53B8D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Displaying Categorical Data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252D7D-A916-4066-9275-696C845FD2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9615" y="2337843"/>
            <a:ext cx="4330723" cy="2705586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92340A9B-BF03-474D-8552-8F77B36A2A6C}"/>
              </a:ext>
            </a:extLst>
          </p:cNvPr>
          <p:cNvSpPr/>
          <p:nvPr/>
        </p:nvSpPr>
        <p:spPr>
          <a:xfrm>
            <a:off x="6414976" y="2878198"/>
            <a:ext cx="1969900" cy="39681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16D6841-ADCC-4C7D-A409-072EB26FBD4E}"/>
              </a:ext>
            </a:extLst>
          </p:cNvPr>
          <p:cNvCxnSpPr>
            <a:cxnSpLocks/>
            <a:stCxn id="25" idx="0"/>
          </p:cNvCxnSpPr>
          <p:nvPr/>
        </p:nvCxnSpPr>
        <p:spPr>
          <a:xfrm flipV="1">
            <a:off x="5927427" y="4842965"/>
            <a:ext cx="1387773" cy="669443"/>
          </a:xfrm>
          <a:prstGeom prst="straightConnector1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44BDE94-55D9-4E7B-940A-3B7E4140B235}"/>
              </a:ext>
            </a:extLst>
          </p:cNvPr>
          <p:cNvSpPr txBox="1"/>
          <p:nvPr/>
        </p:nvSpPr>
        <p:spPr>
          <a:xfrm>
            <a:off x="5092698" y="5512408"/>
            <a:ext cx="1669458" cy="46166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Proportion 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E5CDAC23-DF52-4379-A765-B781DD6E7878}"/>
              </a:ext>
            </a:extLst>
          </p:cNvPr>
          <p:cNvCxnSpPr>
            <a:cxnSpLocks/>
            <a:stCxn id="32" idx="0"/>
          </p:cNvCxnSpPr>
          <p:nvPr/>
        </p:nvCxnSpPr>
        <p:spPr>
          <a:xfrm flipV="1">
            <a:off x="7793390" y="4842965"/>
            <a:ext cx="356539" cy="669443"/>
          </a:xfrm>
          <a:prstGeom prst="straightConnector1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94684B09-93D3-4AC8-9C7F-1CE48409694C}"/>
              </a:ext>
            </a:extLst>
          </p:cNvPr>
          <p:cNvSpPr txBox="1"/>
          <p:nvPr/>
        </p:nvSpPr>
        <p:spPr>
          <a:xfrm>
            <a:off x="7071430" y="5512408"/>
            <a:ext cx="1443920" cy="46166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Percent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2AF2F7-0532-494A-B3E0-CE954BAD9E38}"/>
              </a:ext>
            </a:extLst>
          </p:cNvPr>
          <p:cNvSpPr txBox="1"/>
          <p:nvPr/>
        </p:nvSpPr>
        <p:spPr>
          <a:xfrm>
            <a:off x="750498" y="1388853"/>
            <a:ext cx="7513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To display the distribution of categorical data, make a </a:t>
            </a:r>
            <a:r>
              <a:rPr lang="en-US" sz="2400" b="1" dirty="0">
                <a:solidFill>
                  <a:srgbClr val="FF0000"/>
                </a:solidFill>
              </a:rPr>
              <a:t>bar graph</a:t>
            </a:r>
            <a:endParaRPr lang="en-US" sz="24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478CF17-E633-480D-87D6-402A1CB6B0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2508562"/>
            <a:ext cx="3488420" cy="3017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19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4CA79-D94F-40EC-BE10-929E53B8D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Displaying Categorical Data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2AF2F7-0532-494A-B3E0-CE954BAD9E38}"/>
              </a:ext>
            </a:extLst>
          </p:cNvPr>
          <p:cNvSpPr txBox="1"/>
          <p:nvPr/>
        </p:nvSpPr>
        <p:spPr>
          <a:xfrm>
            <a:off x="750498" y="1388853"/>
            <a:ext cx="7513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To display the distribution of categorical data, make a </a:t>
            </a:r>
            <a:r>
              <a:rPr lang="en-US" sz="2400" b="1" dirty="0">
                <a:solidFill>
                  <a:srgbClr val="FF0000"/>
                </a:solidFill>
              </a:rPr>
              <a:t>bar graph </a:t>
            </a:r>
            <a:r>
              <a:rPr lang="en-US" sz="2400" dirty="0"/>
              <a:t>or a </a:t>
            </a:r>
            <a:r>
              <a:rPr lang="en-US" sz="2400" b="1" dirty="0">
                <a:solidFill>
                  <a:srgbClr val="FF0000"/>
                </a:solidFill>
              </a:rPr>
              <a:t>pie chart</a:t>
            </a:r>
            <a:r>
              <a:rPr lang="en-US" sz="2400" dirty="0"/>
              <a:t>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478CF17-E633-480D-87D6-402A1CB6B0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508562"/>
            <a:ext cx="3488420" cy="301780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DBE7C57-EF67-4163-9B7E-79B880FEE4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8746" y="2366840"/>
            <a:ext cx="2803820" cy="3159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672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0A0C8-A772-4CB6-A22F-B433AB268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Graphs: Good and Bad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2A228-68B6-4973-B499-57FBD715A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97577"/>
            <a:ext cx="4667969" cy="230826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Bar graphs are a bit dull to look at. It is tempting to replace the bars with pictures or to use special 3-D effects to make the graphs seem more interesting. </a:t>
            </a:r>
          </a:p>
          <a:p>
            <a:pPr marL="0" indent="0">
              <a:buNone/>
            </a:pPr>
            <a:r>
              <a:rPr lang="en-US" altLang="en-US" sz="2400" b="1" dirty="0">
                <a:ea typeface="ＭＳ Ｐゴシック" panose="020B0600070205080204" pitchFamily="34" charset="-128"/>
              </a:rPr>
              <a:t>Don’t do it! </a:t>
            </a: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FD49150-8CB8-4E32-8004-1B31841C28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2074" y="1436024"/>
            <a:ext cx="2883276" cy="2368225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E6914C30-1C30-49AF-8CB6-D058B13439EB}"/>
              </a:ext>
            </a:extLst>
          </p:cNvPr>
          <p:cNvGrpSpPr/>
          <p:nvPr/>
        </p:nvGrpSpPr>
        <p:grpSpPr>
          <a:xfrm>
            <a:off x="1571576" y="3804249"/>
            <a:ext cx="4706076" cy="2113470"/>
            <a:chOff x="1571576" y="3804249"/>
            <a:chExt cx="4706076" cy="211347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B0A56DD-593F-495F-866B-630288E317F1}"/>
                </a:ext>
              </a:extLst>
            </p:cNvPr>
            <p:cNvSpPr/>
            <p:nvPr/>
          </p:nvSpPr>
          <p:spPr>
            <a:xfrm>
              <a:off x="1571576" y="3804249"/>
              <a:ext cx="4706076" cy="2113470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en-US" sz="3200" b="1" dirty="0">
                  <a:solidFill>
                    <a:srgbClr val="C00000"/>
                  </a:solidFill>
                </a:rPr>
                <a:t>		</a:t>
              </a:r>
            </a:p>
            <a:p>
              <a:pPr>
                <a:defRPr/>
              </a:pPr>
              <a:r>
                <a:rPr lang="en-US" sz="3200" b="1" dirty="0">
                  <a:solidFill>
                    <a:srgbClr val="C00000"/>
                  </a:solidFill>
                </a:rPr>
                <a:t>		CAUTION</a:t>
              </a:r>
              <a:r>
                <a:rPr lang="en-US" sz="3200" dirty="0">
                  <a:solidFill>
                    <a:srgbClr val="C00000"/>
                  </a:solidFill>
                </a:rPr>
                <a:t>:</a:t>
              </a:r>
              <a:r>
                <a:rPr lang="en-US" sz="3200" dirty="0"/>
                <a:t> </a:t>
              </a:r>
            </a:p>
            <a:p>
              <a:pPr marL="514350" indent="-514350">
                <a:spcBef>
                  <a:spcPts val="1200"/>
                </a:spcBef>
                <a:buFont typeface="+mj-lt"/>
                <a:buAutoNum type="arabicParenR"/>
                <a:defRPr/>
              </a:pPr>
              <a:r>
                <a:rPr lang="en-US" sz="3200" dirty="0"/>
                <a:t>beware the pictograph</a:t>
              </a:r>
            </a:p>
            <a:p>
              <a:pPr marL="514350" indent="-514350">
                <a:spcBef>
                  <a:spcPts val="1200"/>
                </a:spcBef>
                <a:buFont typeface="+mj-lt"/>
                <a:buAutoNum type="arabicParenR"/>
                <a:defRPr/>
              </a:pPr>
              <a:r>
                <a:rPr lang="en-US" sz="3200" dirty="0"/>
                <a:t>watch those scales</a:t>
              </a:r>
              <a:endParaRPr lang="en-US" sz="3200" b="1" dirty="0"/>
            </a:p>
            <a:p>
              <a:pPr algn="ctr"/>
              <a:endParaRPr lang="en-US" sz="3200" dirty="0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DB4F9A7-8537-4BD0-929D-6071977FBE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1588054">
              <a:off x="1706557" y="3920049"/>
              <a:ext cx="678942" cy="67116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47066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2A2FB-6B85-42E3-8B6A-5AAD0BA9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Analyzing Data on Two Categorical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A6CE1-AA01-4F52-A57C-850ECECB5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83840"/>
            <a:ext cx="7886700" cy="8762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How do you analyze data do when a data set involves two categorical variables?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3434FF-0837-4EDD-ADD8-C435327387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766" y="2264435"/>
            <a:ext cx="3708234" cy="154725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773F928-004B-4ED1-AA01-33C21C041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2389" y="2180477"/>
            <a:ext cx="3354626" cy="1631216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000" b="1" dirty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two-way table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is a table of counts that summarizes data on the relationship between two categorical variables for some group of individuals.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760CF88-3432-482A-9266-10DD1280548F}"/>
              </a:ext>
            </a:extLst>
          </p:cNvPr>
          <p:cNvGrpSpPr/>
          <p:nvPr/>
        </p:nvGrpSpPr>
        <p:grpSpPr>
          <a:xfrm>
            <a:off x="4486321" y="3408462"/>
            <a:ext cx="3967581" cy="1910898"/>
            <a:chOff x="4486321" y="3408462"/>
            <a:chExt cx="3967581" cy="1910898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25A10540-95A0-4CCB-B901-AC4E6C6EF41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51330" y="3897300"/>
              <a:ext cx="3202572" cy="1422060"/>
            </a:xfrm>
            <a:prstGeom prst="rect">
              <a:avLst/>
            </a:prstGeom>
          </p:spPr>
        </p:pic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DB563F78-57C3-430C-B136-F81FE2375F56}"/>
                </a:ext>
              </a:extLst>
            </p:cNvPr>
            <p:cNvCxnSpPr>
              <a:cxnSpLocks/>
            </p:cNvCxnSpPr>
            <p:nvPr/>
          </p:nvCxnSpPr>
          <p:spPr>
            <a:xfrm>
              <a:off x="4486321" y="3408462"/>
              <a:ext cx="1043211" cy="903435"/>
            </a:xfrm>
            <a:prstGeom prst="straightConnector1">
              <a:avLst/>
            </a:prstGeom>
            <a:ln w="76200"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3D1E1938-6D7C-4BFD-99FD-42053B05CA52}"/>
              </a:ext>
            </a:extLst>
          </p:cNvPr>
          <p:cNvGrpSpPr/>
          <p:nvPr/>
        </p:nvGrpSpPr>
        <p:grpSpPr>
          <a:xfrm>
            <a:off x="477764" y="4211583"/>
            <a:ext cx="4773566" cy="2053040"/>
            <a:chOff x="477764" y="4211583"/>
            <a:chExt cx="4773566" cy="205304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01F69103-2B1B-499F-880E-B90E3C6286F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77764" y="4994725"/>
              <a:ext cx="4094236" cy="1269898"/>
            </a:xfrm>
            <a:prstGeom prst="rect">
              <a:avLst/>
            </a:prstGeom>
          </p:spPr>
        </p:pic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6F3D87E8-424E-48B1-9238-FBC04D39EDB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36321" y="4565526"/>
              <a:ext cx="1115009" cy="386395"/>
            </a:xfrm>
            <a:prstGeom prst="straightConnector1">
              <a:avLst/>
            </a:prstGeom>
            <a:ln w="76200"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0BA435A-2BE4-4D05-83F4-CB378136D7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3766" y="4211583"/>
              <a:ext cx="2295570" cy="707886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just" eaLnBrk="1" hangingPunct="1">
                <a:defRPr/>
              </a:pPr>
              <a:r>
                <a:rPr lang="en-US" sz="2000" dirty="0">
                  <a:latin typeface="+mn-lt"/>
                </a:rPr>
                <a:t>We can include row and column totals</a:t>
              </a:r>
              <a:endParaRPr lang="en-US" sz="2000" b="1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2952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TPS6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PS6MediaPowerPointTemplateV2.pptx" id="{32D2206F-0001-4689-811F-3F71FDE9DA37}" vid="{655C1BF9-2C2A-441D-8AF1-28CB82161D07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PS6MediaPowerPointTemplateV2.pptx" id="{32D2206F-0001-4689-811F-3F71FDE9DA37}" vid="{011FBC4A-94AD-42C1-91F3-29E66462B58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1934</TotalTime>
  <Words>1769</Words>
  <Application>Microsoft Office PowerPoint</Application>
  <PresentationFormat>On-screen Show (4:3)</PresentationFormat>
  <Paragraphs>151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48" baseType="lpstr">
      <vt:lpstr>Arial</vt:lpstr>
      <vt:lpstr>Calibri</vt:lpstr>
      <vt:lpstr>Calibri Light</vt:lpstr>
      <vt:lpstr>Trebuchet MS</vt:lpstr>
      <vt:lpstr>Wingdings</vt:lpstr>
      <vt:lpstr>TPS6e</vt:lpstr>
      <vt:lpstr>Custom Design</vt:lpstr>
      <vt:lpstr>PowerPoint Presentation</vt:lpstr>
      <vt:lpstr>Data Analysis</vt:lpstr>
      <vt:lpstr>Organizing Categorical Data</vt:lpstr>
      <vt:lpstr>Organizing Categorical Data</vt:lpstr>
      <vt:lpstr>Displaying Categorical Data</vt:lpstr>
      <vt:lpstr>Displaying Categorical Data</vt:lpstr>
      <vt:lpstr>Displaying Categorical Data</vt:lpstr>
      <vt:lpstr>Graphs: Good and Bad</vt:lpstr>
      <vt:lpstr>Analyzing Data on Two Categorical Variables</vt:lpstr>
      <vt:lpstr>Analyzing Data on Two Categorical Variables</vt:lpstr>
      <vt:lpstr>Analyzing Data on Two Categorical Variables</vt:lpstr>
      <vt:lpstr>Analyzing Data on Two Categorical Variables</vt:lpstr>
      <vt:lpstr>Analyzing Data on Two Categorical Variables</vt:lpstr>
      <vt:lpstr>Analyzing Data on Two Categorical Variables</vt:lpstr>
      <vt:lpstr>Analyzing Data on Two Categorical Variables</vt:lpstr>
      <vt:lpstr>Analyzing Data on Two Categorical Variables</vt:lpstr>
      <vt:lpstr>Analyzing Data on Two Categorical Variables</vt:lpstr>
      <vt:lpstr>Analyzing Data on Two Categorical Variables</vt:lpstr>
      <vt:lpstr>Analyzing Data on Two Categorical Variables</vt:lpstr>
      <vt:lpstr>Analyzing Data on Two Categorical Variables</vt:lpstr>
      <vt:lpstr>Analyzing Data on Two Categorical Variables</vt:lpstr>
      <vt:lpstr>Analyzing Data on Two Categorical Variables</vt:lpstr>
      <vt:lpstr>Relationships Between Two Categorical Variables</vt:lpstr>
      <vt:lpstr>Relationships Between Two Categorical Variables</vt:lpstr>
      <vt:lpstr>Relationships Between Two Categorical Variables</vt:lpstr>
      <vt:lpstr>Relationships Between Two Categorical Variables</vt:lpstr>
      <vt:lpstr>Relationships Between Two Categorical Variables</vt:lpstr>
      <vt:lpstr>Relationships Between Two Categorical Variables</vt:lpstr>
      <vt:lpstr>Relationships Between Two Categorical Variables</vt:lpstr>
      <vt:lpstr>Relationships Between Two Categorical Variables</vt:lpstr>
      <vt:lpstr>Relationships Between Two Categorical Variables</vt:lpstr>
      <vt:lpstr>Relationships Between Two Categorical Variables</vt:lpstr>
      <vt:lpstr>Relationships Between Two Categorical Variables</vt:lpstr>
      <vt:lpstr>Relationships Between Two Categorical Variables</vt:lpstr>
      <vt:lpstr>Relationships Between Two Categorical Variables</vt:lpstr>
      <vt:lpstr>Relationships Between Two Categorical Variables</vt:lpstr>
      <vt:lpstr>Relationships Between Two Categorical Variables</vt:lpstr>
      <vt:lpstr>Relationships Between Two Categorical Variables</vt:lpstr>
      <vt:lpstr>Relationships Between Two Categorical Variables</vt:lpstr>
      <vt:lpstr>Relationships Between Two Categorical Variables</vt:lpstr>
      <vt:lpstr>Section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 Tyson</dc:creator>
  <cp:lastModifiedBy>Doug Tyson</cp:lastModifiedBy>
  <cp:revision>14</cp:revision>
  <dcterms:created xsi:type="dcterms:W3CDTF">2017-08-09T14:25:47Z</dcterms:created>
  <dcterms:modified xsi:type="dcterms:W3CDTF">2019-07-14T21:22:18Z</dcterms:modified>
</cp:coreProperties>
</file>