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5"/>
  </p:notesMasterIdLst>
  <p:sldIdLst>
    <p:sldId id="259" r:id="rId3"/>
    <p:sldId id="530" r:id="rId4"/>
    <p:sldId id="678" r:id="rId5"/>
    <p:sldId id="695" r:id="rId6"/>
    <p:sldId id="732" r:id="rId7"/>
    <p:sldId id="681" r:id="rId8"/>
    <p:sldId id="699" r:id="rId9"/>
    <p:sldId id="680" r:id="rId10"/>
    <p:sldId id="701" r:id="rId11"/>
    <p:sldId id="703" r:id="rId12"/>
    <p:sldId id="682" r:id="rId13"/>
    <p:sldId id="705" r:id="rId14"/>
    <p:sldId id="684" r:id="rId15"/>
    <p:sldId id="683" r:id="rId16"/>
    <p:sldId id="709" r:id="rId17"/>
    <p:sldId id="686" r:id="rId18"/>
    <p:sldId id="713" r:id="rId19"/>
    <p:sldId id="715" r:id="rId20"/>
    <p:sldId id="716" r:id="rId21"/>
    <p:sldId id="687" r:id="rId22"/>
    <p:sldId id="717" r:id="rId23"/>
    <p:sldId id="690" r:id="rId24"/>
    <p:sldId id="691" r:id="rId25"/>
    <p:sldId id="719" r:id="rId26"/>
    <p:sldId id="720" r:id="rId27"/>
    <p:sldId id="723" r:id="rId28"/>
    <p:sldId id="729" r:id="rId29"/>
    <p:sldId id="731" r:id="rId30"/>
    <p:sldId id="692" r:id="rId31"/>
    <p:sldId id="693" r:id="rId32"/>
    <p:sldId id="271" r:id="rId33"/>
    <p:sldId id="679"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FF"/>
    <a:srgbClr val="FFFFCC"/>
    <a:srgbClr val="004779"/>
    <a:srgbClr val="FF3300"/>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1C226D-65EF-4AB8-80BB-19F7A754C8B4}" v="63" dt="2019-07-15T16:34:57.0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33" autoAdjust="0"/>
    <p:restoredTop sz="94660"/>
  </p:normalViewPr>
  <p:slideViewPr>
    <p:cSldViewPr snapToGrid="0">
      <p:cViewPr varScale="1">
        <p:scale>
          <a:sx n="110" d="100"/>
          <a:sy n="110" d="100"/>
        </p:scale>
        <p:origin x="88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ug Tyson" userId="8cc5704abe1e0291" providerId="LiveId" clId="{9EB6F5E8-7B80-476A-B755-DB31A4A920EE}"/>
  </pc:docChgLst>
  <pc:docChgLst>
    <pc:chgData name="Doug Tyson" userId="8cc5704abe1e0291" providerId="LiveId" clId="{011C226D-65EF-4AB8-80BB-19F7A754C8B4}"/>
    <pc:docChg chg="undo redo custSel addSld delSld modSld sldOrd">
      <pc:chgData name="Doug Tyson" userId="8cc5704abe1e0291" providerId="LiveId" clId="{011C226D-65EF-4AB8-80BB-19F7A754C8B4}" dt="2019-07-15T16:34:57.026" v="220"/>
      <pc:docMkLst>
        <pc:docMk/>
      </pc:docMkLst>
      <pc:sldChg chg="del">
        <pc:chgData name="Doug Tyson" userId="8cc5704abe1e0291" providerId="LiveId" clId="{011C226D-65EF-4AB8-80BB-19F7A754C8B4}" dt="2019-07-15T16:10:47.653" v="91" actId="2696"/>
        <pc:sldMkLst>
          <pc:docMk/>
          <pc:sldMk cId="2264516406" sldId="533"/>
        </pc:sldMkLst>
      </pc:sldChg>
      <pc:sldChg chg="del">
        <pc:chgData name="Doug Tyson" userId="8cc5704abe1e0291" providerId="LiveId" clId="{011C226D-65EF-4AB8-80BB-19F7A754C8B4}" dt="2019-07-15T16:05:50.275" v="21" actId="2696"/>
        <pc:sldMkLst>
          <pc:docMk/>
          <pc:sldMk cId="722907473" sldId="559"/>
        </pc:sldMkLst>
      </pc:sldChg>
      <pc:sldChg chg="del">
        <pc:chgData name="Doug Tyson" userId="8cc5704abe1e0291" providerId="LiveId" clId="{011C226D-65EF-4AB8-80BB-19F7A754C8B4}" dt="2019-07-15T16:09:05.245" v="66" actId="2696"/>
        <pc:sldMkLst>
          <pc:docMk/>
          <pc:sldMk cId="3764756203" sldId="560"/>
        </pc:sldMkLst>
      </pc:sldChg>
      <pc:sldChg chg="del">
        <pc:chgData name="Doug Tyson" userId="8cc5704abe1e0291" providerId="LiveId" clId="{011C226D-65EF-4AB8-80BB-19F7A754C8B4}" dt="2019-07-15T16:05:00.569" v="11" actId="2696"/>
        <pc:sldMkLst>
          <pc:docMk/>
          <pc:sldMk cId="393700878" sldId="633"/>
        </pc:sldMkLst>
      </pc:sldChg>
      <pc:sldChg chg="add del">
        <pc:chgData name="Doug Tyson" userId="8cc5704abe1e0291" providerId="LiveId" clId="{011C226D-65EF-4AB8-80BB-19F7A754C8B4}" dt="2019-07-15T16:08:21.137" v="53" actId="2696"/>
        <pc:sldMkLst>
          <pc:docMk/>
          <pc:sldMk cId="1462918962" sldId="636"/>
        </pc:sldMkLst>
      </pc:sldChg>
      <pc:sldChg chg="del">
        <pc:chgData name="Doug Tyson" userId="8cc5704abe1e0291" providerId="LiveId" clId="{011C226D-65EF-4AB8-80BB-19F7A754C8B4}" dt="2019-07-15T16:08:51.919" v="64" actId="2696"/>
        <pc:sldMkLst>
          <pc:docMk/>
          <pc:sldMk cId="4059121069" sldId="637"/>
        </pc:sldMkLst>
      </pc:sldChg>
      <pc:sldChg chg="del">
        <pc:chgData name="Doug Tyson" userId="8cc5704abe1e0291" providerId="LiveId" clId="{011C226D-65EF-4AB8-80BB-19F7A754C8B4}" dt="2019-07-15T16:09:29.903" v="70" actId="2696"/>
        <pc:sldMkLst>
          <pc:docMk/>
          <pc:sldMk cId="3311838533" sldId="638"/>
        </pc:sldMkLst>
      </pc:sldChg>
      <pc:sldChg chg="del">
        <pc:chgData name="Doug Tyson" userId="8cc5704abe1e0291" providerId="LiveId" clId="{011C226D-65EF-4AB8-80BB-19F7A754C8B4}" dt="2019-07-15T16:09:37.720" v="72" actId="2696"/>
        <pc:sldMkLst>
          <pc:docMk/>
          <pc:sldMk cId="1048894120" sldId="639"/>
        </pc:sldMkLst>
      </pc:sldChg>
      <pc:sldChg chg="del">
        <pc:chgData name="Doug Tyson" userId="8cc5704abe1e0291" providerId="LiveId" clId="{011C226D-65EF-4AB8-80BB-19F7A754C8B4}" dt="2019-07-15T16:10:13.796" v="79" actId="2696"/>
        <pc:sldMkLst>
          <pc:docMk/>
          <pc:sldMk cId="2497644595" sldId="640"/>
        </pc:sldMkLst>
      </pc:sldChg>
      <pc:sldChg chg="del">
        <pc:chgData name="Doug Tyson" userId="8cc5704abe1e0291" providerId="LiveId" clId="{011C226D-65EF-4AB8-80BB-19F7A754C8B4}" dt="2019-07-15T16:11:10.487" v="95" actId="2696"/>
        <pc:sldMkLst>
          <pc:docMk/>
          <pc:sldMk cId="582996325" sldId="641"/>
        </pc:sldMkLst>
      </pc:sldChg>
      <pc:sldChg chg="modSp">
        <pc:chgData name="Doug Tyson" userId="8cc5704abe1e0291" providerId="LiveId" clId="{011C226D-65EF-4AB8-80BB-19F7A754C8B4}" dt="2019-07-15T16:33:06.222" v="216" actId="20577"/>
        <pc:sldMkLst>
          <pc:docMk/>
          <pc:sldMk cId="1365873461" sldId="681"/>
        </pc:sldMkLst>
        <pc:spChg chg="mod">
          <ac:chgData name="Doug Tyson" userId="8cc5704abe1e0291" providerId="LiveId" clId="{011C226D-65EF-4AB8-80BB-19F7A754C8B4}" dt="2019-07-15T16:33:06.222" v="216" actId="20577"/>
          <ac:spMkLst>
            <pc:docMk/>
            <pc:sldMk cId="1365873461" sldId="681"/>
            <ac:spMk id="12" creationId="{A98D2DCB-C570-41D4-9D4E-BA2B64603FE5}"/>
          </ac:spMkLst>
        </pc:spChg>
      </pc:sldChg>
      <pc:sldChg chg="modSp">
        <pc:chgData name="Doug Tyson" userId="8cc5704abe1e0291" providerId="LiveId" clId="{011C226D-65EF-4AB8-80BB-19F7A754C8B4}" dt="2019-07-15T16:34:16.519" v="219" actId="166"/>
        <pc:sldMkLst>
          <pc:docMk/>
          <pc:sldMk cId="435076606" sldId="682"/>
        </pc:sldMkLst>
        <pc:picChg chg="ord">
          <ac:chgData name="Doug Tyson" userId="8cc5704abe1e0291" providerId="LiveId" clId="{011C226D-65EF-4AB8-80BB-19F7A754C8B4}" dt="2019-07-15T16:34:16.519" v="219" actId="166"/>
          <ac:picMkLst>
            <pc:docMk/>
            <pc:sldMk cId="435076606" sldId="682"/>
            <ac:picMk id="11" creationId="{2322F7FC-EC37-4B14-8D05-9C5CD5D0ABBE}"/>
          </ac:picMkLst>
        </pc:picChg>
      </pc:sldChg>
      <pc:sldChg chg="addSp modSp modAnim">
        <pc:chgData name="Doug Tyson" userId="8cc5704abe1e0291" providerId="LiveId" clId="{011C226D-65EF-4AB8-80BB-19F7A754C8B4}" dt="2019-07-15T16:07:03.682" v="30"/>
        <pc:sldMkLst>
          <pc:docMk/>
          <pc:sldMk cId="1766755207" sldId="683"/>
        </pc:sldMkLst>
        <pc:spChg chg="add">
          <ac:chgData name="Doug Tyson" userId="8cc5704abe1e0291" providerId="LiveId" clId="{011C226D-65EF-4AB8-80BB-19F7A754C8B4}" dt="2019-07-15T16:06:58.187" v="29"/>
          <ac:spMkLst>
            <pc:docMk/>
            <pc:sldMk cId="1766755207" sldId="683"/>
            <ac:spMk id="7" creationId="{55FF6B63-DE49-4C78-B345-096F488E20E4}"/>
          </ac:spMkLst>
        </pc:spChg>
        <pc:spChg chg="mod">
          <ac:chgData name="Doug Tyson" userId="8cc5704abe1e0291" providerId="LiveId" clId="{011C226D-65EF-4AB8-80BB-19F7A754C8B4}" dt="2019-07-15T16:06:57.037" v="28" actId="1076"/>
          <ac:spMkLst>
            <pc:docMk/>
            <pc:sldMk cId="1766755207" sldId="683"/>
            <ac:spMk id="10" creationId="{9CAE646A-D4FB-4731-A2EC-D35070951609}"/>
          </ac:spMkLst>
        </pc:spChg>
        <pc:picChg chg="add">
          <ac:chgData name="Doug Tyson" userId="8cc5704abe1e0291" providerId="LiveId" clId="{011C226D-65EF-4AB8-80BB-19F7A754C8B4}" dt="2019-07-15T16:06:58.187" v="29"/>
          <ac:picMkLst>
            <pc:docMk/>
            <pc:sldMk cId="1766755207" sldId="683"/>
            <ac:picMk id="5" creationId="{2F302A18-5DB5-4FA7-9535-6FB0C2200CDA}"/>
          </ac:picMkLst>
        </pc:picChg>
      </pc:sldChg>
      <pc:sldChg chg="addSp modSp modAnim">
        <pc:chgData name="Doug Tyson" userId="8cc5704abe1e0291" providerId="LiveId" clId="{011C226D-65EF-4AB8-80BB-19F7A754C8B4}" dt="2019-07-15T16:06:38.622" v="26"/>
        <pc:sldMkLst>
          <pc:docMk/>
          <pc:sldMk cId="2636608025" sldId="684"/>
        </pc:sldMkLst>
        <pc:spChg chg="add mod">
          <ac:chgData name="Doug Tyson" userId="8cc5704abe1e0291" providerId="LiveId" clId="{011C226D-65EF-4AB8-80BB-19F7A754C8B4}" dt="2019-07-15T16:06:36.823" v="25" actId="1076"/>
          <ac:spMkLst>
            <pc:docMk/>
            <pc:sldMk cId="2636608025" sldId="684"/>
            <ac:spMk id="7" creationId="{FB009BDA-D82E-432F-B2D6-84A1C5ADE0A0}"/>
          </ac:spMkLst>
        </pc:spChg>
      </pc:sldChg>
      <pc:sldChg chg="modAnim">
        <pc:chgData name="Doug Tyson" userId="8cc5704abe1e0291" providerId="LiveId" clId="{011C226D-65EF-4AB8-80BB-19F7A754C8B4}" dt="2019-07-15T16:11:27.488" v="96"/>
        <pc:sldMkLst>
          <pc:docMk/>
          <pc:sldMk cId="1221658172" sldId="693"/>
        </pc:sldMkLst>
      </pc:sldChg>
      <pc:sldChg chg="del">
        <pc:chgData name="Doug Tyson" userId="8cc5704abe1e0291" providerId="LiveId" clId="{011C226D-65EF-4AB8-80BB-19F7A754C8B4}" dt="2019-07-15T16:05:00.567" v="10" actId="2696"/>
        <pc:sldMkLst>
          <pc:docMk/>
          <pc:sldMk cId="585328588" sldId="694"/>
        </pc:sldMkLst>
      </pc:sldChg>
      <pc:sldChg chg="addSp delSp modSp ord addAnim delAnim modAnim">
        <pc:chgData name="Doug Tyson" userId="8cc5704abe1e0291" providerId="LiveId" clId="{011C226D-65EF-4AB8-80BB-19F7A754C8B4}" dt="2019-07-15T16:32:44.896" v="212" actId="1035"/>
        <pc:sldMkLst>
          <pc:docMk/>
          <pc:sldMk cId="1941455283" sldId="695"/>
        </pc:sldMkLst>
        <pc:spChg chg="add del mod">
          <ac:chgData name="Doug Tyson" userId="8cc5704abe1e0291" providerId="LiveId" clId="{011C226D-65EF-4AB8-80BB-19F7A754C8B4}" dt="2019-07-15T16:14:22.462" v="122"/>
          <ac:spMkLst>
            <pc:docMk/>
            <pc:sldMk cId="1941455283" sldId="695"/>
            <ac:spMk id="3" creationId="{525F7014-2E49-458E-B103-DD76C7A364DE}"/>
          </ac:spMkLst>
        </pc:spChg>
        <pc:spChg chg="add mod">
          <ac:chgData name="Doug Tyson" userId="8cc5704abe1e0291" providerId="LiveId" clId="{011C226D-65EF-4AB8-80BB-19F7A754C8B4}" dt="2019-07-15T16:32:44.896" v="212" actId="1035"/>
          <ac:spMkLst>
            <pc:docMk/>
            <pc:sldMk cId="1941455283" sldId="695"/>
            <ac:spMk id="4" creationId="{17CAF0E0-073C-4949-8F1D-8F8D3D545F40}"/>
          </ac:spMkLst>
        </pc:spChg>
        <pc:spChg chg="del">
          <ac:chgData name="Doug Tyson" userId="8cc5704abe1e0291" providerId="LiveId" clId="{011C226D-65EF-4AB8-80BB-19F7A754C8B4}" dt="2019-07-15T16:12:57.608" v="102" actId="478"/>
          <ac:spMkLst>
            <pc:docMk/>
            <pc:sldMk cId="1941455283" sldId="695"/>
            <ac:spMk id="5" creationId="{07C06D91-DB27-481C-AAD7-5197AB8B0918}"/>
          </ac:spMkLst>
        </pc:spChg>
        <pc:spChg chg="add mod">
          <ac:chgData name="Doug Tyson" userId="8cc5704abe1e0291" providerId="LiveId" clId="{011C226D-65EF-4AB8-80BB-19F7A754C8B4}" dt="2019-07-15T16:32:44.896" v="212" actId="1035"/>
          <ac:spMkLst>
            <pc:docMk/>
            <pc:sldMk cId="1941455283" sldId="695"/>
            <ac:spMk id="6" creationId="{D5F3A0D3-967B-4F31-A89A-843E90350BB2}"/>
          </ac:spMkLst>
        </pc:spChg>
        <pc:spChg chg="add mod">
          <ac:chgData name="Doug Tyson" userId="8cc5704abe1e0291" providerId="LiveId" clId="{011C226D-65EF-4AB8-80BB-19F7A754C8B4}" dt="2019-07-15T16:32:44.896" v="212" actId="1035"/>
          <ac:spMkLst>
            <pc:docMk/>
            <pc:sldMk cId="1941455283" sldId="695"/>
            <ac:spMk id="7" creationId="{7484AD19-4275-4BBB-84BD-B41550E799A8}"/>
          </ac:spMkLst>
        </pc:spChg>
        <pc:spChg chg="del">
          <ac:chgData name="Doug Tyson" userId="8cc5704abe1e0291" providerId="LiveId" clId="{011C226D-65EF-4AB8-80BB-19F7A754C8B4}" dt="2019-07-15T16:12:52.483" v="99" actId="478"/>
          <ac:spMkLst>
            <pc:docMk/>
            <pc:sldMk cId="1941455283" sldId="695"/>
            <ac:spMk id="12" creationId="{A98D2DCB-C570-41D4-9D4E-BA2B64603FE5}"/>
          </ac:spMkLst>
        </pc:spChg>
        <pc:spChg chg="add del mod">
          <ac:chgData name="Doug Tyson" userId="8cc5704abe1e0291" providerId="LiveId" clId="{011C226D-65EF-4AB8-80BB-19F7A754C8B4}" dt="2019-07-15T16:13:37.621" v="105" actId="478"/>
          <ac:spMkLst>
            <pc:docMk/>
            <pc:sldMk cId="1941455283" sldId="695"/>
            <ac:spMk id="13" creationId="{4DA61DAC-31A2-49B6-94CF-AB70160EE653}"/>
          </ac:spMkLst>
        </pc:spChg>
      </pc:sldChg>
      <pc:sldChg chg="del">
        <pc:chgData name="Doug Tyson" userId="8cc5704abe1e0291" providerId="LiveId" clId="{011C226D-65EF-4AB8-80BB-19F7A754C8B4}" dt="2019-07-15T16:05:00.571" v="12" actId="2696"/>
        <pc:sldMkLst>
          <pc:docMk/>
          <pc:sldMk cId="3398807678" sldId="696"/>
        </pc:sldMkLst>
      </pc:sldChg>
      <pc:sldChg chg="del">
        <pc:chgData name="Doug Tyson" userId="8cc5704abe1e0291" providerId="LiveId" clId="{011C226D-65EF-4AB8-80BB-19F7A754C8B4}" dt="2019-07-15T16:05:00.573" v="13" actId="2696"/>
        <pc:sldMkLst>
          <pc:docMk/>
          <pc:sldMk cId="1690741407" sldId="697"/>
        </pc:sldMkLst>
      </pc:sldChg>
      <pc:sldChg chg="del">
        <pc:chgData name="Doug Tyson" userId="8cc5704abe1e0291" providerId="LiveId" clId="{011C226D-65EF-4AB8-80BB-19F7A754C8B4}" dt="2019-07-15T16:05:20.690" v="15" actId="2696"/>
        <pc:sldMkLst>
          <pc:docMk/>
          <pc:sldMk cId="1094469761" sldId="698"/>
        </pc:sldMkLst>
      </pc:sldChg>
      <pc:sldChg chg="modSp modAnim">
        <pc:chgData name="Doug Tyson" userId="8cc5704abe1e0291" providerId="LiveId" clId="{011C226D-65EF-4AB8-80BB-19F7A754C8B4}" dt="2019-07-15T16:33:44.759" v="218" actId="20577"/>
        <pc:sldMkLst>
          <pc:docMk/>
          <pc:sldMk cId="3109668879" sldId="699"/>
        </pc:sldMkLst>
        <pc:spChg chg="mod">
          <ac:chgData name="Doug Tyson" userId="8cc5704abe1e0291" providerId="LiveId" clId="{011C226D-65EF-4AB8-80BB-19F7A754C8B4}" dt="2019-07-15T16:33:44.759" v="218" actId="20577"/>
          <ac:spMkLst>
            <pc:docMk/>
            <pc:sldMk cId="3109668879" sldId="699"/>
            <ac:spMk id="12" creationId="{A98D2DCB-C570-41D4-9D4E-BA2B64603FE5}"/>
          </ac:spMkLst>
        </pc:spChg>
      </pc:sldChg>
      <pc:sldChg chg="del">
        <pc:chgData name="Doug Tyson" userId="8cc5704abe1e0291" providerId="LiveId" clId="{011C226D-65EF-4AB8-80BB-19F7A754C8B4}" dt="2019-07-15T16:05:36.876" v="17" actId="2696"/>
        <pc:sldMkLst>
          <pc:docMk/>
          <pc:sldMk cId="2174993353" sldId="700"/>
        </pc:sldMkLst>
      </pc:sldChg>
      <pc:sldChg chg="modAnim">
        <pc:chgData name="Doug Tyson" userId="8cc5704abe1e0291" providerId="LiveId" clId="{011C226D-65EF-4AB8-80BB-19F7A754C8B4}" dt="2019-07-15T16:05:34.564" v="16"/>
        <pc:sldMkLst>
          <pc:docMk/>
          <pc:sldMk cId="2956979986" sldId="701"/>
        </pc:sldMkLst>
      </pc:sldChg>
      <pc:sldChg chg="del">
        <pc:chgData name="Doug Tyson" userId="8cc5704abe1e0291" providerId="LiveId" clId="{011C226D-65EF-4AB8-80BB-19F7A754C8B4}" dt="2019-07-15T16:05:50.273" v="20" actId="2696"/>
        <pc:sldMkLst>
          <pc:docMk/>
          <pc:sldMk cId="2144249913" sldId="702"/>
        </pc:sldMkLst>
      </pc:sldChg>
      <pc:sldChg chg="modAnim">
        <pc:chgData name="Doug Tyson" userId="8cc5704abe1e0291" providerId="LiveId" clId="{011C226D-65EF-4AB8-80BB-19F7A754C8B4}" dt="2019-07-15T16:05:47.104" v="19"/>
        <pc:sldMkLst>
          <pc:docMk/>
          <pc:sldMk cId="1263070389" sldId="703"/>
        </pc:sldMkLst>
      </pc:sldChg>
      <pc:sldChg chg="del">
        <pc:chgData name="Doug Tyson" userId="8cc5704abe1e0291" providerId="LiveId" clId="{011C226D-65EF-4AB8-80BB-19F7A754C8B4}" dt="2019-07-15T16:06:07.288" v="22" actId="2696"/>
        <pc:sldMkLst>
          <pc:docMk/>
          <pc:sldMk cId="421066549" sldId="704"/>
        </pc:sldMkLst>
      </pc:sldChg>
      <pc:sldChg chg="modAnim">
        <pc:chgData name="Doug Tyson" userId="8cc5704abe1e0291" providerId="LiveId" clId="{011C226D-65EF-4AB8-80BB-19F7A754C8B4}" dt="2019-07-15T16:06:11.612" v="23"/>
        <pc:sldMkLst>
          <pc:docMk/>
          <pc:sldMk cId="3252033285" sldId="705"/>
        </pc:sldMkLst>
      </pc:sldChg>
      <pc:sldChg chg="del">
        <pc:chgData name="Doug Tyson" userId="8cc5704abe1e0291" providerId="LiveId" clId="{011C226D-65EF-4AB8-80BB-19F7A754C8B4}" dt="2019-07-15T16:06:52.846" v="27" actId="2696"/>
        <pc:sldMkLst>
          <pc:docMk/>
          <pc:sldMk cId="2305976629" sldId="706"/>
        </pc:sldMkLst>
      </pc:sldChg>
      <pc:sldChg chg="add del">
        <pc:chgData name="Doug Tyson" userId="8cc5704abe1e0291" providerId="LiveId" clId="{011C226D-65EF-4AB8-80BB-19F7A754C8B4}" dt="2019-07-15T16:08:21.139" v="54" actId="2696"/>
        <pc:sldMkLst>
          <pc:docMk/>
          <pc:sldMk cId="2948830687" sldId="707"/>
        </pc:sldMkLst>
      </pc:sldChg>
      <pc:sldChg chg="add del">
        <pc:chgData name="Doug Tyson" userId="8cc5704abe1e0291" providerId="LiveId" clId="{011C226D-65EF-4AB8-80BB-19F7A754C8B4}" dt="2019-07-15T16:08:21.136" v="52" actId="2696"/>
        <pc:sldMkLst>
          <pc:docMk/>
          <pc:sldMk cId="2488640547" sldId="708"/>
        </pc:sldMkLst>
      </pc:sldChg>
      <pc:sldChg chg="modAnim">
        <pc:chgData name="Doug Tyson" userId="8cc5704abe1e0291" providerId="LiveId" clId="{011C226D-65EF-4AB8-80BB-19F7A754C8B4}" dt="2019-07-15T16:07:42.242" v="35"/>
        <pc:sldMkLst>
          <pc:docMk/>
          <pc:sldMk cId="2687517365" sldId="709"/>
        </pc:sldMkLst>
      </pc:sldChg>
      <pc:sldChg chg="add del">
        <pc:chgData name="Doug Tyson" userId="8cc5704abe1e0291" providerId="LiveId" clId="{011C226D-65EF-4AB8-80BB-19F7A754C8B4}" dt="2019-07-15T16:08:21.140" v="55" actId="2696"/>
        <pc:sldMkLst>
          <pc:docMk/>
          <pc:sldMk cId="3358374696" sldId="710"/>
        </pc:sldMkLst>
      </pc:sldChg>
      <pc:sldChg chg="add del">
        <pc:chgData name="Doug Tyson" userId="8cc5704abe1e0291" providerId="LiveId" clId="{011C226D-65EF-4AB8-80BB-19F7A754C8B4}" dt="2019-07-15T16:08:21.142" v="56" actId="2696"/>
        <pc:sldMkLst>
          <pc:docMk/>
          <pc:sldMk cId="3575979584" sldId="711"/>
        </pc:sldMkLst>
      </pc:sldChg>
      <pc:sldChg chg="addSp delSp modSp del">
        <pc:chgData name="Doug Tyson" userId="8cc5704abe1e0291" providerId="LiveId" clId="{011C226D-65EF-4AB8-80BB-19F7A754C8B4}" dt="2019-07-15T16:08:27.399" v="57" actId="2696"/>
        <pc:sldMkLst>
          <pc:docMk/>
          <pc:sldMk cId="1612438694" sldId="712"/>
        </pc:sldMkLst>
        <pc:spChg chg="mod">
          <ac:chgData name="Doug Tyson" userId="8cc5704abe1e0291" providerId="LiveId" clId="{011C226D-65EF-4AB8-80BB-19F7A754C8B4}" dt="2019-07-15T16:08:17.627" v="45" actId="1076"/>
          <ac:spMkLst>
            <pc:docMk/>
            <pc:sldMk cId="1612438694" sldId="712"/>
            <ac:spMk id="3" creationId="{684E1A75-6A5D-46F8-9620-F8EE90C9FD3B}"/>
          </ac:spMkLst>
        </pc:spChg>
        <pc:spChg chg="add del">
          <ac:chgData name="Doug Tyson" userId="8cc5704abe1e0291" providerId="LiveId" clId="{011C226D-65EF-4AB8-80BB-19F7A754C8B4}" dt="2019-07-15T16:08:17.311" v="44"/>
          <ac:spMkLst>
            <pc:docMk/>
            <pc:sldMk cId="1612438694" sldId="712"/>
            <ac:spMk id="6" creationId="{8C3693DF-6F3C-48C5-84DF-F1D0D986DD7B}"/>
          </ac:spMkLst>
        </pc:spChg>
        <pc:picChg chg="add del">
          <ac:chgData name="Doug Tyson" userId="8cc5704abe1e0291" providerId="LiveId" clId="{011C226D-65EF-4AB8-80BB-19F7A754C8B4}" dt="2019-07-15T16:08:18.082" v="46"/>
          <ac:picMkLst>
            <pc:docMk/>
            <pc:sldMk cId="1612438694" sldId="712"/>
            <ac:picMk id="5" creationId="{F744803B-E8F6-49E5-9EA9-8BB2478A5C58}"/>
          </ac:picMkLst>
        </pc:picChg>
      </pc:sldChg>
      <pc:sldChg chg="modAnim">
        <pc:chgData name="Doug Tyson" userId="8cc5704abe1e0291" providerId="LiveId" clId="{011C226D-65EF-4AB8-80BB-19F7A754C8B4}" dt="2019-07-15T16:08:40.260" v="60"/>
        <pc:sldMkLst>
          <pc:docMk/>
          <pc:sldMk cId="244892966" sldId="713"/>
        </pc:sldMkLst>
      </pc:sldChg>
      <pc:sldChg chg="del">
        <pc:chgData name="Doug Tyson" userId="8cc5704abe1e0291" providerId="LiveId" clId="{011C226D-65EF-4AB8-80BB-19F7A754C8B4}" dt="2019-07-15T16:08:51.905" v="63" actId="2696"/>
        <pc:sldMkLst>
          <pc:docMk/>
          <pc:sldMk cId="1761987616" sldId="714"/>
        </pc:sldMkLst>
      </pc:sldChg>
      <pc:sldChg chg="modAnim">
        <pc:chgData name="Doug Tyson" userId="8cc5704abe1e0291" providerId="LiveId" clId="{011C226D-65EF-4AB8-80BB-19F7A754C8B4}" dt="2019-07-15T16:34:57.026" v="220"/>
        <pc:sldMkLst>
          <pc:docMk/>
          <pc:sldMk cId="2161726210" sldId="715"/>
        </pc:sldMkLst>
      </pc:sldChg>
      <pc:sldChg chg="modAnim">
        <pc:chgData name="Doug Tyson" userId="8cc5704abe1e0291" providerId="LiveId" clId="{011C226D-65EF-4AB8-80BB-19F7A754C8B4}" dt="2019-07-15T16:09:02.612" v="65"/>
        <pc:sldMkLst>
          <pc:docMk/>
          <pc:sldMk cId="2811497401" sldId="716"/>
        </pc:sldMkLst>
      </pc:sldChg>
      <pc:sldChg chg="del">
        <pc:chgData name="Doug Tyson" userId="8cc5704abe1e0291" providerId="LiveId" clId="{011C226D-65EF-4AB8-80BB-19F7A754C8B4}" dt="2019-07-15T16:09:29.901" v="69" actId="2696"/>
        <pc:sldMkLst>
          <pc:docMk/>
          <pc:sldMk cId="2786998738" sldId="718"/>
        </pc:sldMkLst>
      </pc:sldChg>
      <pc:sldChg chg="modAnim">
        <pc:chgData name="Doug Tyson" userId="8cc5704abe1e0291" providerId="LiveId" clId="{011C226D-65EF-4AB8-80BB-19F7A754C8B4}" dt="2019-07-15T16:09:25.581" v="68"/>
        <pc:sldMkLst>
          <pc:docMk/>
          <pc:sldMk cId="862536955" sldId="719"/>
        </pc:sldMkLst>
      </pc:sldChg>
      <pc:sldChg chg="modAnim">
        <pc:chgData name="Doug Tyson" userId="8cc5704abe1e0291" providerId="LiveId" clId="{011C226D-65EF-4AB8-80BB-19F7A754C8B4}" dt="2019-07-15T16:09:35.343" v="71"/>
        <pc:sldMkLst>
          <pc:docMk/>
          <pc:sldMk cId="1211496685" sldId="720"/>
        </pc:sldMkLst>
      </pc:sldChg>
      <pc:sldChg chg="del">
        <pc:chgData name="Doug Tyson" userId="8cc5704abe1e0291" providerId="LiveId" clId="{011C226D-65EF-4AB8-80BB-19F7A754C8B4}" dt="2019-07-15T16:10:13.801" v="81" actId="2696"/>
        <pc:sldMkLst>
          <pc:docMk/>
          <pc:sldMk cId="2270562829" sldId="721"/>
        </pc:sldMkLst>
      </pc:sldChg>
      <pc:sldChg chg="del">
        <pc:chgData name="Doug Tyson" userId="8cc5704abe1e0291" providerId="LiveId" clId="{011C226D-65EF-4AB8-80BB-19F7A754C8B4}" dt="2019-07-15T16:10:13.793" v="78" actId="2696"/>
        <pc:sldMkLst>
          <pc:docMk/>
          <pc:sldMk cId="1793190436" sldId="722"/>
        </pc:sldMkLst>
      </pc:sldChg>
      <pc:sldChg chg="delSp modSp modAnim">
        <pc:chgData name="Doug Tyson" userId="8cc5704abe1e0291" providerId="LiveId" clId="{011C226D-65EF-4AB8-80BB-19F7A754C8B4}" dt="2019-07-15T16:10:10.491" v="77"/>
        <pc:sldMkLst>
          <pc:docMk/>
          <pc:sldMk cId="3437790875" sldId="723"/>
        </pc:sldMkLst>
        <pc:spChg chg="mod topLvl">
          <ac:chgData name="Doug Tyson" userId="8cc5704abe1e0291" providerId="LiveId" clId="{011C226D-65EF-4AB8-80BB-19F7A754C8B4}" dt="2019-07-15T16:10:00.923" v="75" actId="165"/>
          <ac:spMkLst>
            <pc:docMk/>
            <pc:sldMk cId="3437790875" sldId="723"/>
            <ac:spMk id="13" creationId="{A6BDC0CF-D381-4DFF-B97D-6FAA427E3BA2}"/>
          </ac:spMkLst>
        </pc:spChg>
        <pc:spChg chg="mod topLvl">
          <ac:chgData name="Doug Tyson" userId="8cc5704abe1e0291" providerId="LiveId" clId="{011C226D-65EF-4AB8-80BB-19F7A754C8B4}" dt="2019-07-15T16:10:00.923" v="75" actId="165"/>
          <ac:spMkLst>
            <pc:docMk/>
            <pc:sldMk cId="3437790875" sldId="723"/>
            <ac:spMk id="15" creationId="{368B0288-767B-4FB5-9972-457517243DA0}"/>
          </ac:spMkLst>
        </pc:spChg>
        <pc:grpChg chg="del">
          <ac:chgData name="Doug Tyson" userId="8cc5704abe1e0291" providerId="LiveId" clId="{011C226D-65EF-4AB8-80BB-19F7A754C8B4}" dt="2019-07-15T16:10:00.923" v="75" actId="165"/>
          <ac:grpSpMkLst>
            <pc:docMk/>
            <pc:sldMk cId="3437790875" sldId="723"/>
            <ac:grpSpMk id="10" creationId="{192F74B7-EF73-45CF-8B7F-623BDEA2069D}"/>
          </ac:grpSpMkLst>
        </pc:grpChg>
      </pc:sldChg>
      <pc:sldChg chg="del">
        <pc:chgData name="Doug Tyson" userId="8cc5704abe1e0291" providerId="LiveId" clId="{011C226D-65EF-4AB8-80BB-19F7A754C8B4}" dt="2019-07-15T16:10:13.798" v="80" actId="2696"/>
        <pc:sldMkLst>
          <pc:docMk/>
          <pc:sldMk cId="608227405" sldId="724"/>
        </pc:sldMkLst>
      </pc:sldChg>
      <pc:sldChg chg="del">
        <pc:chgData name="Doug Tyson" userId="8cc5704abe1e0291" providerId="LiveId" clId="{011C226D-65EF-4AB8-80BB-19F7A754C8B4}" dt="2019-07-15T16:10:47.645" v="88" actId="2696"/>
        <pc:sldMkLst>
          <pc:docMk/>
          <pc:sldMk cId="3722253547" sldId="725"/>
        </pc:sldMkLst>
      </pc:sldChg>
      <pc:sldChg chg="del">
        <pc:chgData name="Doug Tyson" userId="8cc5704abe1e0291" providerId="LiveId" clId="{011C226D-65EF-4AB8-80BB-19F7A754C8B4}" dt="2019-07-15T16:10:47.648" v="89" actId="2696"/>
        <pc:sldMkLst>
          <pc:docMk/>
          <pc:sldMk cId="1902142413" sldId="726"/>
        </pc:sldMkLst>
      </pc:sldChg>
      <pc:sldChg chg="del">
        <pc:chgData name="Doug Tyson" userId="8cc5704abe1e0291" providerId="LiveId" clId="{011C226D-65EF-4AB8-80BB-19F7A754C8B4}" dt="2019-07-15T16:10:47.651" v="90" actId="2696"/>
        <pc:sldMkLst>
          <pc:docMk/>
          <pc:sldMk cId="3291986162" sldId="727"/>
        </pc:sldMkLst>
      </pc:sldChg>
      <pc:sldChg chg="del">
        <pc:chgData name="Doug Tyson" userId="8cc5704abe1e0291" providerId="LiveId" clId="{011C226D-65EF-4AB8-80BB-19F7A754C8B4}" dt="2019-07-15T16:10:47.642" v="87" actId="2696"/>
        <pc:sldMkLst>
          <pc:docMk/>
          <pc:sldMk cId="3174228096" sldId="728"/>
        </pc:sldMkLst>
      </pc:sldChg>
      <pc:sldChg chg="modAnim">
        <pc:chgData name="Doug Tyson" userId="8cc5704abe1e0291" providerId="LiveId" clId="{011C226D-65EF-4AB8-80BB-19F7A754C8B4}" dt="2019-07-15T16:10:40.480" v="86"/>
        <pc:sldMkLst>
          <pc:docMk/>
          <pc:sldMk cId="1342313938" sldId="729"/>
        </pc:sldMkLst>
      </pc:sldChg>
      <pc:sldChg chg="del">
        <pc:chgData name="Doug Tyson" userId="8cc5704abe1e0291" providerId="LiveId" clId="{011C226D-65EF-4AB8-80BB-19F7A754C8B4}" dt="2019-07-15T16:11:10.483" v="94" actId="2696"/>
        <pc:sldMkLst>
          <pc:docMk/>
          <pc:sldMk cId="1853072093" sldId="730"/>
        </pc:sldMkLst>
      </pc:sldChg>
      <pc:sldChg chg="modAnim">
        <pc:chgData name="Doug Tyson" userId="8cc5704abe1e0291" providerId="LiveId" clId="{011C226D-65EF-4AB8-80BB-19F7A754C8B4}" dt="2019-07-15T16:11:06.566" v="93"/>
        <pc:sldMkLst>
          <pc:docMk/>
          <pc:sldMk cId="150224287" sldId="731"/>
        </pc:sldMkLst>
      </pc:sldChg>
      <pc:sldChg chg="add">
        <pc:chgData name="Doug Tyson" userId="8cc5704abe1e0291" providerId="LiveId" clId="{011C226D-65EF-4AB8-80BB-19F7A754C8B4}" dt="2019-07-15T16:11:56.159" v="98"/>
        <pc:sldMkLst>
          <pc:docMk/>
          <pc:sldMk cId="3558811209" sldId="732"/>
        </pc:sldMkLst>
      </pc:sldChg>
      <pc:sldChg chg="del">
        <pc:chgData name="Doug Tyson" userId="8cc5704abe1e0291" providerId="LiveId" clId="{011C226D-65EF-4AB8-80BB-19F7A754C8B4}" dt="2019-07-15T16:11:29.775" v="97" actId="2696"/>
        <pc:sldMkLst>
          <pc:docMk/>
          <pc:sldMk cId="3615128242" sldId="732"/>
        </pc:sldMkLst>
      </pc:sldChg>
    </pc:docChg>
  </pc:docChgLst>
  <pc:docChgLst>
    <pc:chgData name="Doug Tyson" userId="8cc5704abe1e0291" providerId="LiveId" clId="{6BFF65CF-65A6-45ED-99DE-1C28DDF98044}"/>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507C0F-BB3B-4D1F-9741-43673F3BD092}" type="datetimeFigureOut">
              <a:rPr lang="en-US" smtClean="0"/>
              <a:t>7/15/2019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45E561-50D9-432F-AA8A-418B9D86518F}" type="slidenum">
              <a:rPr lang="en-US" smtClean="0"/>
              <a:t>‹#›</a:t>
            </a:fld>
            <a:endParaRPr lang="en-US"/>
          </a:p>
        </p:txBody>
      </p:sp>
    </p:spTree>
    <p:extLst>
      <p:ext uri="{BB962C8B-B14F-4D97-AF65-F5344CB8AC3E}">
        <p14:creationId xmlns:p14="http://schemas.microsoft.com/office/powerpoint/2010/main" val="3501487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288869"/>
            <a:ext cx="3886200" cy="488809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288869"/>
            <a:ext cx="3886200" cy="48880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58209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0905A-7CE8-4E93-86CB-86A86D2826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3CAE09-6744-4B32-B779-E1AE52447C1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48B27083-36D0-4CF7-AFBB-D430D64DC713}"/>
              </a:ext>
            </a:extLst>
          </p:cNvPr>
          <p:cNvSpPr>
            <a:spLocks noGrp="1"/>
          </p:cNvSpPr>
          <p:nvPr>
            <p:ph type="ftr" sz="quarter" idx="11"/>
          </p:nvPr>
        </p:nvSpPr>
        <p:spPr>
          <a:xfrm>
            <a:off x="0" y="6485740"/>
            <a:ext cx="9144000" cy="365125"/>
          </a:xfrm>
          <a:prstGeom prst="rect">
            <a:avLst/>
          </a:prstGeom>
        </p:spPr>
        <p:txBody>
          <a:bodyPr/>
          <a:lstStyle/>
          <a:p>
            <a:r>
              <a:rPr lang="en-US"/>
              <a:t>The Practice of Statistics</a:t>
            </a:r>
            <a:endParaRPr lang="en-US" dirty="0"/>
          </a:p>
        </p:txBody>
      </p:sp>
    </p:spTree>
    <p:extLst>
      <p:ext uri="{BB962C8B-B14F-4D97-AF65-F5344CB8AC3E}">
        <p14:creationId xmlns:p14="http://schemas.microsoft.com/office/powerpoint/2010/main" val="1262841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E06C4-5666-4D6C-BFEC-2AC124B82F90}"/>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85E9F71-44CC-4B97-A8E5-ACF4EADD711C}"/>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a:extLst>
              <a:ext uri="{FF2B5EF4-FFF2-40B4-BE49-F238E27FC236}">
                <a16:creationId xmlns:a16="http://schemas.microsoft.com/office/drawing/2014/main" id="{80762414-12C8-48AD-9DCC-AD23A0D8650E}"/>
              </a:ext>
            </a:extLst>
          </p:cNvPr>
          <p:cNvSpPr>
            <a:spLocks noGrp="1"/>
          </p:cNvSpPr>
          <p:nvPr>
            <p:ph type="ftr" sz="quarter" idx="11"/>
          </p:nvPr>
        </p:nvSpPr>
        <p:spPr>
          <a:xfrm>
            <a:off x="0" y="6485740"/>
            <a:ext cx="9144000" cy="365125"/>
          </a:xfrm>
          <a:prstGeom prst="rect">
            <a:avLst/>
          </a:prstGeom>
        </p:spPr>
        <p:txBody>
          <a:bodyPr/>
          <a:lstStyle/>
          <a:p>
            <a:r>
              <a:rPr lang="en-US"/>
              <a:t>The Practice of Statistics</a:t>
            </a:r>
            <a:endParaRPr lang="en-US" dirty="0"/>
          </a:p>
        </p:txBody>
      </p:sp>
    </p:spTree>
    <p:extLst>
      <p:ext uri="{BB962C8B-B14F-4D97-AF65-F5344CB8AC3E}">
        <p14:creationId xmlns:p14="http://schemas.microsoft.com/office/powerpoint/2010/main" val="1296807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084E8-50EF-4E4A-8F4E-4C511FC90D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965F1B-BE86-4A4F-B015-21BB76F26627}"/>
              </a:ext>
            </a:extLst>
          </p:cNvPr>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96FBDA-E377-4DA2-AA21-97992E957A56}"/>
              </a:ext>
            </a:extLst>
          </p:cNvPr>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453F49F0-2B08-469A-902C-5A77305CD1D3}"/>
              </a:ext>
            </a:extLst>
          </p:cNvPr>
          <p:cNvSpPr>
            <a:spLocks noGrp="1"/>
          </p:cNvSpPr>
          <p:nvPr>
            <p:ph type="ftr" sz="quarter" idx="11"/>
          </p:nvPr>
        </p:nvSpPr>
        <p:spPr>
          <a:xfrm>
            <a:off x="0" y="6485740"/>
            <a:ext cx="9144000" cy="365125"/>
          </a:xfrm>
          <a:prstGeom prst="rect">
            <a:avLst/>
          </a:prstGeom>
        </p:spPr>
        <p:txBody>
          <a:bodyPr/>
          <a:lstStyle/>
          <a:p>
            <a:r>
              <a:rPr lang="en-US"/>
              <a:t>The Practice of Statistics</a:t>
            </a:r>
            <a:endParaRPr lang="en-US" dirty="0"/>
          </a:p>
        </p:txBody>
      </p:sp>
    </p:spTree>
    <p:extLst>
      <p:ext uri="{BB962C8B-B14F-4D97-AF65-F5344CB8AC3E}">
        <p14:creationId xmlns:p14="http://schemas.microsoft.com/office/powerpoint/2010/main" val="16358476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4ADE2-79B8-4C7D-80BF-F62F0C07C05F}"/>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0B278E-432E-43A6-82D9-C389627BB54A}"/>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B2FDB43-0AD9-42CD-8661-8E8F01DBFC7A}"/>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E5357D-8170-444E-9B2C-E7810DC82B55}"/>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342DF30-567C-417A-99CF-38F3F4BED0CB}"/>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831979B3-A69D-483B-8016-958A185F8368}"/>
              </a:ext>
            </a:extLst>
          </p:cNvPr>
          <p:cNvSpPr>
            <a:spLocks noGrp="1"/>
          </p:cNvSpPr>
          <p:nvPr>
            <p:ph type="ftr" sz="quarter" idx="11"/>
          </p:nvPr>
        </p:nvSpPr>
        <p:spPr>
          <a:xfrm>
            <a:off x="0" y="6485740"/>
            <a:ext cx="9144000" cy="365125"/>
          </a:xfrm>
          <a:prstGeom prst="rect">
            <a:avLst/>
          </a:prstGeom>
        </p:spPr>
        <p:txBody>
          <a:bodyPr/>
          <a:lstStyle/>
          <a:p>
            <a:r>
              <a:rPr lang="en-US"/>
              <a:t>The Practice of Statistics</a:t>
            </a:r>
            <a:endParaRPr lang="en-US" dirty="0"/>
          </a:p>
        </p:txBody>
      </p:sp>
    </p:spTree>
    <p:extLst>
      <p:ext uri="{BB962C8B-B14F-4D97-AF65-F5344CB8AC3E}">
        <p14:creationId xmlns:p14="http://schemas.microsoft.com/office/powerpoint/2010/main" val="1238194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A0F1B-98AF-4403-9C8A-F9DDC350D377}"/>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769D78C9-C2AC-4BDA-9E8E-71283B1D6663}"/>
              </a:ext>
            </a:extLst>
          </p:cNvPr>
          <p:cNvSpPr>
            <a:spLocks noGrp="1"/>
          </p:cNvSpPr>
          <p:nvPr>
            <p:ph type="ftr" sz="quarter" idx="11"/>
          </p:nvPr>
        </p:nvSpPr>
        <p:spPr>
          <a:xfrm>
            <a:off x="0" y="6485740"/>
            <a:ext cx="9144000" cy="365125"/>
          </a:xfrm>
          <a:prstGeom prst="rect">
            <a:avLst/>
          </a:prstGeom>
        </p:spPr>
        <p:txBody>
          <a:bodyPr/>
          <a:lstStyle/>
          <a:p>
            <a:r>
              <a:rPr lang="en-US"/>
              <a:t>The Practice of Statistics</a:t>
            </a:r>
            <a:endParaRPr lang="en-US" dirty="0"/>
          </a:p>
        </p:txBody>
      </p:sp>
    </p:spTree>
    <p:extLst>
      <p:ext uri="{BB962C8B-B14F-4D97-AF65-F5344CB8AC3E}">
        <p14:creationId xmlns:p14="http://schemas.microsoft.com/office/powerpoint/2010/main" val="3645879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2D92824-8ED1-4A54-8013-BB7BCCB5F3CC}"/>
              </a:ext>
            </a:extLst>
          </p:cNvPr>
          <p:cNvSpPr>
            <a:spLocks noGrp="1"/>
          </p:cNvSpPr>
          <p:nvPr>
            <p:ph type="ftr" sz="quarter" idx="11"/>
          </p:nvPr>
        </p:nvSpPr>
        <p:spPr>
          <a:xfrm>
            <a:off x="0" y="6485744"/>
            <a:ext cx="9144000" cy="365125"/>
          </a:xfrm>
          <a:prstGeom prst="rect">
            <a:avLst/>
          </a:prstGeom>
        </p:spPr>
        <p:txBody>
          <a:bodyPr/>
          <a:lstStyle/>
          <a:p>
            <a:r>
              <a:rPr lang="en-US"/>
              <a:t>The Practice of Statistics</a:t>
            </a:r>
            <a:endParaRPr lang="en-US" dirty="0"/>
          </a:p>
        </p:txBody>
      </p:sp>
    </p:spTree>
    <p:extLst>
      <p:ext uri="{BB962C8B-B14F-4D97-AF65-F5344CB8AC3E}">
        <p14:creationId xmlns:p14="http://schemas.microsoft.com/office/powerpoint/2010/main" val="1381787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28650" y="1297576"/>
            <a:ext cx="7886700" cy="487938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42807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454735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3839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Targ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2A2AD-F06D-4CFE-844B-6D3C41D17494}"/>
              </a:ext>
            </a:extLst>
          </p:cNvPr>
          <p:cNvSpPr>
            <a:spLocks noGrp="1"/>
          </p:cNvSpPr>
          <p:nvPr>
            <p:ph type="title"/>
          </p:nvPr>
        </p:nvSpPr>
        <p:spPr/>
        <p:txBody>
          <a:bodyPr/>
          <a:lstStyle/>
          <a:p>
            <a:r>
              <a:rPr lang="en-US" dirty="0"/>
              <a:t>Click to edit Master title style</a:t>
            </a:r>
          </a:p>
        </p:txBody>
      </p:sp>
      <p:sp>
        <p:nvSpPr>
          <p:cNvPr id="5" name="TextBox 4">
            <a:extLst>
              <a:ext uri="{FF2B5EF4-FFF2-40B4-BE49-F238E27FC236}">
                <a16:creationId xmlns:a16="http://schemas.microsoft.com/office/drawing/2014/main" id="{19EA9917-E7C9-46FD-B481-4093032495BF}"/>
              </a:ext>
            </a:extLst>
          </p:cNvPr>
          <p:cNvSpPr txBox="1"/>
          <p:nvPr userDrawn="1"/>
        </p:nvSpPr>
        <p:spPr>
          <a:xfrm>
            <a:off x="628650" y="1998337"/>
            <a:ext cx="7886700" cy="4014273"/>
          </a:xfrm>
          <a:prstGeom prst="rect">
            <a:avLst/>
          </a:prstGeom>
          <a:solidFill>
            <a:srgbClr val="FFFFCC"/>
          </a:solidFill>
          <a:ln>
            <a:solidFill>
              <a:schemeClr val="accent5">
                <a:lumMod val="75000"/>
              </a:schemeClr>
            </a:solidFill>
          </a:ln>
        </p:spPr>
        <p:txBody>
          <a:bodyPr wrap="square" rtlCol="0">
            <a:noAutofit/>
          </a:bodyPr>
          <a:lstStyle/>
          <a:p>
            <a:pPr marL="0" indent="0">
              <a:buFont typeface="Wingdings" panose="05000000000000000000" pitchFamily="2" charset="2"/>
              <a:buNone/>
            </a:pPr>
            <a:r>
              <a:rPr lang="en-US" sz="2400" i="1"/>
              <a:t>By the end of this section, you should be able to</a:t>
            </a:r>
            <a:r>
              <a:rPr lang="en-US" sz="2400" i="1" dirty="0"/>
              <a:t>:</a:t>
            </a:r>
          </a:p>
        </p:txBody>
      </p:sp>
      <p:sp>
        <p:nvSpPr>
          <p:cNvPr id="7" name="TextBox 6">
            <a:extLst>
              <a:ext uri="{FF2B5EF4-FFF2-40B4-BE49-F238E27FC236}">
                <a16:creationId xmlns:a16="http://schemas.microsoft.com/office/drawing/2014/main" id="{CC755562-FEEF-4EDC-93CA-ED6B4E3443A5}"/>
              </a:ext>
            </a:extLst>
          </p:cNvPr>
          <p:cNvSpPr txBox="1"/>
          <p:nvPr userDrawn="1"/>
        </p:nvSpPr>
        <p:spPr>
          <a:xfrm>
            <a:off x="628650" y="1475117"/>
            <a:ext cx="7886700"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800"/>
              <a:t>LEARNING TARGETS</a:t>
            </a:r>
            <a:endParaRPr lang="en-US" sz="2800" dirty="0"/>
          </a:p>
        </p:txBody>
      </p:sp>
      <p:sp>
        <p:nvSpPr>
          <p:cNvPr id="9" name="Text Placeholder 8">
            <a:extLst>
              <a:ext uri="{FF2B5EF4-FFF2-40B4-BE49-F238E27FC236}">
                <a16:creationId xmlns:a16="http://schemas.microsoft.com/office/drawing/2014/main" id="{71567472-64B9-4AF4-A758-48EC7E1A33A2}"/>
              </a:ext>
            </a:extLst>
          </p:cNvPr>
          <p:cNvSpPr>
            <a:spLocks noGrp="1"/>
          </p:cNvSpPr>
          <p:nvPr>
            <p:ph type="body" sz="quarter" idx="10"/>
          </p:nvPr>
        </p:nvSpPr>
        <p:spPr>
          <a:xfrm>
            <a:off x="689843" y="2392572"/>
            <a:ext cx="7764044" cy="3620037"/>
          </a:xfrm>
        </p:spPr>
        <p:txBody>
          <a:bodyPr/>
          <a:lstStyle>
            <a:lvl1pPr marL="228600" indent="-228600">
              <a:buFont typeface="Wingdings" panose="05000000000000000000" pitchFamily="2" charset="2"/>
              <a:buChar char="ü"/>
              <a:defRPr sz="24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73722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1F26D-D2F4-4D30-A9DE-C3A48D035B86}"/>
              </a:ext>
            </a:extLst>
          </p:cNvPr>
          <p:cNvSpPr>
            <a:spLocks noGrp="1"/>
          </p:cNvSpPr>
          <p:nvPr>
            <p:ph type="title" hasCustomPrompt="1"/>
          </p:nvPr>
        </p:nvSpPr>
        <p:spPr/>
        <p:txBody>
          <a:bodyPr/>
          <a:lstStyle>
            <a:lvl1pPr>
              <a:defRPr/>
            </a:lvl1pPr>
          </a:lstStyle>
          <a:p>
            <a:r>
              <a:rPr lang="en-US" dirty="0"/>
              <a:t>Section Summary</a:t>
            </a:r>
          </a:p>
        </p:txBody>
      </p:sp>
      <p:sp>
        <p:nvSpPr>
          <p:cNvPr id="3" name="TextBox 2">
            <a:extLst>
              <a:ext uri="{FF2B5EF4-FFF2-40B4-BE49-F238E27FC236}">
                <a16:creationId xmlns:a16="http://schemas.microsoft.com/office/drawing/2014/main" id="{D20811CE-7DB7-4B31-A6B9-E0CAACA98660}"/>
              </a:ext>
            </a:extLst>
          </p:cNvPr>
          <p:cNvSpPr txBox="1"/>
          <p:nvPr userDrawn="1"/>
        </p:nvSpPr>
        <p:spPr>
          <a:xfrm>
            <a:off x="628650" y="1998337"/>
            <a:ext cx="7886700" cy="4014273"/>
          </a:xfrm>
          <a:prstGeom prst="rect">
            <a:avLst/>
          </a:prstGeom>
          <a:solidFill>
            <a:srgbClr val="FFFFCC"/>
          </a:solidFill>
          <a:ln>
            <a:solidFill>
              <a:schemeClr val="accent5">
                <a:lumMod val="75000"/>
              </a:schemeClr>
            </a:solidFill>
          </a:ln>
        </p:spPr>
        <p:txBody>
          <a:bodyPr wrap="square" rtlCol="0">
            <a:noAutofit/>
          </a:bodyPr>
          <a:lstStyle/>
          <a:p>
            <a:pPr marL="0" indent="0">
              <a:buFont typeface="Wingdings" panose="05000000000000000000" pitchFamily="2" charset="2"/>
              <a:buNone/>
            </a:pPr>
            <a:r>
              <a:rPr lang="en-US" sz="2400" i="1"/>
              <a:t>After this section, you should be able to</a:t>
            </a:r>
            <a:r>
              <a:rPr lang="en-US" sz="2400" i="1" dirty="0"/>
              <a:t>:</a:t>
            </a:r>
          </a:p>
        </p:txBody>
      </p:sp>
      <p:sp>
        <p:nvSpPr>
          <p:cNvPr id="4" name="TextBox 3">
            <a:extLst>
              <a:ext uri="{FF2B5EF4-FFF2-40B4-BE49-F238E27FC236}">
                <a16:creationId xmlns:a16="http://schemas.microsoft.com/office/drawing/2014/main" id="{ACE02D3B-AED1-4DB2-B64C-3358B381B090}"/>
              </a:ext>
            </a:extLst>
          </p:cNvPr>
          <p:cNvSpPr txBox="1"/>
          <p:nvPr userDrawn="1"/>
        </p:nvSpPr>
        <p:spPr>
          <a:xfrm>
            <a:off x="628650" y="1475117"/>
            <a:ext cx="7886700"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800"/>
              <a:t>LEARNING TARGETS</a:t>
            </a:r>
            <a:endParaRPr lang="en-US" sz="2800" dirty="0"/>
          </a:p>
        </p:txBody>
      </p:sp>
      <p:sp>
        <p:nvSpPr>
          <p:cNvPr id="6" name="Text Placeholder 8">
            <a:extLst>
              <a:ext uri="{FF2B5EF4-FFF2-40B4-BE49-F238E27FC236}">
                <a16:creationId xmlns:a16="http://schemas.microsoft.com/office/drawing/2014/main" id="{E98667F8-8436-4568-B2CF-2FBD7F1071EB}"/>
              </a:ext>
            </a:extLst>
          </p:cNvPr>
          <p:cNvSpPr>
            <a:spLocks noGrp="1"/>
          </p:cNvSpPr>
          <p:nvPr>
            <p:ph type="body" sz="quarter" idx="10"/>
          </p:nvPr>
        </p:nvSpPr>
        <p:spPr>
          <a:xfrm>
            <a:off x="689843" y="2392572"/>
            <a:ext cx="7764044" cy="3620037"/>
          </a:xfrm>
        </p:spPr>
        <p:txBody>
          <a:bodyPr/>
          <a:lstStyle>
            <a:lvl1pPr marL="228600" indent="-228600">
              <a:buFont typeface="Wingdings" panose="05000000000000000000" pitchFamily="2" charset="2"/>
              <a:buChar char="ü"/>
              <a:defRPr sz="24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5799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P Exam TI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1F26D-D2F4-4D30-A9DE-C3A48D035B86}"/>
              </a:ext>
            </a:extLst>
          </p:cNvPr>
          <p:cNvSpPr>
            <a:spLocks noGrp="1"/>
          </p:cNvSpPr>
          <p:nvPr>
            <p:ph type="title"/>
          </p:nvPr>
        </p:nvSpPr>
        <p:spPr/>
        <p:txBody>
          <a:bodyPr/>
          <a:lstStyle>
            <a:lvl1pPr>
              <a:defRPr/>
            </a:lvl1pPr>
          </a:lstStyle>
          <a:p>
            <a:endParaRPr lang="en-US" dirty="0"/>
          </a:p>
        </p:txBody>
      </p:sp>
      <p:sp>
        <p:nvSpPr>
          <p:cNvPr id="3" name="TextBox 2">
            <a:extLst>
              <a:ext uri="{FF2B5EF4-FFF2-40B4-BE49-F238E27FC236}">
                <a16:creationId xmlns:a16="http://schemas.microsoft.com/office/drawing/2014/main" id="{D20811CE-7DB7-4B31-A6B9-E0CAACA98660}"/>
              </a:ext>
            </a:extLst>
          </p:cNvPr>
          <p:cNvSpPr txBox="1"/>
          <p:nvPr userDrawn="1"/>
        </p:nvSpPr>
        <p:spPr>
          <a:xfrm>
            <a:off x="628650" y="1998337"/>
            <a:ext cx="7886700" cy="4014273"/>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noAutofit/>
          </a:bodyPr>
          <a:lstStyle/>
          <a:p>
            <a:pPr marL="0" indent="0">
              <a:buFont typeface="Wingdings" panose="05000000000000000000" pitchFamily="2" charset="2"/>
              <a:buNone/>
            </a:pPr>
            <a:endParaRPr lang="en-US" sz="2400" i="1" dirty="0"/>
          </a:p>
        </p:txBody>
      </p:sp>
      <p:sp>
        <p:nvSpPr>
          <p:cNvPr id="4" name="TextBox 3">
            <a:extLst>
              <a:ext uri="{FF2B5EF4-FFF2-40B4-BE49-F238E27FC236}">
                <a16:creationId xmlns:a16="http://schemas.microsoft.com/office/drawing/2014/main" id="{ACE02D3B-AED1-4DB2-B64C-3358B381B090}"/>
              </a:ext>
            </a:extLst>
          </p:cNvPr>
          <p:cNvSpPr txBox="1"/>
          <p:nvPr userDrawn="1"/>
        </p:nvSpPr>
        <p:spPr>
          <a:xfrm>
            <a:off x="628650" y="1475117"/>
            <a:ext cx="2174935"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800"/>
              <a:t>AP® Exam Tip</a:t>
            </a:r>
            <a:endParaRPr lang="en-US" sz="2800" dirty="0"/>
          </a:p>
        </p:txBody>
      </p:sp>
      <p:sp>
        <p:nvSpPr>
          <p:cNvPr id="6" name="Text Placeholder 8">
            <a:extLst>
              <a:ext uri="{FF2B5EF4-FFF2-40B4-BE49-F238E27FC236}">
                <a16:creationId xmlns:a16="http://schemas.microsoft.com/office/drawing/2014/main" id="{E98667F8-8436-4568-B2CF-2FBD7F1071EB}"/>
              </a:ext>
            </a:extLst>
          </p:cNvPr>
          <p:cNvSpPr>
            <a:spLocks noGrp="1"/>
          </p:cNvSpPr>
          <p:nvPr>
            <p:ph type="body" sz="quarter" idx="10"/>
          </p:nvPr>
        </p:nvSpPr>
        <p:spPr>
          <a:xfrm>
            <a:off x="689843" y="2087592"/>
            <a:ext cx="7764044" cy="3925017"/>
          </a:xfrm>
        </p:spPr>
        <p:txBody>
          <a:bodyPr/>
          <a:lstStyle>
            <a:lvl1pPr marL="228600" indent="-228600">
              <a:buFont typeface="Wingdings" panose="05000000000000000000" pitchFamily="2" charset="2"/>
              <a:buChar char="ü"/>
              <a:defRPr sz="24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15136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6041F-5FB7-422E-BF7B-80B5927F1D83}"/>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994576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5B018-7F16-45F2-8B1E-832BC22600A9}"/>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6D4821-3134-4276-9A40-DF9C56342335}"/>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81D175A0-AB9B-4663-A1CF-AF5E1550AF69}"/>
              </a:ext>
            </a:extLst>
          </p:cNvPr>
          <p:cNvSpPr>
            <a:spLocks noGrp="1"/>
          </p:cNvSpPr>
          <p:nvPr>
            <p:ph type="ftr" sz="quarter" idx="11"/>
          </p:nvPr>
        </p:nvSpPr>
        <p:spPr>
          <a:xfrm>
            <a:off x="1" y="6485740"/>
            <a:ext cx="9144000" cy="365125"/>
          </a:xfrm>
          <a:prstGeom prst="rect">
            <a:avLst/>
          </a:prstGeom>
        </p:spPr>
        <p:txBody>
          <a:bodyPr/>
          <a:lstStyle/>
          <a:p>
            <a:r>
              <a:rPr lang="en-US"/>
              <a:t>The Practice of Statistics</a:t>
            </a:r>
            <a:endParaRPr lang="en-US" dirty="0"/>
          </a:p>
        </p:txBody>
      </p:sp>
    </p:spTree>
    <p:extLst>
      <p:ext uri="{BB962C8B-B14F-4D97-AF65-F5344CB8AC3E}">
        <p14:creationId xmlns:p14="http://schemas.microsoft.com/office/powerpoint/2010/main" val="2221525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71473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280160"/>
            <a:ext cx="7886700" cy="48968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9">
            <a:extLst>
              <a:ext uri="{FF2B5EF4-FFF2-40B4-BE49-F238E27FC236}">
                <a16:creationId xmlns:a16="http://schemas.microsoft.com/office/drawing/2014/main" id="{22602042-EBAD-4FB9-A514-FFD838875F88}"/>
              </a:ext>
            </a:extLst>
          </p:cNvPr>
          <p:cNvSpPr txBox="1">
            <a:spLocks/>
          </p:cNvSpPr>
          <p:nvPr userDrawn="1"/>
        </p:nvSpPr>
        <p:spPr>
          <a:xfrm>
            <a:off x="5917721" y="6275762"/>
            <a:ext cx="3105509" cy="365125"/>
          </a:xfrm>
          <a:prstGeom prst="rect">
            <a:avLst/>
          </a:prstGeom>
          <a:noFill/>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i="0" dirty="0">
                <a:solidFill>
                  <a:schemeClr val="bg1">
                    <a:lumMod val="50000"/>
                  </a:schemeClr>
                </a:solidFill>
              </a:rPr>
              <a:t>Starnes/</a:t>
            </a:r>
            <a:r>
              <a:rPr lang="en-US" sz="1400" i="0">
                <a:solidFill>
                  <a:schemeClr val="bg1">
                    <a:lumMod val="50000"/>
                  </a:schemeClr>
                </a:solidFill>
              </a:rPr>
              <a:t>Tabor,</a:t>
            </a:r>
            <a:r>
              <a:rPr lang="en-US" sz="1400" i="1">
                <a:solidFill>
                  <a:schemeClr val="bg1">
                    <a:lumMod val="50000"/>
                  </a:schemeClr>
                </a:solidFill>
              </a:rPr>
              <a:t> The Practice of Statistics</a:t>
            </a:r>
            <a:endParaRPr lang="en-US" sz="1400" i="1" dirty="0">
              <a:solidFill>
                <a:schemeClr val="bg1">
                  <a:lumMod val="50000"/>
                </a:schemeClr>
              </a:solidFill>
            </a:endParaRPr>
          </a:p>
        </p:txBody>
      </p:sp>
      <p:pic>
        <p:nvPicPr>
          <p:cNvPr id="6" name="Picture 5" descr="A screenshot of a cell phone&#10;&#10;Description generated with high confidence">
            <a:extLst>
              <a:ext uri="{FF2B5EF4-FFF2-40B4-BE49-F238E27FC236}">
                <a16:creationId xmlns:a16="http://schemas.microsoft.com/office/drawing/2014/main" id="{0A60B7FB-17EF-48F8-B87E-F82A971A1735}"/>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84049" y="6379132"/>
            <a:ext cx="2205468" cy="391145"/>
          </a:xfrm>
          <a:prstGeom prst="rect">
            <a:avLst/>
          </a:prstGeom>
        </p:spPr>
      </p:pic>
      <p:cxnSp>
        <p:nvCxnSpPr>
          <p:cNvPr id="5" name="Straight Connector 4">
            <a:extLst>
              <a:ext uri="{FF2B5EF4-FFF2-40B4-BE49-F238E27FC236}">
                <a16:creationId xmlns:a16="http://schemas.microsoft.com/office/drawing/2014/main" id="{B23390B5-21A3-4BAF-8938-A5044D41F871}"/>
              </a:ext>
            </a:extLst>
          </p:cNvPr>
          <p:cNvCxnSpPr>
            <a:cxnSpLocks/>
          </p:cNvCxnSpPr>
          <p:nvPr userDrawn="1"/>
        </p:nvCxnSpPr>
        <p:spPr>
          <a:xfrm>
            <a:off x="0" y="6366291"/>
            <a:ext cx="91440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0" name="Straight Connector 9">
            <a:extLst>
              <a:ext uri="{FF2B5EF4-FFF2-40B4-BE49-F238E27FC236}">
                <a16:creationId xmlns:a16="http://schemas.microsoft.com/office/drawing/2014/main" id="{665DDCAF-9635-4A72-9971-37B99A356944}"/>
              </a:ext>
            </a:extLst>
          </p:cNvPr>
          <p:cNvCxnSpPr>
            <a:cxnSpLocks/>
          </p:cNvCxnSpPr>
          <p:nvPr userDrawn="1"/>
        </p:nvCxnSpPr>
        <p:spPr>
          <a:xfrm>
            <a:off x="621102" y="1155940"/>
            <a:ext cx="7894248" cy="0"/>
          </a:xfrm>
          <a:prstGeom prst="line">
            <a:avLst/>
          </a:prstGeom>
          <a:effectLst>
            <a:glow rad="101600">
              <a:schemeClr val="accent3">
                <a:satMod val="175000"/>
                <a:alpha val="40000"/>
              </a:schemeClr>
            </a:glow>
          </a:effectLst>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1180133052"/>
      </p:ext>
    </p:extLst>
  </p:cSld>
  <p:clrMap bg1="lt1" tx1="dk1" bg2="lt2" tx2="dk2" accent1="accent1" accent2="accent2" accent3="accent3" accent4="accent4" accent5="accent5" accent6="accent6" hlink="hlink" folHlink="folHlink"/>
  <p:sldLayoutIdLst>
    <p:sldLayoutId id="2147483664" r:id="rId1"/>
    <p:sldLayoutId id="2147483662" r:id="rId2"/>
    <p:sldLayoutId id="2147483666" r:id="rId3"/>
    <p:sldLayoutId id="2147483667" r:id="rId4"/>
    <p:sldLayoutId id="2147483693" r:id="rId5"/>
    <p:sldLayoutId id="2147483694" r:id="rId6"/>
    <p:sldLayoutId id="2147483696" r:id="rId7"/>
    <p:sldLayoutId id="2147483695" r:id="rId8"/>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BE9622-A826-468B-805E-89C81E290033}"/>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9211F1A-B9C0-4F8E-9E1D-32287C89BD6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15140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E477101-FBE3-417F-8CBD-8E1205FFE1B3}"/>
              </a:ext>
            </a:extLst>
          </p:cNvPr>
          <p:cNvSpPr txBox="1"/>
          <p:nvPr/>
        </p:nvSpPr>
        <p:spPr>
          <a:xfrm>
            <a:off x="269763" y="785004"/>
            <a:ext cx="3571336"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effectLst/>
                <a:uLnTx/>
                <a:uFillTx/>
                <a:latin typeface="Calibri Light" panose="020F0302020204030204"/>
                <a:ea typeface="+mn-ea"/>
                <a:cs typeface="+mn-cs"/>
              </a:rPr>
              <a:t>Chapter 4</a:t>
            </a:r>
          </a:p>
        </p:txBody>
      </p:sp>
      <p:sp>
        <p:nvSpPr>
          <p:cNvPr id="9" name="TextBox 8">
            <a:extLst>
              <a:ext uri="{FF2B5EF4-FFF2-40B4-BE49-F238E27FC236}">
                <a16:creationId xmlns:a16="http://schemas.microsoft.com/office/drawing/2014/main" id="{73078F9F-26CF-42B8-ACCF-56C526FE1C5E}"/>
              </a:ext>
            </a:extLst>
          </p:cNvPr>
          <p:cNvSpPr txBox="1"/>
          <p:nvPr/>
        </p:nvSpPr>
        <p:spPr>
          <a:xfrm>
            <a:off x="269763" y="2220923"/>
            <a:ext cx="8451542" cy="707886"/>
          </a:xfrm>
          <a:prstGeom prst="rect">
            <a:avLst/>
          </a:prstGeom>
          <a:noFill/>
        </p:spPr>
        <p:txBody>
          <a:bodyPr wrap="square" rtlCol="0" anchor="ctr">
            <a:spAutoFit/>
          </a:bodyPr>
          <a:lstStyle/>
          <a:p>
            <a:pPr lvl="0">
              <a:defRPr/>
            </a:pPr>
            <a:r>
              <a:rPr lang="en-US" sz="4000" dirty="0">
                <a:solidFill>
                  <a:prstClr val="black"/>
                </a:solidFill>
                <a:latin typeface="Trebuchet MS" panose="020B0603020202020204" pitchFamily="34" charset="0"/>
                <a:ea typeface="MS Gothic" panose="020B0609070205080204" pitchFamily="49" charset="-128"/>
              </a:rPr>
              <a:t>Collecting Data</a:t>
            </a:r>
            <a:endParaRPr kumimoji="0" lang="en-US" sz="4000" b="0" i="0" u="none" strike="noStrike" kern="1200" cap="none" spc="0" normalizeH="0" baseline="0" noProof="0" dirty="0">
              <a:ln>
                <a:noFill/>
              </a:ln>
              <a:solidFill>
                <a:prstClr val="black"/>
              </a:solidFill>
              <a:effectLst/>
              <a:uLnTx/>
              <a:uFillTx/>
              <a:latin typeface="Trebuchet MS" panose="020B0603020202020204" pitchFamily="34" charset="0"/>
              <a:ea typeface="MS Gothic" panose="020B0609070205080204" pitchFamily="49" charset="-128"/>
              <a:cs typeface="+mn-cs"/>
            </a:endParaRPr>
          </a:p>
        </p:txBody>
      </p:sp>
      <p:sp>
        <p:nvSpPr>
          <p:cNvPr id="10" name="TextBox 9">
            <a:extLst>
              <a:ext uri="{FF2B5EF4-FFF2-40B4-BE49-F238E27FC236}">
                <a16:creationId xmlns:a16="http://schemas.microsoft.com/office/drawing/2014/main" id="{99394964-F208-485A-BC0D-A9671CD9E89F}"/>
              </a:ext>
            </a:extLst>
          </p:cNvPr>
          <p:cNvSpPr txBox="1"/>
          <p:nvPr/>
        </p:nvSpPr>
        <p:spPr>
          <a:xfrm>
            <a:off x="269763" y="3709358"/>
            <a:ext cx="3821502" cy="10772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3600" dirty="0">
                <a:solidFill>
                  <a:prstClr val="white"/>
                </a:solidFill>
                <a:latin typeface="Calibri" panose="020F0502020204030204"/>
              </a:rPr>
              <a:t>Section 4.2</a:t>
            </a:r>
          </a:p>
          <a:p>
            <a:pPr lvl="0">
              <a:defRPr/>
            </a:pPr>
            <a:r>
              <a:rPr lang="en-US" sz="2800" dirty="0">
                <a:solidFill>
                  <a:prstClr val="white"/>
                </a:solidFill>
              </a:rPr>
              <a:t>Experiments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865F8946-2409-4A40-9F35-F381A38CD143}"/>
              </a:ext>
            </a:extLst>
          </p:cNvPr>
          <p:cNvPicPr>
            <a:picLocks noChangeAspect="1"/>
          </p:cNvPicPr>
          <p:nvPr/>
        </p:nvPicPr>
        <p:blipFill>
          <a:blip r:embed="rId3"/>
          <a:stretch>
            <a:fillRect/>
          </a:stretch>
        </p:blipFill>
        <p:spPr>
          <a:xfrm>
            <a:off x="4324132" y="3483378"/>
            <a:ext cx="4817487" cy="851463"/>
          </a:xfrm>
          <a:prstGeom prst="rect">
            <a:avLst/>
          </a:prstGeom>
        </p:spPr>
      </p:pic>
    </p:spTree>
    <p:extLst>
      <p:ext uri="{BB962C8B-B14F-4D97-AF65-F5344CB8AC3E}">
        <p14:creationId xmlns:p14="http://schemas.microsoft.com/office/powerpoint/2010/main" val="2805721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lstStyle/>
          <a:p>
            <a:r>
              <a:rPr lang="en-US" dirty="0"/>
              <a:t>The Language of Experiments</a:t>
            </a:r>
          </a:p>
        </p:txBody>
      </p:sp>
      <p:sp>
        <p:nvSpPr>
          <p:cNvPr id="7" name="Rectangle 6">
            <a:extLst>
              <a:ext uri="{FF2B5EF4-FFF2-40B4-BE49-F238E27FC236}">
                <a16:creationId xmlns:a16="http://schemas.microsoft.com/office/drawing/2014/main" id="{2E174AFB-9787-4A90-BB2D-898BDFDB7FA3}"/>
              </a:ext>
            </a:extLst>
          </p:cNvPr>
          <p:cNvSpPr/>
          <p:nvPr/>
        </p:nvSpPr>
        <p:spPr>
          <a:xfrm>
            <a:off x="628650" y="1401963"/>
            <a:ext cx="7886700" cy="1015663"/>
          </a:xfrm>
          <a:prstGeom prst="rect">
            <a:avLst/>
          </a:prstGeom>
        </p:spPr>
        <p:txBody>
          <a:bodyPr wrap="square">
            <a:spAutoFit/>
          </a:bodyPr>
          <a:lstStyle/>
          <a:p>
            <a:r>
              <a:rPr lang="en-US" altLang="en-US" sz="2000" dirty="0">
                <a:solidFill>
                  <a:srgbClr val="000000"/>
                </a:solidFill>
                <a:ea typeface="ＭＳ Ｐゴシック" panose="020B0600070205080204" pitchFamily="34" charset="-128"/>
              </a:rPr>
              <a:t>An experiment is a statistical study in which we actually do something (a treatment) to people, animals, or objects (the experimental units or subjects) to observe the response.</a:t>
            </a:r>
          </a:p>
        </p:txBody>
      </p:sp>
      <p:sp>
        <p:nvSpPr>
          <p:cNvPr id="4" name="TextBox 3">
            <a:extLst>
              <a:ext uri="{FF2B5EF4-FFF2-40B4-BE49-F238E27FC236}">
                <a16:creationId xmlns:a16="http://schemas.microsoft.com/office/drawing/2014/main" id="{6729A68D-655E-4D59-8BD5-953B8524B0FC}"/>
              </a:ext>
            </a:extLst>
          </p:cNvPr>
          <p:cNvSpPr txBox="1">
            <a:spLocks noChangeArrowheads="1"/>
          </p:cNvSpPr>
          <p:nvPr/>
        </p:nvSpPr>
        <p:spPr bwMode="auto">
          <a:xfrm>
            <a:off x="2936216" y="2522749"/>
            <a:ext cx="5119418" cy="1631216"/>
          </a:xfrm>
          <a:prstGeom prst="rect">
            <a:avLst/>
          </a:prstGeom>
          <a:solidFill>
            <a:schemeClr val="accent6">
              <a:lumMod val="20000"/>
              <a:lumOff val="80000"/>
            </a:schemeClr>
          </a:solidFill>
          <a:ln>
            <a:headEnd/>
            <a:tailEnd/>
          </a:ln>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dirty="0">
                <a:latin typeface="+mn-lt"/>
              </a:rPr>
              <a:t>A specific condition applied to the individuals in an experiment is called a </a:t>
            </a:r>
            <a:r>
              <a:rPr lang="en-US" sz="2000" b="1" dirty="0">
                <a:latin typeface="+mn-lt"/>
              </a:rPr>
              <a:t>treatment</a:t>
            </a:r>
            <a:r>
              <a:rPr lang="en-US" sz="2000" dirty="0">
                <a:latin typeface="+mn-lt"/>
              </a:rPr>
              <a:t>. If an experiment has several explanatory variables, a treatment is a combination of specific values of these variables. </a:t>
            </a:r>
          </a:p>
        </p:txBody>
      </p:sp>
      <p:sp>
        <p:nvSpPr>
          <p:cNvPr id="5" name="TextBox 4">
            <a:extLst>
              <a:ext uri="{FF2B5EF4-FFF2-40B4-BE49-F238E27FC236}">
                <a16:creationId xmlns:a16="http://schemas.microsoft.com/office/drawing/2014/main" id="{F817D396-94A8-4C47-9FAF-F6702E9C1DB4}"/>
              </a:ext>
            </a:extLst>
          </p:cNvPr>
          <p:cNvSpPr txBox="1">
            <a:spLocks noChangeArrowheads="1"/>
          </p:cNvSpPr>
          <p:nvPr/>
        </p:nvSpPr>
        <p:spPr bwMode="auto">
          <a:xfrm>
            <a:off x="1140484" y="4354110"/>
            <a:ext cx="5484602" cy="1323439"/>
          </a:xfrm>
          <a:prstGeom prst="rect">
            <a:avLst/>
          </a:prstGeom>
          <a:solidFill>
            <a:schemeClr val="accent6">
              <a:lumMod val="20000"/>
              <a:lumOff val="80000"/>
            </a:schemeClr>
          </a:solidFill>
          <a:ln>
            <a:headEnd/>
            <a:tailEnd/>
          </a:ln>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dirty="0">
                <a:latin typeface="+mn-lt"/>
              </a:rPr>
              <a:t>An </a:t>
            </a:r>
            <a:r>
              <a:rPr lang="en-US" sz="2000" b="1" dirty="0">
                <a:latin typeface="+mn-lt"/>
              </a:rPr>
              <a:t>experimental unit</a:t>
            </a:r>
            <a:r>
              <a:rPr lang="en-US" sz="2000" dirty="0">
                <a:latin typeface="+mn-lt"/>
              </a:rPr>
              <a:t> is the object to which a treatment is randomly assigned. When the experimental units are human beings, they are often called </a:t>
            </a:r>
            <a:r>
              <a:rPr lang="en-US" sz="2000" b="1" dirty="0">
                <a:latin typeface="+mn-lt"/>
              </a:rPr>
              <a:t>subjects</a:t>
            </a:r>
            <a:r>
              <a:rPr lang="en-US" sz="2000" dirty="0">
                <a:latin typeface="+mn-lt"/>
              </a:rPr>
              <a:t>.</a:t>
            </a:r>
          </a:p>
        </p:txBody>
      </p:sp>
    </p:spTree>
    <p:extLst>
      <p:ext uri="{BB962C8B-B14F-4D97-AF65-F5344CB8AC3E}">
        <p14:creationId xmlns:p14="http://schemas.microsoft.com/office/powerpoint/2010/main" val="1263070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lstStyle/>
          <a:p>
            <a:r>
              <a:rPr lang="en-US" dirty="0"/>
              <a:t>The Language of Experiments</a:t>
            </a:r>
          </a:p>
        </p:txBody>
      </p:sp>
      <p:sp>
        <p:nvSpPr>
          <p:cNvPr id="6" name="Rectangle 5">
            <a:extLst>
              <a:ext uri="{FF2B5EF4-FFF2-40B4-BE49-F238E27FC236}">
                <a16:creationId xmlns:a16="http://schemas.microsoft.com/office/drawing/2014/main" id="{8A47FD3A-CCAC-4050-AECA-4E4A0FC12E4C}"/>
              </a:ext>
            </a:extLst>
          </p:cNvPr>
          <p:cNvSpPr/>
          <p:nvPr/>
        </p:nvSpPr>
        <p:spPr>
          <a:xfrm>
            <a:off x="628650" y="1344927"/>
            <a:ext cx="7886700" cy="2862322"/>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sz="2000" dirty="0"/>
              <a:t>Malaria causes hundreds of thousands of deaths each year, with many of the victims being children. Will regularly screening children for the malaria parasite and treating those who test positive reduce the proportion of children who develop the disease? Researchers worked with children in 101 schools in Kenya, randomly assigning half of the schools to receive regular screenings and follow-up treatments and the remaining schools to receive no regular screening. Children at all 101 schools were tested for malaria at the end of the study. </a:t>
            </a:r>
          </a:p>
          <a:p>
            <a:r>
              <a:rPr lang="en-US" altLang="en-US" sz="2000" i="1" dirty="0"/>
              <a:t>Identify the treatments and the experimental units in this experiment</a:t>
            </a:r>
            <a:r>
              <a:rPr lang="en-US" altLang="en-US" sz="2000" dirty="0"/>
              <a:t>.</a:t>
            </a:r>
          </a:p>
        </p:txBody>
      </p:sp>
      <p:sp>
        <p:nvSpPr>
          <p:cNvPr id="12" name="Rectangle 11">
            <a:extLst>
              <a:ext uri="{FF2B5EF4-FFF2-40B4-BE49-F238E27FC236}">
                <a16:creationId xmlns:a16="http://schemas.microsoft.com/office/drawing/2014/main" id="{C054B748-A15A-4147-B56A-9BBE549417EF}"/>
              </a:ext>
            </a:extLst>
          </p:cNvPr>
          <p:cNvSpPr/>
          <p:nvPr/>
        </p:nvSpPr>
        <p:spPr>
          <a:xfrm rot="15833611">
            <a:off x="1972787" y="5405350"/>
            <a:ext cx="1588791" cy="215444"/>
          </a:xfrm>
          <a:prstGeom prst="rect">
            <a:avLst/>
          </a:prstGeom>
        </p:spPr>
        <p:txBody>
          <a:bodyPr wrap="square">
            <a:spAutoFit/>
          </a:bodyPr>
          <a:lstStyle/>
          <a:p>
            <a:r>
              <a:rPr lang="en-US" sz="800" dirty="0">
                <a:latin typeface="HelveticaNeueLTStd-Cn"/>
              </a:rPr>
              <a:t>Alexander Joe/Getty Images</a:t>
            </a:r>
            <a:endParaRPr lang="en-US" dirty="0"/>
          </a:p>
        </p:txBody>
      </p:sp>
      <p:pic>
        <p:nvPicPr>
          <p:cNvPr id="11" name="Picture 10">
            <a:extLst>
              <a:ext uri="{FF2B5EF4-FFF2-40B4-BE49-F238E27FC236}">
                <a16:creationId xmlns:a16="http://schemas.microsoft.com/office/drawing/2014/main" id="{2322F7FC-EC37-4B14-8D05-9C5CD5D0ABBE}"/>
              </a:ext>
            </a:extLst>
          </p:cNvPr>
          <p:cNvPicPr>
            <a:picLocks noChangeAspect="1"/>
          </p:cNvPicPr>
          <p:nvPr/>
        </p:nvPicPr>
        <p:blipFill>
          <a:blip r:embed="rId2"/>
          <a:stretch>
            <a:fillRect/>
          </a:stretch>
        </p:blipFill>
        <p:spPr>
          <a:xfrm>
            <a:off x="2989594" y="4472313"/>
            <a:ext cx="2554130" cy="170027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35076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lstStyle/>
          <a:p>
            <a:r>
              <a:rPr lang="en-US" dirty="0"/>
              <a:t>The Language of Experiments</a:t>
            </a:r>
          </a:p>
        </p:txBody>
      </p:sp>
      <p:sp>
        <p:nvSpPr>
          <p:cNvPr id="6" name="Rectangle 5">
            <a:extLst>
              <a:ext uri="{FF2B5EF4-FFF2-40B4-BE49-F238E27FC236}">
                <a16:creationId xmlns:a16="http://schemas.microsoft.com/office/drawing/2014/main" id="{8A47FD3A-CCAC-4050-AECA-4E4A0FC12E4C}"/>
              </a:ext>
            </a:extLst>
          </p:cNvPr>
          <p:cNvSpPr/>
          <p:nvPr/>
        </p:nvSpPr>
        <p:spPr>
          <a:xfrm>
            <a:off x="628650" y="1344927"/>
            <a:ext cx="7886700" cy="2862322"/>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sz="2000" dirty="0"/>
              <a:t>Malaria causes hundreds of thousands of deaths each year, with many of the victims being children. Will regularly screening children for the malaria parasite and treating those who test positive reduce the proportion of children who develop the disease? Researchers worked with children in 101 schools in Kenya, randomly assigning half of the schools to receive regular screenings and follow-up treatments and the remaining schools to receive no regular screening. Children at all 101 schools were tested for malaria at the end of the study. </a:t>
            </a:r>
          </a:p>
          <a:p>
            <a:r>
              <a:rPr lang="en-US" altLang="en-US" sz="2000" i="1" dirty="0"/>
              <a:t>Identify the treatments and the experimental units in this experiment</a:t>
            </a:r>
            <a:r>
              <a:rPr lang="en-US" altLang="en-US" sz="2000" dirty="0"/>
              <a:t>.</a:t>
            </a:r>
          </a:p>
        </p:txBody>
      </p:sp>
      <p:sp>
        <p:nvSpPr>
          <p:cNvPr id="3" name="Rectangle 2">
            <a:extLst>
              <a:ext uri="{FF2B5EF4-FFF2-40B4-BE49-F238E27FC236}">
                <a16:creationId xmlns:a16="http://schemas.microsoft.com/office/drawing/2014/main" id="{4A2E6962-80D3-402E-A189-6DB97A551893}"/>
              </a:ext>
            </a:extLst>
          </p:cNvPr>
          <p:cNvSpPr/>
          <p:nvPr/>
        </p:nvSpPr>
        <p:spPr>
          <a:xfrm>
            <a:off x="4374673" y="4553781"/>
            <a:ext cx="3510950" cy="1323439"/>
          </a:xfrm>
          <a:prstGeom prst="rect">
            <a:avLst/>
          </a:prstGeom>
        </p:spPr>
        <p:txBody>
          <a:bodyPr wrap="square">
            <a:spAutoFit/>
          </a:bodyPr>
          <a:lstStyle/>
          <a:p>
            <a:r>
              <a:rPr lang="en-US" sz="2000" b="1" dirty="0"/>
              <a:t>Treatments:</a:t>
            </a:r>
            <a:r>
              <a:rPr lang="en-US" sz="2000" dirty="0"/>
              <a:t> </a:t>
            </a:r>
          </a:p>
          <a:p>
            <a:pPr marL="457200" indent="-457200">
              <a:buAutoNum type="arabicParenBoth"/>
            </a:pPr>
            <a:r>
              <a:rPr lang="en-US" sz="2000" dirty="0"/>
              <a:t>Regular screenings and follow-up treatments </a:t>
            </a:r>
          </a:p>
          <a:p>
            <a:pPr marL="457200" indent="-457200">
              <a:buAutoNum type="arabicParenBoth"/>
            </a:pPr>
            <a:r>
              <a:rPr lang="en-US" sz="2000" dirty="0"/>
              <a:t>No regular screening </a:t>
            </a:r>
          </a:p>
        </p:txBody>
      </p:sp>
      <p:sp>
        <p:nvSpPr>
          <p:cNvPr id="8" name="Rectangle 7">
            <a:extLst>
              <a:ext uri="{FF2B5EF4-FFF2-40B4-BE49-F238E27FC236}">
                <a16:creationId xmlns:a16="http://schemas.microsoft.com/office/drawing/2014/main" id="{E9F3F715-8CFA-4010-8F37-DE2455295A69}"/>
              </a:ext>
            </a:extLst>
          </p:cNvPr>
          <p:cNvSpPr/>
          <p:nvPr/>
        </p:nvSpPr>
        <p:spPr>
          <a:xfrm>
            <a:off x="1301510" y="4553781"/>
            <a:ext cx="2976113" cy="707886"/>
          </a:xfrm>
          <a:prstGeom prst="rect">
            <a:avLst/>
          </a:prstGeom>
        </p:spPr>
        <p:txBody>
          <a:bodyPr wrap="square">
            <a:spAutoFit/>
          </a:bodyPr>
          <a:lstStyle/>
          <a:p>
            <a:r>
              <a:rPr lang="en-US" sz="2000" b="1" dirty="0"/>
              <a:t>Experimental units:</a:t>
            </a:r>
          </a:p>
          <a:p>
            <a:r>
              <a:rPr lang="en-US" sz="2000" dirty="0"/>
              <a:t>The 101 schools in Kenya</a:t>
            </a:r>
          </a:p>
        </p:txBody>
      </p:sp>
    </p:spTree>
    <p:extLst>
      <p:ext uri="{BB962C8B-B14F-4D97-AF65-F5344CB8AC3E}">
        <p14:creationId xmlns:p14="http://schemas.microsoft.com/office/powerpoint/2010/main" val="3252033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lstStyle/>
          <a:p>
            <a:r>
              <a:rPr lang="en-US" dirty="0"/>
              <a:t>The Language of Experiments</a:t>
            </a:r>
          </a:p>
        </p:txBody>
      </p:sp>
      <p:sp>
        <p:nvSpPr>
          <p:cNvPr id="6" name="Rectangle 5">
            <a:extLst>
              <a:ext uri="{FF2B5EF4-FFF2-40B4-BE49-F238E27FC236}">
                <a16:creationId xmlns:a16="http://schemas.microsoft.com/office/drawing/2014/main" id="{8A47FD3A-CCAC-4050-AECA-4E4A0FC12E4C}"/>
              </a:ext>
            </a:extLst>
          </p:cNvPr>
          <p:cNvSpPr/>
          <p:nvPr/>
        </p:nvSpPr>
        <p:spPr>
          <a:xfrm>
            <a:off x="628650" y="1344927"/>
            <a:ext cx="7886700" cy="3170099"/>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sz="2000" dirty="0"/>
              <a:t>Researchers from Rutgers University put the five-second rule to the</a:t>
            </a:r>
          </a:p>
          <a:p>
            <a:r>
              <a:rPr lang="en-US" altLang="en-US" sz="2000" dirty="0"/>
              <a:t>test. They used four different types of food: watermelon, bread, bread</a:t>
            </a:r>
          </a:p>
          <a:p>
            <a:r>
              <a:rPr lang="en-US" altLang="en-US" sz="2000" dirty="0"/>
              <a:t>with butter, and gummy candy. They dropped the food onto four different surfaces: stainless steel, ceramic tile, wood, and carpet. And they waited for four different lengths of time: less than 1 second, 5 seconds, 30</a:t>
            </a:r>
          </a:p>
          <a:p>
            <a:r>
              <a:rPr lang="en-US" altLang="en-US" sz="2000" dirty="0"/>
              <a:t>seconds, and 300 seconds. Finally, they used bacteria prepared two different ways: in a tryptic soy broth or peptone buffer. Once the bacteria were ready, the researchers spread them out on the different surfaces and</a:t>
            </a:r>
          </a:p>
          <a:p>
            <a:r>
              <a:rPr lang="en-US" altLang="en-US" sz="2000" dirty="0"/>
              <a:t>started dropping food.</a:t>
            </a:r>
          </a:p>
          <a:p>
            <a:r>
              <a:rPr lang="en-US" altLang="en-US" sz="2000" i="1" dirty="0"/>
              <a:t>List the factors in this experiment and the number of levels for each factor.</a:t>
            </a:r>
            <a:r>
              <a:rPr lang="en-US" altLang="en-US" sz="2000" dirty="0"/>
              <a:t>.</a:t>
            </a:r>
          </a:p>
        </p:txBody>
      </p:sp>
      <p:pic>
        <p:nvPicPr>
          <p:cNvPr id="9" name="Picture 8">
            <a:extLst>
              <a:ext uri="{FF2B5EF4-FFF2-40B4-BE49-F238E27FC236}">
                <a16:creationId xmlns:a16="http://schemas.microsoft.com/office/drawing/2014/main" id="{3E3F6A63-F284-4112-96FC-0738A12AF56B}"/>
              </a:ext>
            </a:extLst>
          </p:cNvPr>
          <p:cNvPicPr>
            <a:picLocks noChangeAspect="1"/>
          </p:cNvPicPr>
          <p:nvPr/>
        </p:nvPicPr>
        <p:blipFill>
          <a:blip r:embed="rId2"/>
          <a:stretch>
            <a:fillRect/>
          </a:stretch>
        </p:blipFill>
        <p:spPr>
          <a:xfrm>
            <a:off x="6185323" y="4780090"/>
            <a:ext cx="2071854" cy="137922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0" name="Rectangle 9">
            <a:extLst>
              <a:ext uri="{FF2B5EF4-FFF2-40B4-BE49-F238E27FC236}">
                <a16:creationId xmlns:a16="http://schemas.microsoft.com/office/drawing/2014/main" id="{EB79C954-E9B8-410F-AC0D-6D490E0B6D3B}"/>
              </a:ext>
            </a:extLst>
          </p:cNvPr>
          <p:cNvSpPr/>
          <p:nvPr/>
        </p:nvSpPr>
        <p:spPr>
          <a:xfrm rot="15843109">
            <a:off x="5666684" y="5934640"/>
            <a:ext cx="745717" cy="215444"/>
          </a:xfrm>
          <a:prstGeom prst="rect">
            <a:avLst/>
          </a:prstGeom>
        </p:spPr>
        <p:txBody>
          <a:bodyPr wrap="none">
            <a:spAutoFit/>
          </a:bodyPr>
          <a:lstStyle/>
          <a:p>
            <a:r>
              <a:rPr lang="en-US" sz="800" dirty="0" err="1">
                <a:latin typeface="HelveticaNeueLTStd-Cn"/>
              </a:rPr>
              <a:t>Zaia</a:t>
            </a:r>
            <a:r>
              <a:rPr lang="en-US" sz="800" dirty="0">
                <a:latin typeface="HelveticaNeueLTStd-Cn"/>
              </a:rPr>
              <a:t> </a:t>
            </a:r>
            <a:r>
              <a:rPr lang="en-US" sz="800" dirty="0" err="1">
                <a:latin typeface="HelveticaNeueLTStd-Cn"/>
              </a:rPr>
              <a:t>Snively</a:t>
            </a:r>
            <a:endParaRPr lang="en-US" dirty="0"/>
          </a:p>
        </p:txBody>
      </p:sp>
      <p:sp>
        <p:nvSpPr>
          <p:cNvPr id="7" name="TextBox 6">
            <a:extLst>
              <a:ext uri="{FF2B5EF4-FFF2-40B4-BE49-F238E27FC236}">
                <a16:creationId xmlns:a16="http://schemas.microsoft.com/office/drawing/2014/main" id="{FB009BDA-D82E-432F-B2D6-84A1C5ADE0A0}"/>
              </a:ext>
            </a:extLst>
          </p:cNvPr>
          <p:cNvSpPr txBox="1">
            <a:spLocks noChangeArrowheads="1"/>
          </p:cNvSpPr>
          <p:nvPr/>
        </p:nvSpPr>
        <p:spPr bwMode="auto">
          <a:xfrm>
            <a:off x="796624" y="4780090"/>
            <a:ext cx="4642090" cy="1323439"/>
          </a:xfrm>
          <a:prstGeom prst="rect">
            <a:avLst/>
          </a:prstGeom>
          <a:solidFill>
            <a:schemeClr val="accent6">
              <a:lumMod val="20000"/>
              <a:lumOff val="80000"/>
            </a:schemeClr>
          </a:solidFill>
          <a:ln>
            <a:headEnd/>
            <a:tailEnd/>
          </a:ln>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dirty="0">
                <a:latin typeface="+mn-lt"/>
              </a:rPr>
              <a:t>In an experiment, a </a:t>
            </a:r>
            <a:r>
              <a:rPr lang="en-US" sz="2000" b="1" dirty="0">
                <a:latin typeface="+mn-lt"/>
              </a:rPr>
              <a:t>factor</a:t>
            </a:r>
            <a:r>
              <a:rPr lang="en-US" sz="2000" dirty="0">
                <a:latin typeface="+mn-lt"/>
              </a:rPr>
              <a:t> is a variable that is manipulated and may cause a change in the response variable. The different values of a factor are called </a:t>
            </a:r>
            <a:r>
              <a:rPr lang="en-US" sz="2000" b="1" dirty="0">
                <a:latin typeface="+mn-lt"/>
              </a:rPr>
              <a:t>levels</a:t>
            </a:r>
            <a:r>
              <a:rPr lang="en-US" sz="2000" dirty="0">
                <a:latin typeface="+mn-lt"/>
              </a:rPr>
              <a:t>.</a:t>
            </a:r>
          </a:p>
        </p:txBody>
      </p:sp>
    </p:spTree>
    <p:extLst>
      <p:ext uri="{BB962C8B-B14F-4D97-AF65-F5344CB8AC3E}">
        <p14:creationId xmlns:p14="http://schemas.microsoft.com/office/powerpoint/2010/main" val="2636608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lstStyle/>
          <a:p>
            <a:r>
              <a:rPr lang="en-US" dirty="0"/>
              <a:t>The Language of Experiments</a:t>
            </a:r>
          </a:p>
        </p:txBody>
      </p:sp>
      <p:sp>
        <p:nvSpPr>
          <p:cNvPr id="6" name="Rectangle 5">
            <a:extLst>
              <a:ext uri="{FF2B5EF4-FFF2-40B4-BE49-F238E27FC236}">
                <a16:creationId xmlns:a16="http://schemas.microsoft.com/office/drawing/2014/main" id="{8A47FD3A-CCAC-4050-AECA-4E4A0FC12E4C}"/>
              </a:ext>
            </a:extLst>
          </p:cNvPr>
          <p:cNvSpPr/>
          <p:nvPr/>
        </p:nvSpPr>
        <p:spPr>
          <a:xfrm>
            <a:off x="628650" y="1344927"/>
            <a:ext cx="7886700" cy="3170099"/>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sz="2000" dirty="0"/>
              <a:t>Researchers from Rutgers University put the five-second rule to the</a:t>
            </a:r>
          </a:p>
          <a:p>
            <a:r>
              <a:rPr lang="en-US" altLang="en-US" sz="2000" dirty="0"/>
              <a:t>test. They used four different types of food: watermelon, bread, bread</a:t>
            </a:r>
          </a:p>
          <a:p>
            <a:r>
              <a:rPr lang="en-US" altLang="en-US" sz="2000" dirty="0"/>
              <a:t>with butter, and gummy candy. They dropped the food onto four different surfaces: stainless steel, ceramic tile, wood, and carpet. And they waited for four different lengths of time: less than 1 second, 5 seconds, 30</a:t>
            </a:r>
          </a:p>
          <a:p>
            <a:r>
              <a:rPr lang="en-US" altLang="en-US" sz="2000" dirty="0"/>
              <a:t>seconds, and 300 seconds. Finally, they used bacteria prepared two different ways: in a tryptic soy broth or peptone buffer. Once the bacteria were ready, the researchers spread them out on the different surfaces and</a:t>
            </a:r>
          </a:p>
          <a:p>
            <a:r>
              <a:rPr lang="en-US" altLang="en-US" sz="2000" dirty="0"/>
              <a:t>started dropping food.</a:t>
            </a:r>
          </a:p>
          <a:p>
            <a:r>
              <a:rPr lang="en-US" altLang="en-US" sz="2000" i="1" dirty="0"/>
              <a:t>List the factors in this experiment and the number of levels for each factor.</a:t>
            </a:r>
            <a:r>
              <a:rPr lang="en-US" altLang="en-US" sz="2000" dirty="0"/>
              <a:t>.</a:t>
            </a:r>
          </a:p>
        </p:txBody>
      </p:sp>
      <p:sp>
        <p:nvSpPr>
          <p:cNvPr id="10" name="Rectangle: Rounded Corners 9">
            <a:extLst>
              <a:ext uri="{FF2B5EF4-FFF2-40B4-BE49-F238E27FC236}">
                <a16:creationId xmlns:a16="http://schemas.microsoft.com/office/drawing/2014/main" id="{9CAE646A-D4FB-4731-A2EC-D35070951609}"/>
              </a:ext>
            </a:extLst>
          </p:cNvPr>
          <p:cNvSpPr/>
          <p:nvPr/>
        </p:nvSpPr>
        <p:spPr>
          <a:xfrm>
            <a:off x="711058" y="4780090"/>
            <a:ext cx="4046866" cy="1191816"/>
          </a:xfrm>
          <a:prstGeom prst="roundRect">
            <a:avLst/>
          </a:prstGeom>
          <a:solidFill>
            <a:srgbClr val="CCCCFF"/>
          </a:solidFill>
          <a:ln>
            <a:solidFill>
              <a:srgbClr val="CCCCFF"/>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a:spAutoFit/>
          </a:bodyPr>
          <a:lstStyle/>
          <a:p>
            <a:r>
              <a:rPr lang="en-US" sz="1600" dirty="0">
                <a:latin typeface="Segoe Print" panose="02000600000000000000" pitchFamily="2" charset="0"/>
              </a:rPr>
              <a:t>Type of food (4 levels)</a:t>
            </a:r>
          </a:p>
          <a:p>
            <a:r>
              <a:rPr lang="en-US" sz="1600" dirty="0">
                <a:latin typeface="Segoe Print" panose="02000600000000000000" pitchFamily="2" charset="0"/>
              </a:rPr>
              <a:t>Type of surface (4 levels) </a:t>
            </a:r>
          </a:p>
          <a:p>
            <a:r>
              <a:rPr lang="en-US" sz="1600" dirty="0">
                <a:latin typeface="Segoe Print" panose="02000600000000000000" pitchFamily="2" charset="0"/>
              </a:rPr>
              <a:t>Amount of time (4 levels)</a:t>
            </a:r>
          </a:p>
          <a:p>
            <a:r>
              <a:rPr lang="en-US" sz="1600" dirty="0">
                <a:latin typeface="Segoe Print" panose="02000600000000000000" pitchFamily="2" charset="0"/>
              </a:rPr>
              <a:t>Method of bacterial prep (2 levels)</a:t>
            </a:r>
          </a:p>
        </p:txBody>
      </p:sp>
      <p:pic>
        <p:nvPicPr>
          <p:cNvPr id="5" name="Picture 4">
            <a:extLst>
              <a:ext uri="{FF2B5EF4-FFF2-40B4-BE49-F238E27FC236}">
                <a16:creationId xmlns:a16="http://schemas.microsoft.com/office/drawing/2014/main" id="{2F302A18-5DB5-4FA7-9535-6FB0C2200CDA}"/>
              </a:ext>
            </a:extLst>
          </p:cNvPr>
          <p:cNvPicPr>
            <a:picLocks noChangeAspect="1"/>
          </p:cNvPicPr>
          <p:nvPr/>
        </p:nvPicPr>
        <p:blipFill>
          <a:blip r:embed="rId2"/>
          <a:stretch>
            <a:fillRect/>
          </a:stretch>
        </p:blipFill>
        <p:spPr>
          <a:xfrm>
            <a:off x="6185323" y="4780090"/>
            <a:ext cx="2071854" cy="137922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Rectangle 6">
            <a:extLst>
              <a:ext uri="{FF2B5EF4-FFF2-40B4-BE49-F238E27FC236}">
                <a16:creationId xmlns:a16="http://schemas.microsoft.com/office/drawing/2014/main" id="{55FF6B63-DE49-4C78-B345-096F488E20E4}"/>
              </a:ext>
            </a:extLst>
          </p:cNvPr>
          <p:cNvSpPr/>
          <p:nvPr/>
        </p:nvSpPr>
        <p:spPr>
          <a:xfrm rot="15843109">
            <a:off x="5666684" y="5934640"/>
            <a:ext cx="745717" cy="215444"/>
          </a:xfrm>
          <a:prstGeom prst="rect">
            <a:avLst/>
          </a:prstGeom>
        </p:spPr>
        <p:txBody>
          <a:bodyPr wrap="none">
            <a:spAutoFit/>
          </a:bodyPr>
          <a:lstStyle/>
          <a:p>
            <a:r>
              <a:rPr lang="en-US" sz="800" dirty="0" err="1">
                <a:latin typeface="HelveticaNeueLTStd-Cn"/>
              </a:rPr>
              <a:t>Zaia</a:t>
            </a:r>
            <a:r>
              <a:rPr lang="en-US" sz="800" dirty="0">
                <a:latin typeface="HelveticaNeueLTStd-Cn"/>
              </a:rPr>
              <a:t> </a:t>
            </a:r>
            <a:r>
              <a:rPr lang="en-US" sz="800" dirty="0" err="1">
                <a:latin typeface="HelveticaNeueLTStd-Cn"/>
              </a:rPr>
              <a:t>Snively</a:t>
            </a:r>
            <a:endParaRPr lang="en-US" dirty="0"/>
          </a:p>
        </p:txBody>
      </p:sp>
    </p:spTree>
    <p:extLst>
      <p:ext uri="{BB962C8B-B14F-4D97-AF65-F5344CB8AC3E}">
        <p14:creationId xmlns:p14="http://schemas.microsoft.com/office/powerpoint/2010/main" val="1766755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lstStyle/>
          <a:p>
            <a:r>
              <a:rPr lang="en-US" dirty="0"/>
              <a:t>Designing Experiments: Comparison</a:t>
            </a:r>
          </a:p>
        </p:txBody>
      </p:sp>
      <p:sp>
        <p:nvSpPr>
          <p:cNvPr id="7" name="Rectangle 6">
            <a:extLst>
              <a:ext uri="{FF2B5EF4-FFF2-40B4-BE49-F238E27FC236}">
                <a16:creationId xmlns:a16="http://schemas.microsoft.com/office/drawing/2014/main" id="{2E174AFB-9787-4A90-BB2D-898BDFDB7FA3}"/>
              </a:ext>
            </a:extLst>
          </p:cNvPr>
          <p:cNvSpPr/>
          <p:nvPr/>
        </p:nvSpPr>
        <p:spPr>
          <a:xfrm>
            <a:off x="628649" y="1401963"/>
            <a:ext cx="6034088" cy="1015663"/>
          </a:xfrm>
          <a:prstGeom prst="rect">
            <a:avLst/>
          </a:prstGeom>
        </p:spPr>
        <p:txBody>
          <a:bodyPr wrap="square">
            <a:spAutoFit/>
          </a:bodyPr>
          <a:lstStyle/>
          <a:p>
            <a:r>
              <a:rPr lang="en-US" altLang="en-US" sz="2000" dirty="0">
                <a:solidFill>
                  <a:srgbClr val="000000"/>
                </a:solidFill>
                <a:ea typeface="ＭＳ Ｐゴシック" panose="020B0600070205080204" pitchFamily="34" charset="-128"/>
              </a:rPr>
              <a:t>Good designs are essential for effective experiments, just as they are for sampling. To see why, let’s start with an example of a bad experimental design.</a:t>
            </a:r>
          </a:p>
        </p:txBody>
      </p:sp>
      <p:sp>
        <p:nvSpPr>
          <p:cNvPr id="5" name="Rectangle 4">
            <a:extLst>
              <a:ext uri="{FF2B5EF4-FFF2-40B4-BE49-F238E27FC236}">
                <a16:creationId xmlns:a16="http://schemas.microsoft.com/office/drawing/2014/main" id="{89192280-9BD8-4DEC-B34F-C5CB67E91099}"/>
              </a:ext>
            </a:extLst>
          </p:cNvPr>
          <p:cNvSpPr>
            <a:spLocks noChangeArrowheads="1"/>
          </p:cNvSpPr>
          <p:nvPr/>
        </p:nvSpPr>
        <p:spPr bwMode="auto">
          <a:xfrm>
            <a:off x="628649" y="2739726"/>
            <a:ext cx="2071687" cy="660400"/>
          </a:xfrm>
          <a:prstGeom prst="rect">
            <a:avLst/>
          </a:prstGeom>
          <a:gradFill rotWithShape="1">
            <a:gsLst>
              <a:gs pos="0">
                <a:srgbClr val="98D0FF"/>
              </a:gs>
              <a:gs pos="100000">
                <a:srgbClr val="519EE2"/>
              </a:gs>
            </a:gsLst>
            <a:lin ang="5400000"/>
          </a:gradFill>
          <a:ln w="9525">
            <a:solidFill>
              <a:srgbClr val="5D9ACF"/>
            </a:solidFill>
            <a:miter lim="800000"/>
            <a:headEnd/>
            <a:tailEnd/>
          </a:ln>
          <a:effectLst>
            <a:outerShdw blurRad="40000" dist="23000" dir="5400000" rotWithShape="0">
              <a:srgbClr val="808080">
                <a:alpha val="34999"/>
              </a:srgbClr>
            </a:outerShdw>
          </a:effectLst>
        </p:spPr>
        <p:txBody>
          <a:bodyPr anchor="ctr"/>
          <a:lstStyle/>
          <a:p>
            <a:pPr algn="ctr">
              <a:defRPr/>
            </a:pPr>
            <a:r>
              <a:rPr lang="en-US" b="1" dirty="0">
                <a:solidFill>
                  <a:srgbClr val="000000"/>
                </a:solidFill>
                <a:latin typeface="+mn-lt"/>
                <a:ea typeface="+mn-ea"/>
              </a:rPr>
              <a:t>Experimental Units</a:t>
            </a:r>
          </a:p>
        </p:txBody>
      </p:sp>
      <p:sp>
        <p:nvSpPr>
          <p:cNvPr id="6" name="Striped Right Arrow 5">
            <a:extLst>
              <a:ext uri="{FF2B5EF4-FFF2-40B4-BE49-F238E27FC236}">
                <a16:creationId xmlns:a16="http://schemas.microsoft.com/office/drawing/2014/main" id="{2E077D32-793E-4204-AD7F-50946E8089BA}"/>
              </a:ext>
            </a:extLst>
          </p:cNvPr>
          <p:cNvSpPr>
            <a:spLocks/>
          </p:cNvSpPr>
          <p:nvPr/>
        </p:nvSpPr>
        <p:spPr bwMode="auto">
          <a:xfrm>
            <a:off x="2763836" y="2841326"/>
            <a:ext cx="1143000" cy="444500"/>
          </a:xfrm>
          <a:custGeom>
            <a:avLst/>
            <a:gdLst>
              <a:gd name="T0" fmla="*/ 0 w 1143000"/>
              <a:gd name="T1" fmla="*/ 111125 h 444500"/>
              <a:gd name="T2" fmla="*/ 13891 w 1143000"/>
              <a:gd name="T3" fmla="*/ 111125 h 444500"/>
              <a:gd name="T4" fmla="*/ 13891 w 1143000"/>
              <a:gd name="T5" fmla="*/ 333375 h 444500"/>
              <a:gd name="T6" fmla="*/ 0 w 1143000"/>
              <a:gd name="T7" fmla="*/ 333375 h 444500"/>
              <a:gd name="T8" fmla="*/ 0 w 1143000"/>
              <a:gd name="T9" fmla="*/ 111125 h 444500"/>
              <a:gd name="T10" fmla="*/ 27781 w 1143000"/>
              <a:gd name="T11" fmla="*/ 111125 h 444500"/>
              <a:gd name="T12" fmla="*/ 55563 w 1143000"/>
              <a:gd name="T13" fmla="*/ 111125 h 444500"/>
              <a:gd name="T14" fmla="*/ 55563 w 1143000"/>
              <a:gd name="T15" fmla="*/ 333375 h 444500"/>
              <a:gd name="T16" fmla="*/ 27781 w 1143000"/>
              <a:gd name="T17" fmla="*/ 333375 h 444500"/>
              <a:gd name="T18" fmla="*/ 27781 w 1143000"/>
              <a:gd name="T19" fmla="*/ 111125 h 444500"/>
              <a:gd name="T20" fmla="*/ 69453 w 1143000"/>
              <a:gd name="T21" fmla="*/ 111125 h 444500"/>
              <a:gd name="T22" fmla="*/ 920750 w 1143000"/>
              <a:gd name="T23" fmla="*/ 111125 h 444500"/>
              <a:gd name="T24" fmla="*/ 920750 w 1143000"/>
              <a:gd name="T25" fmla="*/ 0 h 444500"/>
              <a:gd name="T26" fmla="*/ 1143000 w 1143000"/>
              <a:gd name="T27" fmla="*/ 222250 h 444500"/>
              <a:gd name="T28" fmla="*/ 920750 w 1143000"/>
              <a:gd name="T29" fmla="*/ 444500 h 444500"/>
              <a:gd name="T30" fmla="*/ 920750 w 1143000"/>
              <a:gd name="T31" fmla="*/ 333375 h 444500"/>
              <a:gd name="T32" fmla="*/ 69453 w 1143000"/>
              <a:gd name="T33" fmla="*/ 333375 h 444500"/>
              <a:gd name="T34" fmla="*/ 69453 w 1143000"/>
              <a:gd name="T35" fmla="*/ 111125 h 4445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143000" h="444500">
                <a:moveTo>
                  <a:pt x="0" y="111125"/>
                </a:moveTo>
                <a:lnTo>
                  <a:pt x="13891" y="111125"/>
                </a:lnTo>
                <a:lnTo>
                  <a:pt x="13891" y="333375"/>
                </a:lnTo>
                <a:lnTo>
                  <a:pt x="0" y="333375"/>
                </a:lnTo>
                <a:lnTo>
                  <a:pt x="0" y="111125"/>
                </a:lnTo>
                <a:close/>
                <a:moveTo>
                  <a:pt x="27781" y="111125"/>
                </a:moveTo>
                <a:lnTo>
                  <a:pt x="55563" y="111125"/>
                </a:lnTo>
                <a:lnTo>
                  <a:pt x="55563" y="333375"/>
                </a:lnTo>
                <a:lnTo>
                  <a:pt x="27781" y="333375"/>
                </a:lnTo>
                <a:lnTo>
                  <a:pt x="27781" y="111125"/>
                </a:lnTo>
                <a:close/>
                <a:moveTo>
                  <a:pt x="69453" y="111125"/>
                </a:moveTo>
                <a:lnTo>
                  <a:pt x="920750" y="111125"/>
                </a:lnTo>
                <a:lnTo>
                  <a:pt x="920750" y="0"/>
                </a:lnTo>
                <a:lnTo>
                  <a:pt x="1143000" y="222250"/>
                </a:lnTo>
                <a:lnTo>
                  <a:pt x="920750" y="444500"/>
                </a:lnTo>
                <a:lnTo>
                  <a:pt x="920750" y="333375"/>
                </a:lnTo>
                <a:lnTo>
                  <a:pt x="69453" y="333375"/>
                </a:lnTo>
                <a:lnTo>
                  <a:pt x="69453" y="111125"/>
                </a:lnTo>
                <a:close/>
              </a:path>
            </a:pathLst>
          </a:custGeom>
          <a:gradFill rotWithShape="1">
            <a:gsLst>
              <a:gs pos="0">
                <a:srgbClr val="A6EAF9"/>
              </a:gs>
              <a:gs pos="100000">
                <a:srgbClr val="4DABBB"/>
              </a:gs>
            </a:gsLst>
            <a:lin ang="5400000"/>
          </a:gradFill>
          <a:ln w="9525" cap="flat" cmpd="sng">
            <a:solidFill>
              <a:srgbClr val="56A0AC"/>
            </a:solidFill>
            <a:prstDash val="solid"/>
            <a:round/>
            <a:headEnd/>
            <a:tailEnd/>
          </a:ln>
          <a:effectLst>
            <a:outerShdw blurRad="40000" dist="23000" dir="5400000" rotWithShape="0">
              <a:srgbClr val="000000">
                <a:alpha val="34999"/>
              </a:srgbClr>
            </a:outerShdw>
          </a:effectLst>
        </p:spPr>
        <p:txBody>
          <a:bodyPr anchor="ctr"/>
          <a:lstStyle/>
          <a:p>
            <a:endParaRPr lang="en-US"/>
          </a:p>
        </p:txBody>
      </p:sp>
      <p:sp>
        <p:nvSpPr>
          <p:cNvPr id="9" name="Striped Right Arrow 7">
            <a:extLst>
              <a:ext uri="{FF2B5EF4-FFF2-40B4-BE49-F238E27FC236}">
                <a16:creationId xmlns:a16="http://schemas.microsoft.com/office/drawing/2014/main" id="{3FC8A622-799B-4F8A-BEA5-BA164E9D7A5E}"/>
              </a:ext>
            </a:extLst>
          </p:cNvPr>
          <p:cNvSpPr>
            <a:spLocks/>
          </p:cNvSpPr>
          <p:nvPr/>
        </p:nvSpPr>
        <p:spPr bwMode="auto">
          <a:xfrm>
            <a:off x="5519736" y="2841326"/>
            <a:ext cx="1143000" cy="444500"/>
          </a:xfrm>
          <a:custGeom>
            <a:avLst/>
            <a:gdLst>
              <a:gd name="T0" fmla="*/ 0 w 1143000"/>
              <a:gd name="T1" fmla="*/ 111125 h 444500"/>
              <a:gd name="T2" fmla="*/ 13891 w 1143000"/>
              <a:gd name="T3" fmla="*/ 111125 h 444500"/>
              <a:gd name="T4" fmla="*/ 13891 w 1143000"/>
              <a:gd name="T5" fmla="*/ 333375 h 444500"/>
              <a:gd name="T6" fmla="*/ 0 w 1143000"/>
              <a:gd name="T7" fmla="*/ 333375 h 444500"/>
              <a:gd name="T8" fmla="*/ 0 w 1143000"/>
              <a:gd name="T9" fmla="*/ 111125 h 444500"/>
              <a:gd name="T10" fmla="*/ 27781 w 1143000"/>
              <a:gd name="T11" fmla="*/ 111125 h 444500"/>
              <a:gd name="T12" fmla="*/ 55563 w 1143000"/>
              <a:gd name="T13" fmla="*/ 111125 h 444500"/>
              <a:gd name="T14" fmla="*/ 55563 w 1143000"/>
              <a:gd name="T15" fmla="*/ 333375 h 444500"/>
              <a:gd name="T16" fmla="*/ 27781 w 1143000"/>
              <a:gd name="T17" fmla="*/ 333375 h 444500"/>
              <a:gd name="T18" fmla="*/ 27781 w 1143000"/>
              <a:gd name="T19" fmla="*/ 111125 h 444500"/>
              <a:gd name="T20" fmla="*/ 69453 w 1143000"/>
              <a:gd name="T21" fmla="*/ 111125 h 444500"/>
              <a:gd name="T22" fmla="*/ 920750 w 1143000"/>
              <a:gd name="T23" fmla="*/ 111125 h 444500"/>
              <a:gd name="T24" fmla="*/ 920750 w 1143000"/>
              <a:gd name="T25" fmla="*/ 0 h 444500"/>
              <a:gd name="T26" fmla="*/ 1143000 w 1143000"/>
              <a:gd name="T27" fmla="*/ 222250 h 444500"/>
              <a:gd name="T28" fmla="*/ 920750 w 1143000"/>
              <a:gd name="T29" fmla="*/ 444500 h 444500"/>
              <a:gd name="T30" fmla="*/ 920750 w 1143000"/>
              <a:gd name="T31" fmla="*/ 333375 h 444500"/>
              <a:gd name="T32" fmla="*/ 69453 w 1143000"/>
              <a:gd name="T33" fmla="*/ 333375 h 444500"/>
              <a:gd name="T34" fmla="*/ 69453 w 1143000"/>
              <a:gd name="T35" fmla="*/ 111125 h 4445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143000" h="444500">
                <a:moveTo>
                  <a:pt x="0" y="111125"/>
                </a:moveTo>
                <a:lnTo>
                  <a:pt x="13891" y="111125"/>
                </a:lnTo>
                <a:lnTo>
                  <a:pt x="13891" y="333375"/>
                </a:lnTo>
                <a:lnTo>
                  <a:pt x="0" y="333375"/>
                </a:lnTo>
                <a:lnTo>
                  <a:pt x="0" y="111125"/>
                </a:lnTo>
                <a:close/>
                <a:moveTo>
                  <a:pt x="27781" y="111125"/>
                </a:moveTo>
                <a:lnTo>
                  <a:pt x="55563" y="111125"/>
                </a:lnTo>
                <a:lnTo>
                  <a:pt x="55563" y="333375"/>
                </a:lnTo>
                <a:lnTo>
                  <a:pt x="27781" y="333375"/>
                </a:lnTo>
                <a:lnTo>
                  <a:pt x="27781" y="111125"/>
                </a:lnTo>
                <a:close/>
                <a:moveTo>
                  <a:pt x="69453" y="111125"/>
                </a:moveTo>
                <a:lnTo>
                  <a:pt x="920750" y="111125"/>
                </a:lnTo>
                <a:lnTo>
                  <a:pt x="920750" y="0"/>
                </a:lnTo>
                <a:lnTo>
                  <a:pt x="1143000" y="222250"/>
                </a:lnTo>
                <a:lnTo>
                  <a:pt x="920750" y="444500"/>
                </a:lnTo>
                <a:lnTo>
                  <a:pt x="920750" y="333375"/>
                </a:lnTo>
                <a:lnTo>
                  <a:pt x="69453" y="333375"/>
                </a:lnTo>
                <a:lnTo>
                  <a:pt x="69453" y="111125"/>
                </a:lnTo>
                <a:close/>
              </a:path>
            </a:pathLst>
          </a:custGeom>
          <a:gradFill rotWithShape="1">
            <a:gsLst>
              <a:gs pos="0">
                <a:srgbClr val="A6EAF9"/>
              </a:gs>
              <a:gs pos="100000">
                <a:srgbClr val="4DABBB"/>
              </a:gs>
            </a:gsLst>
            <a:lin ang="5400000"/>
          </a:gradFill>
          <a:ln w="9525" cap="flat" cmpd="sng">
            <a:solidFill>
              <a:srgbClr val="56A0AC"/>
            </a:solidFill>
            <a:prstDash val="solid"/>
            <a:round/>
            <a:headEnd/>
            <a:tailEnd/>
          </a:ln>
          <a:effectLst>
            <a:outerShdw blurRad="40000" dist="23000" dir="5400000" rotWithShape="0">
              <a:srgbClr val="000000">
                <a:alpha val="34999"/>
              </a:srgbClr>
            </a:outerShdw>
          </a:effectLst>
        </p:spPr>
        <p:txBody>
          <a:bodyPr anchor="ctr"/>
          <a:lstStyle/>
          <a:p>
            <a:endParaRPr lang="en-US"/>
          </a:p>
        </p:txBody>
      </p:sp>
      <p:sp>
        <p:nvSpPr>
          <p:cNvPr id="10" name="Rectangle 9">
            <a:extLst>
              <a:ext uri="{FF2B5EF4-FFF2-40B4-BE49-F238E27FC236}">
                <a16:creationId xmlns:a16="http://schemas.microsoft.com/office/drawing/2014/main" id="{A50C049F-2D47-408C-8169-7BEB1D4EEF08}"/>
              </a:ext>
            </a:extLst>
          </p:cNvPr>
          <p:cNvSpPr/>
          <p:nvPr/>
        </p:nvSpPr>
        <p:spPr>
          <a:xfrm>
            <a:off x="3970336" y="2739726"/>
            <a:ext cx="1435100" cy="660400"/>
          </a:xfrm>
          <a:prstGeom prst="rect">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r>
              <a:rPr lang="en-US" b="1" dirty="0">
                <a:solidFill>
                  <a:srgbClr val="000000"/>
                </a:solidFill>
              </a:rPr>
              <a:t>Treatment</a:t>
            </a:r>
          </a:p>
        </p:txBody>
      </p:sp>
      <p:sp>
        <p:nvSpPr>
          <p:cNvPr id="11" name="Rectangle 10">
            <a:extLst>
              <a:ext uri="{FF2B5EF4-FFF2-40B4-BE49-F238E27FC236}">
                <a16:creationId xmlns:a16="http://schemas.microsoft.com/office/drawing/2014/main" id="{2BB1F7C0-5189-46FE-8A6A-C44C3AA7EC4F}"/>
              </a:ext>
            </a:extLst>
          </p:cNvPr>
          <p:cNvSpPr/>
          <p:nvPr/>
        </p:nvSpPr>
        <p:spPr>
          <a:xfrm>
            <a:off x="6823074" y="2739726"/>
            <a:ext cx="1630362" cy="660400"/>
          </a:xfrm>
          <a:prstGeom prst="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b="1" dirty="0">
                <a:solidFill>
                  <a:srgbClr val="000000"/>
                </a:solidFill>
              </a:rPr>
              <a:t>Measure Response</a:t>
            </a:r>
          </a:p>
        </p:txBody>
      </p:sp>
      <p:sp>
        <p:nvSpPr>
          <p:cNvPr id="3" name="Rectangle 2">
            <a:extLst>
              <a:ext uri="{FF2B5EF4-FFF2-40B4-BE49-F238E27FC236}">
                <a16:creationId xmlns:a16="http://schemas.microsoft.com/office/drawing/2014/main" id="{684E1A75-6A5D-46F8-9620-F8EE90C9FD3B}"/>
              </a:ext>
            </a:extLst>
          </p:cNvPr>
          <p:cNvSpPr/>
          <p:nvPr/>
        </p:nvSpPr>
        <p:spPr>
          <a:xfrm>
            <a:off x="1048137" y="3707297"/>
            <a:ext cx="3719155" cy="1323439"/>
          </a:xfrm>
          <a:prstGeom prst="rect">
            <a:avLst/>
          </a:prstGeom>
        </p:spPr>
        <p:txBody>
          <a:bodyPr wrap="square">
            <a:spAutoFit/>
          </a:bodyPr>
          <a:lstStyle/>
          <a:p>
            <a:r>
              <a:rPr lang="en-US" sz="2000" dirty="0"/>
              <a:t>In this design, there are many other variables (besides the treatment) that are potentially confounded with taking caffeine.</a:t>
            </a:r>
          </a:p>
        </p:txBody>
      </p:sp>
      <p:sp>
        <p:nvSpPr>
          <p:cNvPr id="4" name="Rectangle 3">
            <a:extLst>
              <a:ext uri="{FF2B5EF4-FFF2-40B4-BE49-F238E27FC236}">
                <a16:creationId xmlns:a16="http://schemas.microsoft.com/office/drawing/2014/main" id="{782DEC75-3474-437F-BB7D-C871A771835E}"/>
              </a:ext>
            </a:extLst>
          </p:cNvPr>
          <p:cNvSpPr/>
          <p:nvPr/>
        </p:nvSpPr>
        <p:spPr>
          <a:xfrm>
            <a:off x="4053858" y="5059989"/>
            <a:ext cx="4074755" cy="1015663"/>
          </a:xfrm>
          <a:prstGeom prst="rect">
            <a:avLst/>
          </a:prstGeom>
        </p:spPr>
        <p:txBody>
          <a:bodyPr wrap="square">
            <a:spAutoFit/>
          </a:bodyPr>
          <a:lstStyle/>
          <a:p>
            <a:r>
              <a:rPr lang="en-US" sz="2000" dirty="0"/>
              <a:t>The remedy for potential confounding is to do a comparative experiment with two or more groups.</a:t>
            </a:r>
          </a:p>
        </p:txBody>
      </p:sp>
    </p:spTree>
    <p:extLst>
      <p:ext uri="{BB962C8B-B14F-4D97-AF65-F5344CB8AC3E}">
        <p14:creationId xmlns:p14="http://schemas.microsoft.com/office/powerpoint/2010/main" val="2687517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fade">
                                      <p:cBhvr>
                                        <p:cTn id="28" dur="500"/>
                                        <p:tgtEl>
                                          <p:spTgt spid="3">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animBg="1"/>
      <p:bldP spid="11" grpId="0" animBg="1"/>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lstStyle/>
          <a:p>
            <a:r>
              <a:rPr lang="en-US" dirty="0"/>
              <a:t>Designing Experiments: Comparison</a:t>
            </a:r>
          </a:p>
        </p:txBody>
      </p:sp>
      <p:sp>
        <p:nvSpPr>
          <p:cNvPr id="12" name="TextBox 11">
            <a:extLst>
              <a:ext uri="{FF2B5EF4-FFF2-40B4-BE49-F238E27FC236}">
                <a16:creationId xmlns:a16="http://schemas.microsoft.com/office/drawing/2014/main" id="{916BEDCB-E6FB-4DB6-817C-4AF771D1D4B2}"/>
              </a:ext>
            </a:extLst>
          </p:cNvPr>
          <p:cNvSpPr txBox="1">
            <a:spLocks noChangeArrowheads="1"/>
          </p:cNvSpPr>
          <p:nvPr/>
        </p:nvSpPr>
        <p:spPr bwMode="auto">
          <a:xfrm>
            <a:off x="1292883" y="1375112"/>
            <a:ext cx="6160339" cy="1631216"/>
          </a:xfrm>
          <a:prstGeom prst="rect">
            <a:avLst/>
          </a:prstGeom>
          <a:solidFill>
            <a:schemeClr val="accent6">
              <a:lumMod val="20000"/>
              <a:lumOff val="80000"/>
            </a:schemeClr>
          </a:solidFill>
          <a:ln>
            <a:headEnd/>
            <a:tailEnd/>
          </a:ln>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dirty="0">
                <a:latin typeface="+mn-lt"/>
              </a:rPr>
              <a:t>In an experiment, a </a:t>
            </a:r>
            <a:r>
              <a:rPr lang="en-US" sz="2000" b="1" dirty="0">
                <a:latin typeface="+mn-lt"/>
              </a:rPr>
              <a:t>control group </a:t>
            </a:r>
            <a:r>
              <a:rPr lang="en-US" sz="2000" dirty="0">
                <a:latin typeface="+mn-lt"/>
              </a:rPr>
              <a:t>is used to provide a baseline for comparing the effects of other treatments. Depending on the purpose of the experiment, a control group may be given an inactive treatment (</a:t>
            </a:r>
            <a:r>
              <a:rPr lang="en-US" sz="2000" b="1" dirty="0">
                <a:latin typeface="+mn-lt"/>
              </a:rPr>
              <a:t>placebo</a:t>
            </a:r>
            <a:r>
              <a:rPr lang="en-US" sz="2000" dirty="0">
                <a:latin typeface="+mn-lt"/>
              </a:rPr>
              <a:t>), an active treatment, or no treatment at all.</a:t>
            </a:r>
          </a:p>
        </p:txBody>
      </p:sp>
      <p:pic>
        <p:nvPicPr>
          <p:cNvPr id="8" name="Picture 7">
            <a:extLst>
              <a:ext uri="{FF2B5EF4-FFF2-40B4-BE49-F238E27FC236}">
                <a16:creationId xmlns:a16="http://schemas.microsoft.com/office/drawing/2014/main" id="{7853F715-0720-478E-B835-DC95436A5773}"/>
              </a:ext>
            </a:extLst>
          </p:cNvPr>
          <p:cNvPicPr>
            <a:picLocks noChangeAspect="1"/>
          </p:cNvPicPr>
          <p:nvPr/>
        </p:nvPicPr>
        <p:blipFill>
          <a:blip r:embed="rId2"/>
          <a:stretch>
            <a:fillRect/>
          </a:stretch>
        </p:blipFill>
        <p:spPr>
          <a:xfrm>
            <a:off x="5275592" y="3122762"/>
            <a:ext cx="2938935" cy="297867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3" name="Rectangle 12">
            <a:extLst>
              <a:ext uri="{FF2B5EF4-FFF2-40B4-BE49-F238E27FC236}">
                <a16:creationId xmlns:a16="http://schemas.microsoft.com/office/drawing/2014/main" id="{652C287C-E4C1-44EE-8490-8F4AFE2DC231}"/>
              </a:ext>
            </a:extLst>
          </p:cNvPr>
          <p:cNvSpPr/>
          <p:nvPr/>
        </p:nvSpPr>
        <p:spPr>
          <a:xfrm rot="15802535">
            <a:off x="4371678" y="5367480"/>
            <a:ext cx="1484702" cy="215444"/>
          </a:xfrm>
          <a:prstGeom prst="rect">
            <a:avLst/>
          </a:prstGeom>
        </p:spPr>
        <p:txBody>
          <a:bodyPr wrap="none">
            <a:spAutoFit/>
          </a:bodyPr>
          <a:lstStyle/>
          <a:p>
            <a:r>
              <a:rPr lang="en-US" sz="800" dirty="0">
                <a:latin typeface="HelveticaNeueLTStd-Cn"/>
              </a:rPr>
              <a:t>Eric O’Connell/Getty Images</a:t>
            </a:r>
            <a:endParaRPr lang="en-US" dirty="0"/>
          </a:p>
        </p:txBody>
      </p:sp>
    </p:spTree>
    <p:extLst>
      <p:ext uri="{BB962C8B-B14F-4D97-AF65-F5344CB8AC3E}">
        <p14:creationId xmlns:p14="http://schemas.microsoft.com/office/powerpoint/2010/main" val="1308652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lstStyle/>
          <a:p>
            <a:r>
              <a:rPr lang="en-US" dirty="0"/>
              <a:t>Designing Experiments: Comparison</a:t>
            </a:r>
          </a:p>
        </p:txBody>
      </p:sp>
      <p:sp>
        <p:nvSpPr>
          <p:cNvPr id="3" name="Rectangle 2">
            <a:extLst>
              <a:ext uri="{FF2B5EF4-FFF2-40B4-BE49-F238E27FC236}">
                <a16:creationId xmlns:a16="http://schemas.microsoft.com/office/drawing/2014/main" id="{684E1A75-6A5D-46F8-9620-F8EE90C9FD3B}"/>
              </a:ext>
            </a:extLst>
          </p:cNvPr>
          <p:cNvSpPr/>
          <p:nvPr/>
        </p:nvSpPr>
        <p:spPr>
          <a:xfrm>
            <a:off x="4174599" y="3189953"/>
            <a:ext cx="3719155" cy="1323439"/>
          </a:xfrm>
          <a:prstGeom prst="rect">
            <a:avLst/>
          </a:prstGeom>
        </p:spPr>
        <p:txBody>
          <a:bodyPr wrap="square">
            <a:spAutoFit/>
          </a:bodyPr>
          <a:lstStyle/>
          <a:p>
            <a:r>
              <a:rPr lang="en-US" sz="2000" dirty="0"/>
              <a:t>In all other aspects, the treatment groups should be treated exactly the same so that the only difference is the treatments.</a:t>
            </a:r>
          </a:p>
        </p:txBody>
      </p:sp>
      <p:sp>
        <p:nvSpPr>
          <p:cNvPr id="4" name="Rectangle 3">
            <a:extLst>
              <a:ext uri="{FF2B5EF4-FFF2-40B4-BE49-F238E27FC236}">
                <a16:creationId xmlns:a16="http://schemas.microsoft.com/office/drawing/2014/main" id="{782DEC75-3474-437F-BB7D-C871A771835E}"/>
              </a:ext>
            </a:extLst>
          </p:cNvPr>
          <p:cNvSpPr/>
          <p:nvPr/>
        </p:nvSpPr>
        <p:spPr>
          <a:xfrm>
            <a:off x="1292883" y="4513392"/>
            <a:ext cx="3545457" cy="1631216"/>
          </a:xfrm>
          <a:prstGeom prst="rect">
            <a:avLst/>
          </a:prstGeom>
        </p:spPr>
        <p:txBody>
          <a:bodyPr wrap="square">
            <a:spAutoFit/>
          </a:bodyPr>
          <a:lstStyle/>
          <a:p>
            <a:r>
              <a:rPr lang="en-US" sz="2000" dirty="0"/>
              <a:t>This way, if there is convincing evidence of a difference in the average response, we can safely conclude it was caused by the treatments.</a:t>
            </a:r>
          </a:p>
        </p:txBody>
      </p:sp>
      <p:sp>
        <p:nvSpPr>
          <p:cNvPr id="12" name="TextBox 11">
            <a:extLst>
              <a:ext uri="{FF2B5EF4-FFF2-40B4-BE49-F238E27FC236}">
                <a16:creationId xmlns:a16="http://schemas.microsoft.com/office/drawing/2014/main" id="{916BEDCB-E6FB-4DB6-817C-4AF771D1D4B2}"/>
              </a:ext>
            </a:extLst>
          </p:cNvPr>
          <p:cNvSpPr txBox="1">
            <a:spLocks noChangeArrowheads="1"/>
          </p:cNvSpPr>
          <p:nvPr/>
        </p:nvSpPr>
        <p:spPr bwMode="auto">
          <a:xfrm>
            <a:off x="1292883" y="1375112"/>
            <a:ext cx="6160339" cy="1631216"/>
          </a:xfrm>
          <a:prstGeom prst="rect">
            <a:avLst/>
          </a:prstGeom>
          <a:solidFill>
            <a:schemeClr val="accent6">
              <a:lumMod val="20000"/>
              <a:lumOff val="80000"/>
            </a:schemeClr>
          </a:solidFill>
          <a:ln>
            <a:headEnd/>
            <a:tailEnd/>
          </a:ln>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dirty="0">
                <a:latin typeface="+mn-lt"/>
              </a:rPr>
              <a:t>In an experiment, a </a:t>
            </a:r>
            <a:r>
              <a:rPr lang="en-US" sz="2000" b="1" dirty="0">
                <a:latin typeface="+mn-lt"/>
              </a:rPr>
              <a:t>control group </a:t>
            </a:r>
            <a:r>
              <a:rPr lang="en-US" sz="2000" dirty="0">
                <a:latin typeface="+mn-lt"/>
              </a:rPr>
              <a:t>is used to provide a baseline for comparing the effects of other treatments. Depending on the purpose of the experiment, a control group may be given an inactive treatment (</a:t>
            </a:r>
            <a:r>
              <a:rPr lang="en-US" sz="2000" b="1" dirty="0">
                <a:latin typeface="+mn-lt"/>
              </a:rPr>
              <a:t>placebo</a:t>
            </a:r>
            <a:r>
              <a:rPr lang="en-US" sz="2000" dirty="0">
                <a:latin typeface="+mn-lt"/>
              </a:rPr>
              <a:t>), an active treatment, or no treatment at all.</a:t>
            </a:r>
          </a:p>
        </p:txBody>
      </p:sp>
    </p:spTree>
    <p:extLst>
      <p:ext uri="{BB962C8B-B14F-4D97-AF65-F5344CB8AC3E}">
        <p14:creationId xmlns:p14="http://schemas.microsoft.com/office/powerpoint/2010/main" val="244892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dirty="0"/>
              <a:t>Designing Experiments: </a:t>
            </a:r>
            <a:br>
              <a:rPr lang="en-US" dirty="0"/>
            </a:br>
            <a:r>
              <a:rPr lang="en-US" dirty="0"/>
              <a:t>Blinding and the Placebo Effect</a:t>
            </a:r>
          </a:p>
        </p:txBody>
      </p:sp>
      <p:sp>
        <p:nvSpPr>
          <p:cNvPr id="8" name="TextBox 7">
            <a:extLst>
              <a:ext uri="{FF2B5EF4-FFF2-40B4-BE49-F238E27FC236}">
                <a16:creationId xmlns:a16="http://schemas.microsoft.com/office/drawing/2014/main" id="{79F87275-E5BF-4AA3-857F-AA8F8DF8A3F7}"/>
              </a:ext>
            </a:extLst>
          </p:cNvPr>
          <p:cNvSpPr txBox="1">
            <a:spLocks noChangeArrowheads="1"/>
          </p:cNvSpPr>
          <p:nvPr/>
        </p:nvSpPr>
        <p:spPr bwMode="auto">
          <a:xfrm>
            <a:off x="854015" y="1369315"/>
            <a:ext cx="4435056" cy="1323439"/>
          </a:xfrm>
          <a:prstGeom prst="rect">
            <a:avLst/>
          </a:prstGeom>
          <a:solidFill>
            <a:schemeClr val="accent6">
              <a:lumMod val="20000"/>
              <a:lumOff val="80000"/>
            </a:schemeClr>
          </a:solidFill>
          <a:ln>
            <a:headEnd/>
            <a:tailEnd/>
          </a:ln>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dirty="0">
                <a:latin typeface="+mn-lt"/>
              </a:rPr>
              <a:t>The </a:t>
            </a:r>
            <a:r>
              <a:rPr lang="en-US" sz="2000" b="1" dirty="0">
                <a:latin typeface="+mn-lt"/>
              </a:rPr>
              <a:t>placebo effect </a:t>
            </a:r>
            <a:r>
              <a:rPr lang="en-US" sz="2000" dirty="0">
                <a:latin typeface="+mn-lt"/>
              </a:rPr>
              <a:t>describes the fact that some subjects in an experiment will respond favorably to any treatment, even an inactive treatment.</a:t>
            </a:r>
          </a:p>
        </p:txBody>
      </p:sp>
      <p:sp>
        <p:nvSpPr>
          <p:cNvPr id="12" name="TextBox 11">
            <a:extLst>
              <a:ext uri="{FF2B5EF4-FFF2-40B4-BE49-F238E27FC236}">
                <a16:creationId xmlns:a16="http://schemas.microsoft.com/office/drawing/2014/main" id="{2C06BC0C-65AB-4FFE-8BB1-FAB8FA3BA53F}"/>
              </a:ext>
            </a:extLst>
          </p:cNvPr>
          <p:cNvSpPr txBox="1">
            <a:spLocks noChangeArrowheads="1"/>
          </p:cNvSpPr>
          <p:nvPr/>
        </p:nvSpPr>
        <p:spPr bwMode="auto">
          <a:xfrm>
            <a:off x="1980660" y="2912007"/>
            <a:ext cx="4803116" cy="1323439"/>
          </a:xfrm>
          <a:prstGeom prst="rect">
            <a:avLst/>
          </a:prstGeom>
          <a:solidFill>
            <a:schemeClr val="accent6">
              <a:lumMod val="20000"/>
              <a:lumOff val="80000"/>
            </a:schemeClr>
          </a:solidFill>
          <a:ln>
            <a:headEnd/>
            <a:tailEnd/>
          </a:ln>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dirty="0">
                <a:latin typeface="+mn-lt"/>
              </a:rPr>
              <a:t>In a </a:t>
            </a:r>
            <a:r>
              <a:rPr lang="en-US" sz="2000" b="1" dirty="0">
                <a:latin typeface="+mn-lt"/>
              </a:rPr>
              <a:t>double-blind</a:t>
            </a:r>
            <a:r>
              <a:rPr lang="en-US" sz="2000" dirty="0">
                <a:latin typeface="+mn-lt"/>
              </a:rPr>
              <a:t> experiment, neither the subjects nor those who interact with them and measure the response variable know which treatment a subject received.</a:t>
            </a:r>
          </a:p>
        </p:txBody>
      </p:sp>
      <p:sp>
        <p:nvSpPr>
          <p:cNvPr id="13" name="TextBox 12">
            <a:extLst>
              <a:ext uri="{FF2B5EF4-FFF2-40B4-BE49-F238E27FC236}">
                <a16:creationId xmlns:a16="http://schemas.microsoft.com/office/drawing/2014/main" id="{2249A610-2783-4B5B-BEFB-786633505AB5}"/>
              </a:ext>
            </a:extLst>
          </p:cNvPr>
          <p:cNvSpPr txBox="1">
            <a:spLocks noChangeArrowheads="1"/>
          </p:cNvSpPr>
          <p:nvPr/>
        </p:nvSpPr>
        <p:spPr bwMode="auto">
          <a:xfrm>
            <a:off x="3321170" y="4454699"/>
            <a:ext cx="5194180" cy="1631216"/>
          </a:xfrm>
          <a:prstGeom prst="rect">
            <a:avLst/>
          </a:prstGeom>
          <a:solidFill>
            <a:schemeClr val="accent6">
              <a:lumMod val="20000"/>
              <a:lumOff val="80000"/>
            </a:schemeClr>
          </a:solidFill>
          <a:ln>
            <a:headEnd/>
            <a:tailEnd/>
          </a:ln>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dirty="0">
                <a:latin typeface="+mn-lt"/>
              </a:rPr>
              <a:t>In a </a:t>
            </a:r>
            <a:r>
              <a:rPr lang="en-US" sz="2000" b="1" dirty="0">
                <a:latin typeface="+mn-lt"/>
              </a:rPr>
              <a:t>single-blind</a:t>
            </a:r>
            <a:r>
              <a:rPr lang="en-US" sz="2000" dirty="0">
                <a:latin typeface="+mn-lt"/>
              </a:rPr>
              <a:t> experiment, either the subjects don’t know which treatment they are receiving or the people who interact with them and measure the response variable don’t know which subjects are receiving which treatment.</a:t>
            </a:r>
          </a:p>
        </p:txBody>
      </p:sp>
    </p:spTree>
    <p:extLst>
      <p:ext uri="{BB962C8B-B14F-4D97-AF65-F5344CB8AC3E}">
        <p14:creationId xmlns:p14="http://schemas.microsoft.com/office/powerpoint/2010/main" val="2161726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rmAutofit fontScale="90000"/>
          </a:bodyPr>
          <a:lstStyle/>
          <a:p>
            <a:r>
              <a:rPr lang="en-US" dirty="0"/>
              <a:t>Designing Experiments: Random Assignment</a:t>
            </a:r>
          </a:p>
        </p:txBody>
      </p:sp>
      <p:sp>
        <p:nvSpPr>
          <p:cNvPr id="4" name="TextBox 3">
            <a:extLst>
              <a:ext uri="{FF2B5EF4-FFF2-40B4-BE49-F238E27FC236}">
                <a16:creationId xmlns:a16="http://schemas.microsoft.com/office/drawing/2014/main" id="{88387ADD-3BD5-4CA0-A511-958803411016}"/>
              </a:ext>
            </a:extLst>
          </p:cNvPr>
          <p:cNvSpPr txBox="1">
            <a:spLocks noChangeArrowheads="1"/>
          </p:cNvSpPr>
          <p:nvPr/>
        </p:nvSpPr>
        <p:spPr bwMode="auto">
          <a:xfrm>
            <a:off x="3520654" y="3231204"/>
            <a:ext cx="4908430" cy="1015663"/>
          </a:xfrm>
          <a:prstGeom prst="rect">
            <a:avLst/>
          </a:prstGeom>
          <a:solidFill>
            <a:schemeClr val="accent6">
              <a:lumMod val="20000"/>
              <a:lumOff val="80000"/>
            </a:schemeClr>
          </a:solidFill>
          <a:ln>
            <a:headEnd/>
            <a:tailEnd/>
          </a:ln>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dirty="0">
                <a:latin typeface="+mn-lt"/>
              </a:rPr>
              <a:t>In an experiment, </a:t>
            </a:r>
            <a:r>
              <a:rPr lang="en-US" sz="2000" b="1" dirty="0">
                <a:latin typeface="+mn-lt"/>
              </a:rPr>
              <a:t>random assignment </a:t>
            </a:r>
            <a:r>
              <a:rPr lang="en-US" sz="2000" dirty="0">
                <a:latin typeface="+mn-lt"/>
              </a:rPr>
              <a:t>means that experimental units are assigned to treatments using a chance process.</a:t>
            </a:r>
          </a:p>
        </p:txBody>
      </p:sp>
      <p:sp>
        <p:nvSpPr>
          <p:cNvPr id="3" name="Rectangle 2">
            <a:extLst>
              <a:ext uri="{FF2B5EF4-FFF2-40B4-BE49-F238E27FC236}">
                <a16:creationId xmlns:a16="http://schemas.microsoft.com/office/drawing/2014/main" id="{6732C36E-3818-4470-99EF-C7328580D766}"/>
              </a:ext>
            </a:extLst>
          </p:cNvPr>
          <p:cNvSpPr/>
          <p:nvPr/>
        </p:nvSpPr>
        <p:spPr>
          <a:xfrm>
            <a:off x="732167" y="1493814"/>
            <a:ext cx="4581705" cy="1323439"/>
          </a:xfrm>
          <a:prstGeom prst="rect">
            <a:avLst/>
          </a:prstGeom>
        </p:spPr>
        <p:txBody>
          <a:bodyPr wrap="square">
            <a:spAutoFit/>
          </a:bodyPr>
          <a:lstStyle/>
          <a:p>
            <a:r>
              <a:rPr lang="en-US" sz="2000" dirty="0"/>
              <a:t>To create roughly equivalent groups at the beginning of an experiment, we use random assignment to determine which experimental units get which treatment.</a:t>
            </a:r>
          </a:p>
        </p:txBody>
      </p:sp>
    </p:spTree>
    <p:extLst>
      <p:ext uri="{BB962C8B-B14F-4D97-AF65-F5344CB8AC3E}">
        <p14:creationId xmlns:p14="http://schemas.microsoft.com/office/powerpoint/2010/main" val="2811497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AC536-1A60-46BE-8E46-ABD60151719A}"/>
              </a:ext>
            </a:extLst>
          </p:cNvPr>
          <p:cNvSpPr>
            <a:spLocks noGrp="1"/>
          </p:cNvSpPr>
          <p:nvPr>
            <p:ph type="title"/>
          </p:nvPr>
        </p:nvSpPr>
        <p:spPr/>
        <p:txBody>
          <a:bodyPr>
            <a:noAutofit/>
          </a:bodyPr>
          <a:lstStyle/>
          <a:p>
            <a:r>
              <a:rPr lang="en-US" dirty="0"/>
              <a:t>Experiments</a:t>
            </a:r>
          </a:p>
        </p:txBody>
      </p:sp>
      <p:sp>
        <p:nvSpPr>
          <p:cNvPr id="3" name="Text Placeholder 2">
            <a:extLst>
              <a:ext uri="{FF2B5EF4-FFF2-40B4-BE49-F238E27FC236}">
                <a16:creationId xmlns:a16="http://schemas.microsoft.com/office/drawing/2014/main" id="{8F9AA134-3A60-4C43-A73E-B5EEEB5F8720}"/>
              </a:ext>
            </a:extLst>
          </p:cNvPr>
          <p:cNvSpPr>
            <a:spLocks noGrp="1"/>
          </p:cNvSpPr>
          <p:nvPr>
            <p:ph type="body" sz="quarter" idx="10"/>
          </p:nvPr>
        </p:nvSpPr>
        <p:spPr>
          <a:xfrm>
            <a:off x="689978" y="2463823"/>
            <a:ext cx="7764044" cy="3620037"/>
          </a:xfrm>
        </p:spPr>
        <p:txBody>
          <a:bodyPr>
            <a:noAutofit/>
          </a:bodyPr>
          <a:lstStyle/>
          <a:p>
            <a:pPr>
              <a:lnSpc>
                <a:spcPct val="120000"/>
              </a:lnSpc>
              <a:spcBef>
                <a:spcPts val="600"/>
              </a:spcBef>
            </a:pPr>
            <a:r>
              <a:rPr lang="en-US" sz="2000" cap="all" dirty="0"/>
              <a:t>Explain</a:t>
            </a:r>
            <a:r>
              <a:rPr lang="en-US" sz="2000" dirty="0"/>
              <a:t> the concept of confounding and how it limits the ability to make cause-and-effect conclusions.</a:t>
            </a:r>
          </a:p>
          <a:p>
            <a:pPr>
              <a:lnSpc>
                <a:spcPct val="120000"/>
              </a:lnSpc>
              <a:spcBef>
                <a:spcPts val="600"/>
              </a:spcBef>
            </a:pPr>
            <a:r>
              <a:rPr lang="en-US" sz="2000" cap="all" dirty="0"/>
              <a:t>Distinguish</a:t>
            </a:r>
            <a:r>
              <a:rPr lang="en-US" sz="2000" dirty="0"/>
              <a:t> between an observational study and an experiment, and </a:t>
            </a:r>
            <a:r>
              <a:rPr lang="en-US" sz="2000" cap="all" dirty="0"/>
              <a:t>identify</a:t>
            </a:r>
            <a:r>
              <a:rPr lang="en-US" sz="2000" dirty="0"/>
              <a:t> the explanatory and response variables in each type of study.</a:t>
            </a:r>
          </a:p>
          <a:p>
            <a:pPr>
              <a:lnSpc>
                <a:spcPct val="120000"/>
              </a:lnSpc>
              <a:spcBef>
                <a:spcPts val="600"/>
              </a:spcBef>
            </a:pPr>
            <a:r>
              <a:rPr lang="en-US" sz="2000" cap="all" dirty="0"/>
              <a:t>Identify</a:t>
            </a:r>
            <a:r>
              <a:rPr lang="en-US" sz="2000" dirty="0"/>
              <a:t> the experimental units and treatments in an experiment.</a:t>
            </a:r>
          </a:p>
          <a:p>
            <a:pPr>
              <a:lnSpc>
                <a:spcPct val="120000"/>
              </a:lnSpc>
              <a:spcBef>
                <a:spcPts val="600"/>
              </a:spcBef>
            </a:pPr>
            <a:r>
              <a:rPr lang="en-US" sz="2000" cap="all" dirty="0"/>
              <a:t>Describe</a:t>
            </a:r>
            <a:r>
              <a:rPr lang="en-US" sz="2000" dirty="0"/>
              <a:t> the placebo effect and the purpose of blinding in an experiment.</a:t>
            </a:r>
          </a:p>
        </p:txBody>
      </p:sp>
    </p:spTree>
    <p:extLst>
      <p:ext uri="{BB962C8B-B14F-4D97-AF65-F5344CB8AC3E}">
        <p14:creationId xmlns:p14="http://schemas.microsoft.com/office/powerpoint/2010/main" val="1694738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rmAutofit fontScale="90000"/>
          </a:bodyPr>
          <a:lstStyle/>
          <a:p>
            <a:r>
              <a:rPr lang="en-US" dirty="0"/>
              <a:t>Designing Experiments: Random Assignment</a:t>
            </a:r>
          </a:p>
        </p:txBody>
      </p:sp>
      <p:sp>
        <p:nvSpPr>
          <p:cNvPr id="6" name="Rectangle 5">
            <a:extLst>
              <a:ext uri="{FF2B5EF4-FFF2-40B4-BE49-F238E27FC236}">
                <a16:creationId xmlns:a16="http://schemas.microsoft.com/office/drawing/2014/main" id="{9F456742-2ECF-4369-B65C-4B491206FB37}"/>
              </a:ext>
            </a:extLst>
          </p:cNvPr>
          <p:cNvSpPr/>
          <p:nvPr/>
        </p:nvSpPr>
        <p:spPr>
          <a:xfrm>
            <a:off x="628650" y="1424053"/>
            <a:ext cx="7886700" cy="2246769"/>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sz="2000" dirty="0"/>
              <a:t>A total of 20 students have agreed to participate in an experiment comparing the effects of caffeinated cola and caffeine-free cola on pulse rates. Describe how you would randomly assign 10 students to each of the two treatments:</a:t>
            </a:r>
          </a:p>
          <a:p>
            <a:r>
              <a:rPr lang="en-US" altLang="en-US" sz="2000" dirty="0"/>
              <a:t>(a) Using 20 identical slips of paper</a:t>
            </a:r>
          </a:p>
          <a:p>
            <a:r>
              <a:rPr lang="en-US" altLang="en-US" sz="2000" dirty="0"/>
              <a:t>(b) Using technology</a:t>
            </a:r>
          </a:p>
          <a:p>
            <a:r>
              <a:rPr lang="en-US" altLang="en-US" sz="2000" dirty="0"/>
              <a:t>(c) Using Table D.</a:t>
            </a:r>
          </a:p>
        </p:txBody>
      </p:sp>
      <p:pic>
        <p:nvPicPr>
          <p:cNvPr id="5" name="Picture 4">
            <a:extLst>
              <a:ext uri="{FF2B5EF4-FFF2-40B4-BE49-F238E27FC236}">
                <a16:creationId xmlns:a16="http://schemas.microsoft.com/office/drawing/2014/main" id="{BF94B38B-F31C-4619-812A-E9FE59F3AFAF}"/>
              </a:ext>
            </a:extLst>
          </p:cNvPr>
          <p:cNvPicPr>
            <a:picLocks noChangeAspect="1"/>
          </p:cNvPicPr>
          <p:nvPr/>
        </p:nvPicPr>
        <p:blipFill>
          <a:blip r:embed="rId2"/>
          <a:stretch>
            <a:fillRect/>
          </a:stretch>
        </p:blipFill>
        <p:spPr>
          <a:xfrm rot="562080">
            <a:off x="4750195" y="3512243"/>
            <a:ext cx="3760020" cy="249753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9" name="Rectangle 8">
            <a:extLst>
              <a:ext uri="{FF2B5EF4-FFF2-40B4-BE49-F238E27FC236}">
                <a16:creationId xmlns:a16="http://schemas.microsoft.com/office/drawing/2014/main" id="{009FDF8D-F32F-4824-9664-2418A4C8C305}"/>
              </a:ext>
            </a:extLst>
          </p:cNvPr>
          <p:cNvSpPr/>
          <p:nvPr/>
        </p:nvSpPr>
        <p:spPr>
          <a:xfrm rot="16389505">
            <a:off x="4071039" y="5521014"/>
            <a:ext cx="745717" cy="215444"/>
          </a:xfrm>
          <a:prstGeom prst="rect">
            <a:avLst/>
          </a:prstGeom>
        </p:spPr>
        <p:txBody>
          <a:bodyPr wrap="none">
            <a:spAutoFit/>
          </a:bodyPr>
          <a:lstStyle/>
          <a:p>
            <a:r>
              <a:rPr lang="en-US" sz="800" dirty="0" err="1">
                <a:latin typeface="HelveticaNeueLTStd-Cn"/>
              </a:rPr>
              <a:t>Zaia</a:t>
            </a:r>
            <a:r>
              <a:rPr lang="en-US" sz="800" dirty="0">
                <a:latin typeface="HelveticaNeueLTStd-Cn"/>
              </a:rPr>
              <a:t> </a:t>
            </a:r>
            <a:r>
              <a:rPr lang="en-US" sz="800" dirty="0" err="1">
                <a:latin typeface="HelveticaNeueLTStd-Cn"/>
              </a:rPr>
              <a:t>Snively</a:t>
            </a:r>
            <a:endParaRPr lang="en-US" dirty="0"/>
          </a:p>
        </p:txBody>
      </p:sp>
    </p:spTree>
    <p:extLst>
      <p:ext uri="{BB962C8B-B14F-4D97-AF65-F5344CB8AC3E}">
        <p14:creationId xmlns:p14="http://schemas.microsoft.com/office/powerpoint/2010/main" val="597488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rmAutofit fontScale="90000"/>
          </a:bodyPr>
          <a:lstStyle/>
          <a:p>
            <a:r>
              <a:rPr lang="en-US" dirty="0"/>
              <a:t>Designing Experiments: Random Assignment</a:t>
            </a:r>
          </a:p>
        </p:txBody>
      </p:sp>
      <p:sp>
        <p:nvSpPr>
          <p:cNvPr id="6" name="Rectangle 5">
            <a:extLst>
              <a:ext uri="{FF2B5EF4-FFF2-40B4-BE49-F238E27FC236}">
                <a16:creationId xmlns:a16="http://schemas.microsoft.com/office/drawing/2014/main" id="{9F456742-2ECF-4369-B65C-4B491206FB37}"/>
              </a:ext>
            </a:extLst>
          </p:cNvPr>
          <p:cNvSpPr/>
          <p:nvPr/>
        </p:nvSpPr>
        <p:spPr>
          <a:xfrm>
            <a:off x="628650" y="1424053"/>
            <a:ext cx="7886700" cy="2246769"/>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sz="2000" dirty="0"/>
              <a:t>A total of 20 students have agreed to participate in an experiment comparing the effects of caffeinated cola and caffeine-free cola on pulse rates. Describe how you would randomly assign 10 students to each of the two treatments:</a:t>
            </a:r>
          </a:p>
          <a:p>
            <a:r>
              <a:rPr lang="en-US" altLang="en-US" sz="2000" dirty="0"/>
              <a:t>(a) Using 20 identical slips of paper</a:t>
            </a:r>
          </a:p>
          <a:p>
            <a:r>
              <a:rPr lang="en-US" altLang="en-US" sz="2000" dirty="0"/>
              <a:t>(b) Using technology</a:t>
            </a:r>
          </a:p>
          <a:p>
            <a:r>
              <a:rPr lang="en-US" altLang="en-US" sz="2000" dirty="0"/>
              <a:t>(c) Using Table D.</a:t>
            </a:r>
          </a:p>
        </p:txBody>
      </p:sp>
      <p:sp>
        <p:nvSpPr>
          <p:cNvPr id="7" name="Rectangle: Rounded Corners 6">
            <a:extLst>
              <a:ext uri="{FF2B5EF4-FFF2-40B4-BE49-F238E27FC236}">
                <a16:creationId xmlns:a16="http://schemas.microsoft.com/office/drawing/2014/main" id="{E0513F5A-BE9A-4DEA-B462-352EA89DCE55}"/>
              </a:ext>
            </a:extLst>
          </p:cNvPr>
          <p:cNvSpPr/>
          <p:nvPr/>
        </p:nvSpPr>
        <p:spPr>
          <a:xfrm>
            <a:off x="942077" y="4065254"/>
            <a:ext cx="7259846" cy="1645557"/>
          </a:xfrm>
          <a:prstGeom prst="roundRect">
            <a:avLst/>
          </a:prstGeom>
          <a:solidFill>
            <a:srgbClr val="CCCCFF"/>
          </a:solidFill>
          <a:ln>
            <a:solidFill>
              <a:srgbClr val="CCCCFF"/>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a:lnSpc>
                <a:spcPct val="114000"/>
              </a:lnSpc>
            </a:pPr>
            <a:r>
              <a:rPr lang="en-US" sz="1600" dirty="0">
                <a:latin typeface="Segoe Print" panose="02000600000000000000" pitchFamily="2" charset="0"/>
              </a:rPr>
              <a:t>(a) On 10 slips of paper, write the letter “A”; on the remaining 10 slips, write the letter “B.” Shuffle the slips of paper and hand out one slip of paper to each volunteer. Students who get an “A” slip receive the cola with caffeine and students who get a “B” slip receive the cola without caffeine.</a:t>
            </a:r>
          </a:p>
        </p:txBody>
      </p:sp>
    </p:spTree>
    <p:extLst>
      <p:ext uri="{BB962C8B-B14F-4D97-AF65-F5344CB8AC3E}">
        <p14:creationId xmlns:p14="http://schemas.microsoft.com/office/powerpoint/2010/main" val="57895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rmAutofit fontScale="90000"/>
          </a:bodyPr>
          <a:lstStyle/>
          <a:p>
            <a:r>
              <a:rPr lang="en-US" dirty="0"/>
              <a:t>Designing Experiments: Random Assignment</a:t>
            </a:r>
          </a:p>
        </p:txBody>
      </p:sp>
      <p:sp>
        <p:nvSpPr>
          <p:cNvPr id="6" name="Rectangle 5">
            <a:extLst>
              <a:ext uri="{FF2B5EF4-FFF2-40B4-BE49-F238E27FC236}">
                <a16:creationId xmlns:a16="http://schemas.microsoft.com/office/drawing/2014/main" id="{9F456742-2ECF-4369-B65C-4B491206FB37}"/>
              </a:ext>
            </a:extLst>
          </p:cNvPr>
          <p:cNvSpPr/>
          <p:nvPr/>
        </p:nvSpPr>
        <p:spPr>
          <a:xfrm>
            <a:off x="628650" y="1424053"/>
            <a:ext cx="7886700" cy="2246769"/>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sz="2000" dirty="0"/>
              <a:t>A total of 20 students have agreed to participate in an experiment comparing the effects of caffeinated cola and caffeine-free cola on pulse rates. Describe how you would randomly assign 10 students to each of the two treatments:</a:t>
            </a:r>
          </a:p>
          <a:p>
            <a:r>
              <a:rPr lang="en-US" altLang="en-US" sz="2000" dirty="0"/>
              <a:t>(a) Using 20 identical slips of paper</a:t>
            </a:r>
          </a:p>
          <a:p>
            <a:r>
              <a:rPr lang="en-US" altLang="en-US" sz="2000" dirty="0"/>
              <a:t>(b) Using technology</a:t>
            </a:r>
          </a:p>
          <a:p>
            <a:r>
              <a:rPr lang="en-US" altLang="en-US" sz="2000" dirty="0"/>
              <a:t>(c) Using Table D.</a:t>
            </a:r>
          </a:p>
        </p:txBody>
      </p:sp>
      <p:sp>
        <p:nvSpPr>
          <p:cNvPr id="7" name="Rectangle: Rounded Corners 6">
            <a:extLst>
              <a:ext uri="{FF2B5EF4-FFF2-40B4-BE49-F238E27FC236}">
                <a16:creationId xmlns:a16="http://schemas.microsoft.com/office/drawing/2014/main" id="{E0513F5A-BE9A-4DEA-B462-352EA89DCE55}"/>
              </a:ext>
            </a:extLst>
          </p:cNvPr>
          <p:cNvSpPr/>
          <p:nvPr/>
        </p:nvSpPr>
        <p:spPr>
          <a:xfrm>
            <a:off x="942077" y="4065254"/>
            <a:ext cx="7259846" cy="1334975"/>
          </a:xfrm>
          <a:prstGeom prst="roundRect">
            <a:avLst/>
          </a:prstGeom>
          <a:solidFill>
            <a:srgbClr val="CCCCFF"/>
          </a:solidFill>
          <a:ln>
            <a:solidFill>
              <a:srgbClr val="CCCCFF"/>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a:lnSpc>
                <a:spcPct val="114000"/>
              </a:lnSpc>
            </a:pPr>
            <a:r>
              <a:rPr lang="en-US" sz="1600" dirty="0">
                <a:latin typeface="Segoe Print" panose="02000600000000000000" pitchFamily="2" charset="0"/>
              </a:rPr>
              <a:t>(b) Label each student with a different integer from 1 to 20. Then randomly generate 10 different integers from 1 to 20. The students with these labels receive the cola with caffeine. The remaining 10 students receive the cola without caffeine.</a:t>
            </a:r>
          </a:p>
        </p:txBody>
      </p:sp>
    </p:spTree>
    <p:extLst>
      <p:ext uri="{BB962C8B-B14F-4D97-AF65-F5344CB8AC3E}">
        <p14:creationId xmlns:p14="http://schemas.microsoft.com/office/powerpoint/2010/main" val="1838022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rmAutofit fontScale="90000"/>
          </a:bodyPr>
          <a:lstStyle/>
          <a:p>
            <a:r>
              <a:rPr lang="en-US" dirty="0"/>
              <a:t>Designing Experiments: Random Assignment</a:t>
            </a:r>
          </a:p>
        </p:txBody>
      </p:sp>
      <p:sp>
        <p:nvSpPr>
          <p:cNvPr id="6" name="Rectangle 5">
            <a:extLst>
              <a:ext uri="{FF2B5EF4-FFF2-40B4-BE49-F238E27FC236}">
                <a16:creationId xmlns:a16="http://schemas.microsoft.com/office/drawing/2014/main" id="{9F456742-2ECF-4369-B65C-4B491206FB37}"/>
              </a:ext>
            </a:extLst>
          </p:cNvPr>
          <p:cNvSpPr/>
          <p:nvPr/>
        </p:nvSpPr>
        <p:spPr>
          <a:xfrm>
            <a:off x="628650" y="1424053"/>
            <a:ext cx="7886700" cy="2246769"/>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sz="2000" dirty="0"/>
              <a:t>A total of 20 students have agreed to participate in an experiment comparing the effects of caffeinated cola and caffeine-free cola on pulse rates. Describe how you would randomly assign 10 students to each of the two treatments:</a:t>
            </a:r>
          </a:p>
          <a:p>
            <a:r>
              <a:rPr lang="en-US" altLang="en-US" sz="2000" dirty="0"/>
              <a:t>(a) Using 20 identical slips of paper</a:t>
            </a:r>
          </a:p>
          <a:p>
            <a:r>
              <a:rPr lang="en-US" altLang="en-US" sz="2000" dirty="0"/>
              <a:t>(b) Using technology</a:t>
            </a:r>
          </a:p>
          <a:p>
            <a:r>
              <a:rPr lang="en-US" altLang="en-US" sz="2000" dirty="0"/>
              <a:t>(c) Using Table D.</a:t>
            </a:r>
          </a:p>
        </p:txBody>
      </p:sp>
      <p:sp>
        <p:nvSpPr>
          <p:cNvPr id="7" name="Rectangle: Rounded Corners 6">
            <a:extLst>
              <a:ext uri="{FF2B5EF4-FFF2-40B4-BE49-F238E27FC236}">
                <a16:creationId xmlns:a16="http://schemas.microsoft.com/office/drawing/2014/main" id="{E0513F5A-BE9A-4DEA-B462-352EA89DCE55}"/>
              </a:ext>
            </a:extLst>
          </p:cNvPr>
          <p:cNvSpPr/>
          <p:nvPr/>
        </p:nvSpPr>
        <p:spPr>
          <a:xfrm>
            <a:off x="942077" y="4065254"/>
            <a:ext cx="7259846" cy="1956138"/>
          </a:xfrm>
          <a:prstGeom prst="roundRect">
            <a:avLst/>
          </a:prstGeom>
          <a:solidFill>
            <a:srgbClr val="CCCCFF"/>
          </a:solidFill>
          <a:ln>
            <a:solidFill>
              <a:srgbClr val="CCCCFF"/>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a:lnSpc>
                <a:spcPct val="114000"/>
              </a:lnSpc>
            </a:pPr>
            <a:r>
              <a:rPr lang="en-US" sz="1600" dirty="0">
                <a:latin typeface="Segoe Print" panose="02000600000000000000" pitchFamily="2" charset="0"/>
              </a:rPr>
              <a:t>(c) Label each student with a different integer from 01 to 20. Go to a line of Table D and read two-digit groups moving from left to right. The first 10 different labels between 01 and 20 identify the 10 students who receive cola with caffeine. The remaining 10 students receive the caffeine-free cola. Ignore groups of digits from 21 to 00.</a:t>
            </a:r>
          </a:p>
        </p:txBody>
      </p:sp>
    </p:spTree>
    <p:extLst>
      <p:ext uri="{BB962C8B-B14F-4D97-AF65-F5344CB8AC3E}">
        <p14:creationId xmlns:p14="http://schemas.microsoft.com/office/powerpoint/2010/main" val="110603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lstStyle/>
          <a:p>
            <a:r>
              <a:rPr lang="en-US" dirty="0"/>
              <a:t>Designing Experiments: Control</a:t>
            </a:r>
          </a:p>
        </p:txBody>
      </p:sp>
      <p:sp>
        <p:nvSpPr>
          <p:cNvPr id="11" name="TextBox 10">
            <a:extLst>
              <a:ext uri="{FF2B5EF4-FFF2-40B4-BE49-F238E27FC236}">
                <a16:creationId xmlns:a16="http://schemas.microsoft.com/office/drawing/2014/main" id="{047E5F7B-95A8-4B9D-B73A-DF4217490D17}"/>
              </a:ext>
            </a:extLst>
          </p:cNvPr>
          <p:cNvSpPr txBox="1">
            <a:spLocks noChangeArrowheads="1"/>
          </p:cNvSpPr>
          <p:nvPr/>
        </p:nvSpPr>
        <p:spPr bwMode="auto">
          <a:xfrm>
            <a:off x="723542" y="1508305"/>
            <a:ext cx="4184890" cy="1015663"/>
          </a:xfrm>
          <a:prstGeom prst="rect">
            <a:avLst/>
          </a:prstGeom>
          <a:solidFill>
            <a:schemeClr val="accent6">
              <a:lumMod val="20000"/>
              <a:lumOff val="80000"/>
            </a:schemeClr>
          </a:solidFill>
          <a:ln>
            <a:headEnd/>
            <a:tailEnd/>
          </a:ln>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dirty="0">
                <a:solidFill>
                  <a:srgbClr val="000000"/>
                </a:solidFill>
              </a:rPr>
              <a:t>In an experiment, </a:t>
            </a:r>
            <a:r>
              <a:rPr lang="en-US" sz="2000" b="1" dirty="0">
                <a:solidFill>
                  <a:srgbClr val="000000"/>
                </a:solidFill>
              </a:rPr>
              <a:t>control </a:t>
            </a:r>
            <a:r>
              <a:rPr lang="en-US" sz="2000" dirty="0">
                <a:solidFill>
                  <a:srgbClr val="000000"/>
                </a:solidFill>
              </a:rPr>
              <a:t>means keeping other variables constant for all experimental units.</a:t>
            </a:r>
            <a:endParaRPr lang="en-US" sz="2000" b="1" dirty="0">
              <a:solidFill>
                <a:srgbClr val="000000"/>
              </a:solidFill>
            </a:endParaRPr>
          </a:p>
        </p:txBody>
      </p:sp>
      <p:sp>
        <p:nvSpPr>
          <p:cNvPr id="3" name="Rectangle 2">
            <a:extLst>
              <a:ext uri="{FF2B5EF4-FFF2-40B4-BE49-F238E27FC236}">
                <a16:creationId xmlns:a16="http://schemas.microsoft.com/office/drawing/2014/main" id="{ED1681C0-7918-4121-8BEF-F808FC10DD32}"/>
              </a:ext>
            </a:extLst>
          </p:cNvPr>
          <p:cNvSpPr/>
          <p:nvPr/>
        </p:nvSpPr>
        <p:spPr>
          <a:xfrm>
            <a:off x="1319037" y="2702244"/>
            <a:ext cx="6332594" cy="1631216"/>
          </a:xfrm>
          <a:prstGeom prst="rect">
            <a:avLst/>
          </a:prstGeom>
        </p:spPr>
        <p:txBody>
          <a:bodyPr wrap="square">
            <a:spAutoFit/>
          </a:bodyPr>
          <a:lstStyle/>
          <a:p>
            <a:r>
              <a:rPr lang="en-US" sz="2000" dirty="0"/>
              <a:t>After randomly assigning treatments and controlling other variables, treatment groups should be about the same, except for the treatments. Then a difference in the average response must be due either to the </a:t>
            </a:r>
            <a:r>
              <a:rPr lang="en-US" sz="2000" i="1" dirty="0"/>
              <a:t>treatments </a:t>
            </a:r>
            <a:r>
              <a:rPr lang="en-US" sz="2000" dirty="0"/>
              <a:t>themselves</a:t>
            </a:r>
            <a:r>
              <a:rPr lang="en-US" sz="2000" i="1" dirty="0"/>
              <a:t> </a:t>
            </a:r>
            <a:r>
              <a:rPr lang="en-US" sz="2000" dirty="0"/>
              <a:t>or to the </a:t>
            </a:r>
            <a:r>
              <a:rPr lang="en-US" sz="2000" i="1" dirty="0"/>
              <a:t>random assignment</a:t>
            </a:r>
            <a:r>
              <a:rPr lang="en-US" sz="2000" dirty="0"/>
              <a:t>. </a:t>
            </a:r>
          </a:p>
        </p:txBody>
      </p:sp>
      <p:sp>
        <p:nvSpPr>
          <p:cNvPr id="8" name="Rectangle 7">
            <a:extLst>
              <a:ext uri="{FF2B5EF4-FFF2-40B4-BE49-F238E27FC236}">
                <a16:creationId xmlns:a16="http://schemas.microsoft.com/office/drawing/2014/main" id="{EBCB6945-D315-4CA0-992B-78D8AEA4298F}"/>
              </a:ext>
            </a:extLst>
          </p:cNvPr>
          <p:cNvSpPr/>
          <p:nvPr/>
        </p:nvSpPr>
        <p:spPr>
          <a:xfrm>
            <a:off x="2182756" y="4511736"/>
            <a:ext cx="6332594" cy="1631216"/>
          </a:xfrm>
          <a:prstGeom prst="rect">
            <a:avLst/>
          </a:prstGeom>
        </p:spPr>
        <p:txBody>
          <a:bodyPr wrap="square">
            <a:spAutoFit/>
          </a:bodyPr>
          <a:lstStyle/>
          <a:p>
            <a:r>
              <a:rPr lang="en-US" sz="2000" dirty="0"/>
              <a:t>We can’t say that </a:t>
            </a:r>
            <a:r>
              <a:rPr lang="en-US" sz="2000" i="1" dirty="0"/>
              <a:t>any</a:t>
            </a:r>
            <a:r>
              <a:rPr lang="en-US" sz="2000" dirty="0"/>
              <a:t> difference in average response between treatment groups must be caused by the treatments because there would likely be some difference just because the random assignment is unlikely to produce two groups that are exactly equivalent.</a:t>
            </a:r>
          </a:p>
        </p:txBody>
      </p:sp>
    </p:spTree>
    <p:extLst>
      <p:ext uri="{BB962C8B-B14F-4D97-AF65-F5344CB8AC3E}">
        <p14:creationId xmlns:p14="http://schemas.microsoft.com/office/powerpoint/2010/main" val="862536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lstStyle/>
          <a:p>
            <a:r>
              <a:rPr lang="en-US" dirty="0"/>
              <a:t>Designing Experiments: Replication</a:t>
            </a:r>
          </a:p>
        </p:txBody>
      </p:sp>
      <p:sp>
        <p:nvSpPr>
          <p:cNvPr id="11" name="TextBox 10">
            <a:extLst>
              <a:ext uri="{FF2B5EF4-FFF2-40B4-BE49-F238E27FC236}">
                <a16:creationId xmlns:a16="http://schemas.microsoft.com/office/drawing/2014/main" id="{047E5F7B-95A8-4B9D-B73A-DF4217490D17}"/>
              </a:ext>
            </a:extLst>
          </p:cNvPr>
          <p:cNvSpPr txBox="1">
            <a:spLocks noChangeArrowheads="1"/>
          </p:cNvSpPr>
          <p:nvPr/>
        </p:nvSpPr>
        <p:spPr bwMode="auto">
          <a:xfrm>
            <a:off x="3818109" y="1622230"/>
            <a:ext cx="4697241" cy="1631216"/>
          </a:xfrm>
          <a:prstGeom prst="rect">
            <a:avLst/>
          </a:prstGeom>
          <a:solidFill>
            <a:schemeClr val="accent6">
              <a:lumMod val="20000"/>
              <a:lumOff val="80000"/>
            </a:schemeClr>
          </a:solidFill>
          <a:ln>
            <a:headEnd/>
            <a:tailEnd/>
          </a:ln>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dirty="0">
                <a:solidFill>
                  <a:srgbClr val="000000"/>
                </a:solidFill>
              </a:rPr>
              <a:t>In an experiment, </a:t>
            </a:r>
            <a:r>
              <a:rPr lang="en-US" sz="2000" b="1" dirty="0">
                <a:solidFill>
                  <a:srgbClr val="000000"/>
                </a:solidFill>
              </a:rPr>
              <a:t>replication</a:t>
            </a:r>
            <a:r>
              <a:rPr lang="en-US" sz="2000" dirty="0">
                <a:solidFill>
                  <a:srgbClr val="000000"/>
                </a:solidFill>
              </a:rPr>
              <a:t> means using enough experimental units to</a:t>
            </a:r>
          </a:p>
          <a:p>
            <a:pPr eaLnBrk="1" hangingPunct="1">
              <a:defRPr/>
            </a:pPr>
            <a:r>
              <a:rPr lang="en-US" sz="2000" dirty="0">
                <a:solidFill>
                  <a:srgbClr val="000000"/>
                </a:solidFill>
              </a:rPr>
              <a:t>distinguish a difference in the effects of the treatments from chance variation due to the random assignment.</a:t>
            </a:r>
            <a:endParaRPr lang="en-US" sz="2000" b="1" dirty="0">
              <a:solidFill>
                <a:srgbClr val="000000"/>
              </a:solidFill>
            </a:endParaRPr>
          </a:p>
        </p:txBody>
      </p:sp>
      <p:grpSp>
        <p:nvGrpSpPr>
          <p:cNvPr id="20" name="Group 19">
            <a:extLst>
              <a:ext uri="{FF2B5EF4-FFF2-40B4-BE49-F238E27FC236}">
                <a16:creationId xmlns:a16="http://schemas.microsoft.com/office/drawing/2014/main" id="{76BE6C90-E63C-4505-AF45-4A245B55D178}"/>
              </a:ext>
            </a:extLst>
          </p:cNvPr>
          <p:cNvGrpSpPr/>
          <p:nvPr/>
        </p:nvGrpSpPr>
        <p:grpSpPr>
          <a:xfrm>
            <a:off x="897147" y="3795813"/>
            <a:ext cx="6504318" cy="1367519"/>
            <a:chOff x="5682912" y="1796678"/>
            <a:chExt cx="6288604" cy="1367519"/>
          </a:xfrm>
        </p:grpSpPr>
        <p:sp>
          <p:nvSpPr>
            <p:cNvPr id="13" name="Rectangle 12">
              <a:extLst>
                <a:ext uri="{FF2B5EF4-FFF2-40B4-BE49-F238E27FC236}">
                  <a16:creationId xmlns:a16="http://schemas.microsoft.com/office/drawing/2014/main" id="{13C4B9B4-5C57-46DF-9018-8CF0612D7528}"/>
                </a:ext>
              </a:extLst>
            </p:cNvPr>
            <p:cNvSpPr/>
            <p:nvPr/>
          </p:nvSpPr>
          <p:spPr>
            <a:xfrm>
              <a:off x="5682912" y="1796678"/>
              <a:ext cx="6288604" cy="1367519"/>
            </a:xfrm>
            <a:prstGeom prst="rect">
              <a:avLst/>
            </a:prstGeom>
            <a:effectLst>
              <a:outerShdw blurRad="50800" dist="38100" dir="5400000" algn="t"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t" anchorCtr="0"/>
            <a:lstStyle/>
            <a:p>
              <a:pPr>
                <a:defRPr/>
              </a:pPr>
              <a:r>
                <a:rPr lang="en-US" sz="1600" b="1" dirty="0">
                  <a:solidFill>
                    <a:srgbClr val="C00000"/>
                  </a:solidFill>
                </a:rPr>
                <a:t>	  </a:t>
              </a:r>
              <a:r>
                <a:rPr lang="en-US" sz="4000" b="1" dirty="0">
                  <a:solidFill>
                    <a:srgbClr val="C00000"/>
                  </a:solidFill>
                </a:rPr>
                <a:t>    </a:t>
              </a:r>
              <a:r>
                <a:rPr lang="en-US" sz="2400" b="1" dirty="0">
                  <a:solidFill>
                    <a:schemeClr val="tx1"/>
                  </a:solidFill>
                </a:rPr>
                <a:t>CAUTION</a:t>
              </a:r>
              <a:r>
                <a:rPr lang="en-US" sz="2400" dirty="0">
                  <a:solidFill>
                    <a:schemeClr val="tx1"/>
                  </a:solidFill>
                </a:rPr>
                <a:t>:</a:t>
              </a:r>
              <a:r>
                <a:rPr lang="en-US" sz="2400" dirty="0"/>
                <a:t> </a:t>
              </a:r>
            </a:p>
            <a:p>
              <a:r>
                <a:rPr lang="en-US" altLang="en-US" sz="2000" dirty="0"/>
                <a:t>In statistics, replication means “use enough subjects.” In other fields, the term replication has a different meaning.</a:t>
              </a:r>
            </a:p>
          </p:txBody>
        </p:sp>
        <p:pic>
          <p:nvPicPr>
            <p:cNvPr id="15" name="Picture 14">
              <a:extLst>
                <a:ext uri="{FF2B5EF4-FFF2-40B4-BE49-F238E27FC236}">
                  <a16:creationId xmlns:a16="http://schemas.microsoft.com/office/drawing/2014/main" id="{2BCE07CA-AEC5-4CAF-9740-F4ED3E001647}"/>
                </a:ext>
              </a:extLst>
            </p:cNvPr>
            <p:cNvPicPr>
              <a:picLocks noChangeAspect="1"/>
            </p:cNvPicPr>
            <p:nvPr/>
          </p:nvPicPr>
          <p:blipFill>
            <a:blip r:embed="rId2"/>
            <a:stretch>
              <a:fillRect/>
            </a:stretch>
          </p:blipFill>
          <p:spPr>
            <a:xfrm rot="21588054">
              <a:off x="5925477" y="1911281"/>
              <a:ext cx="619075" cy="578893"/>
            </a:xfrm>
            <a:prstGeom prst="rect">
              <a:avLst/>
            </a:prstGeom>
          </p:spPr>
        </p:pic>
      </p:grpSp>
    </p:spTree>
    <p:extLst>
      <p:ext uri="{BB962C8B-B14F-4D97-AF65-F5344CB8AC3E}">
        <p14:creationId xmlns:p14="http://schemas.microsoft.com/office/powerpoint/2010/main" val="121149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lstStyle/>
          <a:p>
            <a:r>
              <a:rPr lang="en-US" dirty="0"/>
              <a:t>Experiments: Putting It All Together</a:t>
            </a:r>
          </a:p>
        </p:txBody>
      </p:sp>
      <p:sp>
        <p:nvSpPr>
          <p:cNvPr id="13" name="TextBox 12">
            <a:extLst>
              <a:ext uri="{FF2B5EF4-FFF2-40B4-BE49-F238E27FC236}">
                <a16:creationId xmlns:a16="http://schemas.microsoft.com/office/drawing/2014/main" id="{A6BDC0CF-D381-4DFF-B97D-6FAA427E3BA2}"/>
              </a:ext>
            </a:extLst>
          </p:cNvPr>
          <p:cNvSpPr txBox="1"/>
          <p:nvPr/>
        </p:nvSpPr>
        <p:spPr>
          <a:xfrm>
            <a:off x="1000664" y="1770690"/>
            <a:ext cx="7142671" cy="406572"/>
          </a:xfrm>
          <a:prstGeom prst="rect">
            <a:avLst/>
          </a:pr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wrap="square" rtlCol="0" anchor="ctr" anchorCtr="0">
            <a:noAutofit/>
          </a:bodyPr>
          <a:lstStyle/>
          <a:p>
            <a:pPr algn="ctr"/>
            <a:r>
              <a:rPr lang="en-US" sz="2400" dirty="0"/>
              <a:t>Principles of Experimental Design</a:t>
            </a:r>
          </a:p>
        </p:txBody>
      </p:sp>
      <p:sp>
        <p:nvSpPr>
          <p:cNvPr id="15" name="TextBox 14">
            <a:extLst>
              <a:ext uri="{FF2B5EF4-FFF2-40B4-BE49-F238E27FC236}">
                <a16:creationId xmlns:a16="http://schemas.microsoft.com/office/drawing/2014/main" id="{368B0288-767B-4FB5-9972-457517243DA0}"/>
              </a:ext>
            </a:extLst>
          </p:cNvPr>
          <p:cNvSpPr txBox="1"/>
          <p:nvPr/>
        </p:nvSpPr>
        <p:spPr>
          <a:xfrm>
            <a:off x="1000664" y="2177262"/>
            <a:ext cx="7142671" cy="3447161"/>
          </a:xfrm>
          <a:prstGeom prst="rect">
            <a:avLst/>
          </a:prstGeom>
          <a:noFill/>
          <a:ln>
            <a:solidFill>
              <a:schemeClr val="tx1"/>
            </a:solidFill>
          </a:ln>
        </p:spPr>
        <p:txBody>
          <a:bodyPr wrap="square" rtlCol="0">
            <a:noAutofit/>
          </a:bodyPr>
          <a:lstStyle/>
          <a:p>
            <a:r>
              <a:rPr lang="en-US" dirty="0"/>
              <a:t>The basic principles for designing experiments are as follows:</a:t>
            </a:r>
          </a:p>
          <a:p>
            <a:pPr marL="342900" indent="-342900">
              <a:buFont typeface="+mj-lt"/>
              <a:buAutoNum type="arabicPeriod"/>
            </a:pPr>
            <a:r>
              <a:rPr lang="en-US" b="1" dirty="0"/>
              <a:t>Comparison. </a:t>
            </a:r>
            <a:r>
              <a:rPr lang="en-US" dirty="0"/>
              <a:t>Use a design that compares two or more treatments.</a:t>
            </a:r>
          </a:p>
          <a:p>
            <a:pPr marL="342900" indent="-342900">
              <a:buFont typeface="+mj-lt"/>
              <a:buAutoNum type="arabicPeriod"/>
            </a:pPr>
            <a:r>
              <a:rPr lang="en-US" b="1" dirty="0"/>
              <a:t>Random assignment. </a:t>
            </a:r>
            <a:r>
              <a:rPr lang="en-US" dirty="0"/>
              <a:t>Use chance to assign experimental units to treatments. Doing so helps create roughly equivalent groups of experimental units by balancing the effects of other variables among the treatment groups.</a:t>
            </a:r>
          </a:p>
          <a:p>
            <a:pPr marL="342900" indent="-342900">
              <a:buFont typeface="+mj-lt"/>
              <a:buAutoNum type="arabicPeriod"/>
            </a:pPr>
            <a:r>
              <a:rPr lang="en-US" b="1" dirty="0"/>
              <a:t>Control. </a:t>
            </a:r>
            <a:r>
              <a:rPr lang="en-US" dirty="0"/>
              <a:t>Keep other variables the same for all groups, especially variables that are likely to affect the response variable. Control helps avoid confounding and reduces variability in the response variable.</a:t>
            </a:r>
          </a:p>
          <a:p>
            <a:pPr marL="342900" indent="-342900">
              <a:buFont typeface="+mj-lt"/>
              <a:buAutoNum type="arabicPeriod"/>
            </a:pPr>
            <a:r>
              <a:rPr lang="en-US" b="1" dirty="0"/>
              <a:t>Replication. </a:t>
            </a:r>
            <a:r>
              <a:rPr lang="en-US" dirty="0"/>
              <a:t>Use enough experimental units in each group so that any differences in the effects of the treatments can be distinguished from chance differences between the groups.</a:t>
            </a:r>
          </a:p>
        </p:txBody>
      </p:sp>
    </p:spTree>
    <p:extLst>
      <p:ext uri="{BB962C8B-B14F-4D97-AF65-F5344CB8AC3E}">
        <p14:creationId xmlns:p14="http://schemas.microsoft.com/office/powerpoint/2010/main" val="3437790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animEffect transition="in" filter="fade">
                                      <p:cBhvr>
                                        <p:cTn id="7" dur="500"/>
                                        <p:tgtEl>
                                          <p:spTgt spid="1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2" end="2"/>
                                            </p:txEl>
                                          </p:spTgt>
                                        </p:tgtEl>
                                        <p:attrNameLst>
                                          <p:attrName>style.visibility</p:attrName>
                                        </p:attrNameLst>
                                      </p:cBhvr>
                                      <p:to>
                                        <p:strVal val="visible"/>
                                      </p:to>
                                    </p:set>
                                    <p:animEffect transition="in" filter="fade">
                                      <p:cBhvr>
                                        <p:cTn id="12" dur="500"/>
                                        <p:tgtEl>
                                          <p:spTgt spid="1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3" end="3"/>
                                            </p:txEl>
                                          </p:spTgt>
                                        </p:tgtEl>
                                        <p:attrNameLst>
                                          <p:attrName>style.visibility</p:attrName>
                                        </p:attrNameLst>
                                      </p:cBhvr>
                                      <p:to>
                                        <p:strVal val="visible"/>
                                      </p:to>
                                    </p:set>
                                    <p:animEffect transition="in" filter="fade">
                                      <p:cBhvr>
                                        <p:cTn id="17" dur="500"/>
                                        <p:tgtEl>
                                          <p:spTgt spid="1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xEl>
                                              <p:pRg st="4" end="4"/>
                                            </p:txEl>
                                          </p:spTgt>
                                        </p:tgtEl>
                                        <p:attrNameLst>
                                          <p:attrName>style.visibility</p:attrName>
                                        </p:attrNameLst>
                                      </p:cBhvr>
                                      <p:to>
                                        <p:strVal val="visible"/>
                                      </p:to>
                                    </p:set>
                                    <p:animEffect transition="in" filter="fade">
                                      <p:cBhvr>
                                        <p:cTn id="22"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32820-B0D0-4915-A256-3485881CA56D}"/>
              </a:ext>
            </a:extLst>
          </p:cNvPr>
          <p:cNvSpPr>
            <a:spLocks noGrp="1"/>
          </p:cNvSpPr>
          <p:nvPr>
            <p:ph type="title"/>
          </p:nvPr>
        </p:nvSpPr>
        <p:spPr/>
        <p:txBody>
          <a:bodyPr/>
          <a:lstStyle/>
          <a:p>
            <a:r>
              <a:rPr lang="en-US" dirty="0"/>
              <a:t>Completely Randomized Designs</a:t>
            </a:r>
          </a:p>
        </p:txBody>
      </p:sp>
      <p:sp>
        <p:nvSpPr>
          <p:cNvPr id="6" name="TextBox 5">
            <a:extLst>
              <a:ext uri="{FF2B5EF4-FFF2-40B4-BE49-F238E27FC236}">
                <a16:creationId xmlns:a16="http://schemas.microsoft.com/office/drawing/2014/main" id="{55199F7D-8D79-48D7-9E13-274915754129}"/>
              </a:ext>
            </a:extLst>
          </p:cNvPr>
          <p:cNvSpPr txBox="1">
            <a:spLocks noChangeArrowheads="1"/>
          </p:cNvSpPr>
          <p:nvPr/>
        </p:nvSpPr>
        <p:spPr bwMode="auto">
          <a:xfrm>
            <a:off x="628649" y="1406570"/>
            <a:ext cx="7886699" cy="707886"/>
          </a:xfrm>
          <a:prstGeom prst="rect">
            <a:avLst/>
          </a:prstGeom>
          <a:solidFill>
            <a:schemeClr val="accent6">
              <a:lumMod val="20000"/>
              <a:lumOff val="80000"/>
            </a:schemeClr>
          </a:solidFill>
          <a:ln>
            <a:headEnd/>
            <a:tailEnd/>
          </a:ln>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dirty="0">
                <a:solidFill>
                  <a:srgbClr val="000000"/>
                </a:solidFill>
                <a:latin typeface="+mn-lt"/>
              </a:rPr>
              <a:t>In a </a:t>
            </a:r>
            <a:r>
              <a:rPr lang="en-US" sz="2000" b="1" dirty="0">
                <a:solidFill>
                  <a:srgbClr val="000000"/>
                </a:solidFill>
                <a:latin typeface="+mn-lt"/>
              </a:rPr>
              <a:t>completely randomized design</a:t>
            </a:r>
            <a:r>
              <a:rPr lang="en-US" sz="2000" dirty="0">
                <a:solidFill>
                  <a:srgbClr val="000000"/>
                </a:solidFill>
                <a:latin typeface="+mn-lt"/>
              </a:rPr>
              <a:t>, the experimental units are assigned to the treatments completely by chance.</a:t>
            </a:r>
            <a:endParaRPr lang="en-US" sz="2000" b="1" dirty="0">
              <a:solidFill>
                <a:srgbClr val="000000"/>
              </a:solidFill>
              <a:latin typeface="+mn-lt"/>
            </a:endParaRPr>
          </a:p>
        </p:txBody>
      </p:sp>
      <p:sp>
        <p:nvSpPr>
          <p:cNvPr id="7" name="Rounded Rectangle 41">
            <a:extLst>
              <a:ext uri="{FF2B5EF4-FFF2-40B4-BE49-F238E27FC236}">
                <a16:creationId xmlns:a16="http://schemas.microsoft.com/office/drawing/2014/main" id="{D78F1317-D939-48B5-8451-88FD2EFECE04}"/>
              </a:ext>
            </a:extLst>
          </p:cNvPr>
          <p:cNvSpPr>
            <a:spLocks noChangeArrowheads="1"/>
          </p:cNvSpPr>
          <p:nvPr/>
        </p:nvSpPr>
        <p:spPr bwMode="auto">
          <a:xfrm>
            <a:off x="436563" y="3848100"/>
            <a:ext cx="1409700" cy="927100"/>
          </a:xfrm>
          <a:prstGeom prst="roundRect">
            <a:avLst>
              <a:gd name="adj" fmla="val 16667"/>
            </a:avLst>
          </a:prstGeom>
          <a:gradFill rotWithShape="1">
            <a:gsLst>
              <a:gs pos="0">
                <a:srgbClr val="98D0FF"/>
              </a:gs>
              <a:gs pos="100000">
                <a:srgbClr val="519EE2"/>
              </a:gs>
            </a:gsLst>
            <a:lin ang="5400000"/>
          </a:gradFill>
          <a:ln w="9525">
            <a:solidFill>
              <a:srgbClr val="5D9ACF"/>
            </a:solidFill>
            <a:round/>
            <a:headEnd/>
            <a:tailEnd/>
          </a:ln>
          <a:effectLst>
            <a:outerShdw blurRad="40000" dist="23000" dir="5400000" rotWithShape="0">
              <a:srgbClr val="808080">
                <a:alpha val="34999"/>
              </a:srgbClr>
            </a:outerShdw>
          </a:effectLst>
        </p:spPr>
        <p:txBody>
          <a:bodyPr anchor="ctr"/>
          <a:lstStyle/>
          <a:p>
            <a:pPr algn="ctr">
              <a:defRPr/>
            </a:pPr>
            <a:r>
              <a:rPr lang="en-US" sz="1400" b="1" dirty="0">
                <a:solidFill>
                  <a:srgbClr val="000000"/>
                </a:solidFill>
                <a:latin typeface="+mn-lt"/>
                <a:ea typeface="+mn-ea"/>
              </a:rPr>
              <a:t>Experimental units</a:t>
            </a:r>
          </a:p>
        </p:txBody>
      </p:sp>
      <p:grpSp>
        <p:nvGrpSpPr>
          <p:cNvPr id="8" name="Group 20">
            <a:extLst>
              <a:ext uri="{FF2B5EF4-FFF2-40B4-BE49-F238E27FC236}">
                <a16:creationId xmlns:a16="http://schemas.microsoft.com/office/drawing/2014/main" id="{D0B06393-98BE-482A-8EAB-BF5EDC17A9C3}"/>
              </a:ext>
            </a:extLst>
          </p:cNvPr>
          <p:cNvGrpSpPr>
            <a:grpSpLocks/>
          </p:cNvGrpSpPr>
          <p:nvPr/>
        </p:nvGrpSpPr>
        <p:grpSpPr bwMode="auto">
          <a:xfrm>
            <a:off x="1897063" y="3784600"/>
            <a:ext cx="2387600" cy="1009650"/>
            <a:chOff x="1701800" y="4337050"/>
            <a:chExt cx="2387600" cy="1009650"/>
          </a:xfrm>
        </p:grpSpPr>
        <p:sp>
          <p:nvSpPr>
            <p:cNvPr id="9" name="Explosion 1 43">
              <a:extLst>
                <a:ext uri="{FF2B5EF4-FFF2-40B4-BE49-F238E27FC236}">
                  <a16:creationId xmlns:a16="http://schemas.microsoft.com/office/drawing/2014/main" id="{272F5ABB-5A9B-4505-BD4D-A714A191773C}"/>
                </a:ext>
              </a:extLst>
            </p:cNvPr>
            <p:cNvSpPr>
              <a:spLocks noChangeArrowheads="1"/>
            </p:cNvSpPr>
            <p:nvPr/>
          </p:nvSpPr>
          <p:spPr bwMode="auto">
            <a:xfrm>
              <a:off x="2159000" y="4337050"/>
              <a:ext cx="1930400" cy="1009650"/>
            </a:xfrm>
            <a:prstGeom prst="irregularSeal1">
              <a:avLst/>
            </a:prstGeom>
            <a:gradFill rotWithShape="1">
              <a:gsLst>
                <a:gs pos="0">
                  <a:srgbClr val="A6EAF9"/>
                </a:gs>
                <a:gs pos="100000">
                  <a:srgbClr val="4DABBB"/>
                </a:gs>
              </a:gsLst>
              <a:lin ang="5400000"/>
            </a:gradFill>
            <a:ln w="9525">
              <a:solidFill>
                <a:srgbClr val="56A0AC"/>
              </a:solidFill>
              <a:miter lim="800000"/>
              <a:headEnd/>
              <a:tailEnd/>
            </a:ln>
            <a:effectLst>
              <a:outerShdw blurRad="40000" dist="23000" dir="5400000" rotWithShape="0">
                <a:srgbClr val="808080">
                  <a:alpha val="34999"/>
                </a:srgbClr>
              </a:outerShdw>
            </a:effectLst>
          </p:spPr>
          <p:txBody>
            <a:bodyPr anchor="ctr"/>
            <a:lstStyle/>
            <a:p>
              <a:pPr algn="ctr">
                <a:defRPr/>
              </a:pPr>
              <a:r>
                <a:rPr lang="en-US" sz="1200" b="1" dirty="0">
                  <a:solidFill>
                    <a:srgbClr val="000000"/>
                  </a:solidFill>
                  <a:latin typeface="+mn-lt"/>
                  <a:ea typeface="+mn-ea"/>
                </a:rPr>
                <a:t>Random assignment</a:t>
              </a:r>
            </a:p>
          </p:txBody>
        </p:sp>
        <p:sp>
          <p:nvSpPr>
            <p:cNvPr id="10" name="Right Arrow 44">
              <a:extLst>
                <a:ext uri="{FF2B5EF4-FFF2-40B4-BE49-F238E27FC236}">
                  <a16:creationId xmlns:a16="http://schemas.microsoft.com/office/drawing/2014/main" id="{A19E22DF-9EC7-44C6-A15D-EE5F25757700}"/>
                </a:ext>
              </a:extLst>
            </p:cNvPr>
            <p:cNvSpPr/>
            <p:nvPr/>
          </p:nvSpPr>
          <p:spPr>
            <a:xfrm>
              <a:off x="1701800" y="4689475"/>
              <a:ext cx="508000" cy="301625"/>
            </a:xfrm>
            <a:prstGeom prst="rightArrow">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en-US"/>
            </a:p>
          </p:txBody>
        </p:sp>
      </p:grpSp>
      <p:grpSp>
        <p:nvGrpSpPr>
          <p:cNvPr id="11" name="Group 21">
            <a:extLst>
              <a:ext uri="{FF2B5EF4-FFF2-40B4-BE49-F238E27FC236}">
                <a16:creationId xmlns:a16="http://schemas.microsoft.com/office/drawing/2014/main" id="{70A394E2-6C31-432C-AD2F-841F53389AE1}"/>
              </a:ext>
            </a:extLst>
          </p:cNvPr>
          <p:cNvGrpSpPr>
            <a:grpSpLocks/>
          </p:cNvGrpSpPr>
          <p:nvPr/>
        </p:nvGrpSpPr>
        <p:grpSpPr bwMode="auto">
          <a:xfrm>
            <a:off x="3243263" y="2860675"/>
            <a:ext cx="1619250" cy="3038475"/>
            <a:chOff x="3047999" y="3413125"/>
            <a:chExt cx="1619251" cy="3038475"/>
          </a:xfrm>
        </p:grpSpPr>
        <p:sp>
          <p:nvSpPr>
            <p:cNvPr id="12" name="Rounded Rectangle 46">
              <a:extLst>
                <a:ext uri="{FF2B5EF4-FFF2-40B4-BE49-F238E27FC236}">
                  <a16:creationId xmlns:a16="http://schemas.microsoft.com/office/drawing/2014/main" id="{386DA907-2ACC-4E34-93D2-4C913B3BD29F}"/>
                </a:ext>
              </a:extLst>
            </p:cNvPr>
            <p:cNvSpPr>
              <a:spLocks noChangeArrowheads="1"/>
            </p:cNvSpPr>
            <p:nvPr/>
          </p:nvSpPr>
          <p:spPr bwMode="auto">
            <a:xfrm>
              <a:off x="3702050" y="3413125"/>
              <a:ext cx="952500" cy="749300"/>
            </a:xfrm>
            <a:prstGeom prst="roundRect">
              <a:avLst>
                <a:gd name="adj" fmla="val 16667"/>
              </a:avLst>
            </a:prstGeom>
            <a:gradFill rotWithShape="1">
              <a:gsLst>
                <a:gs pos="0">
                  <a:srgbClr val="98D0FF"/>
                </a:gs>
                <a:gs pos="100000">
                  <a:srgbClr val="519EE2"/>
                </a:gs>
              </a:gsLst>
              <a:lin ang="5400000"/>
            </a:gradFill>
            <a:ln w="9525">
              <a:solidFill>
                <a:srgbClr val="5D9ACF"/>
              </a:solidFill>
              <a:round/>
              <a:headEnd/>
              <a:tailEnd/>
            </a:ln>
            <a:effectLst>
              <a:outerShdw blurRad="40000" dist="23000" dir="5400000" rotWithShape="0">
                <a:srgbClr val="808080">
                  <a:alpha val="34999"/>
                </a:srgbClr>
              </a:outerShdw>
            </a:effectLst>
          </p:spPr>
          <p:txBody>
            <a:bodyPr anchor="ctr"/>
            <a:lstStyle/>
            <a:p>
              <a:pPr algn="ctr">
                <a:defRPr/>
              </a:pPr>
              <a:r>
                <a:rPr lang="en-US" sz="1400" b="1" dirty="0">
                  <a:solidFill>
                    <a:srgbClr val="000000"/>
                  </a:solidFill>
                  <a:latin typeface="+mn-lt"/>
                  <a:ea typeface="+mn-ea"/>
                </a:rPr>
                <a:t>Group 1</a:t>
              </a:r>
            </a:p>
          </p:txBody>
        </p:sp>
        <p:sp>
          <p:nvSpPr>
            <p:cNvPr id="13" name="Rounded Rectangle 47">
              <a:extLst>
                <a:ext uri="{FF2B5EF4-FFF2-40B4-BE49-F238E27FC236}">
                  <a16:creationId xmlns:a16="http://schemas.microsoft.com/office/drawing/2014/main" id="{0C9A697E-00A2-4E3F-A3F9-83E5B966F512}"/>
                </a:ext>
              </a:extLst>
            </p:cNvPr>
            <p:cNvSpPr>
              <a:spLocks noChangeArrowheads="1"/>
            </p:cNvSpPr>
            <p:nvPr/>
          </p:nvSpPr>
          <p:spPr bwMode="auto">
            <a:xfrm>
              <a:off x="3714750" y="5702300"/>
              <a:ext cx="952500" cy="749300"/>
            </a:xfrm>
            <a:prstGeom prst="roundRect">
              <a:avLst>
                <a:gd name="adj" fmla="val 16667"/>
              </a:avLst>
            </a:prstGeom>
            <a:gradFill rotWithShape="1">
              <a:gsLst>
                <a:gs pos="0">
                  <a:srgbClr val="98D0FF"/>
                </a:gs>
                <a:gs pos="100000">
                  <a:srgbClr val="519EE2"/>
                </a:gs>
              </a:gsLst>
              <a:lin ang="5400000"/>
            </a:gradFill>
            <a:ln w="9525">
              <a:solidFill>
                <a:srgbClr val="5D9ACF"/>
              </a:solidFill>
              <a:round/>
              <a:headEnd/>
              <a:tailEnd/>
            </a:ln>
            <a:effectLst>
              <a:outerShdw blurRad="40000" dist="23000" dir="5400000" rotWithShape="0">
                <a:srgbClr val="808080">
                  <a:alpha val="34999"/>
                </a:srgbClr>
              </a:outerShdw>
            </a:effectLst>
          </p:spPr>
          <p:txBody>
            <a:bodyPr anchor="ctr"/>
            <a:lstStyle/>
            <a:p>
              <a:pPr algn="ctr">
                <a:defRPr/>
              </a:pPr>
              <a:r>
                <a:rPr lang="en-US" sz="1400" b="1" dirty="0">
                  <a:solidFill>
                    <a:srgbClr val="000000"/>
                  </a:solidFill>
                  <a:latin typeface="+mn-lt"/>
                  <a:ea typeface="+mn-ea"/>
                </a:rPr>
                <a:t>Group 2</a:t>
              </a:r>
            </a:p>
          </p:txBody>
        </p:sp>
        <p:sp>
          <p:nvSpPr>
            <p:cNvPr id="14" name="Right Arrow 48">
              <a:extLst>
                <a:ext uri="{FF2B5EF4-FFF2-40B4-BE49-F238E27FC236}">
                  <a16:creationId xmlns:a16="http://schemas.microsoft.com/office/drawing/2014/main" id="{7CF10C95-E43C-4C88-8A4F-BF6130CBA49E}"/>
                </a:ext>
              </a:extLst>
            </p:cNvPr>
            <p:cNvSpPr/>
            <p:nvPr/>
          </p:nvSpPr>
          <p:spPr>
            <a:xfrm rot="18948850">
              <a:off x="3047999" y="3954900"/>
              <a:ext cx="692150" cy="238125"/>
            </a:xfrm>
            <a:prstGeom prst="rightArrow">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en-US"/>
            </a:p>
          </p:txBody>
        </p:sp>
        <p:sp>
          <p:nvSpPr>
            <p:cNvPr id="15" name="Right Arrow 49">
              <a:extLst>
                <a:ext uri="{FF2B5EF4-FFF2-40B4-BE49-F238E27FC236}">
                  <a16:creationId xmlns:a16="http://schemas.microsoft.com/office/drawing/2014/main" id="{679BD7EE-ACD8-40BE-AC39-3C270FAE57AC}"/>
                </a:ext>
              </a:extLst>
            </p:cNvPr>
            <p:cNvSpPr/>
            <p:nvPr/>
          </p:nvSpPr>
          <p:spPr>
            <a:xfrm rot="2827266">
              <a:off x="3071340" y="5625753"/>
              <a:ext cx="692150" cy="238125"/>
            </a:xfrm>
            <a:prstGeom prst="rightArrow">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en-US"/>
            </a:p>
          </p:txBody>
        </p:sp>
      </p:grpSp>
      <p:grpSp>
        <p:nvGrpSpPr>
          <p:cNvPr id="16" name="Group 22">
            <a:extLst>
              <a:ext uri="{FF2B5EF4-FFF2-40B4-BE49-F238E27FC236}">
                <a16:creationId xmlns:a16="http://schemas.microsoft.com/office/drawing/2014/main" id="{61E2712C-7EF1-481A-B8AC-22DE7A0A61D5}"/>
              </a:ext>
            </a:extLst>
          </p:cNvPr>
          <p:cNvGrpSpPr>
            <a:grpSpLocks/>
          </p:cNvGrpSpPr>
          <p:nvPr/>
        </p:nvGrpSpPr>
        <p:grpSpPr bwMode="auto">
          <a:xfrm>
            <a:off x="4913313" y="2820988"/>
            <a:ext cx="1822450" cy="3081337"/>
            <a:chOff x="4718050" y="3372724"/>
            <a:chExt cx="1822450" cy="3081360"/>
          </a:xfrm>
        </p:grpSpPr>
        <p:sp>
          <p:nvSpPr>
            <p:cNvPr id="17" name="Right Arrow 51">
              <a:extLst>
                <a:ext uri="{FF2B5EF4-FFF2-40B4-BE49-F238E27FC236}">
                  <a16:creationId xmlns:a16="http://schemas.microsoft.com/office/drawing/2014/main" id="{7036EEC3-2706-4E5A-B575-E6C7F907F912}"/>
                </a:ext>
              </a:extLst>
            </p:cNvPr>
            <p:cNvSpPr/>
            <p:nvPr/>
          </p:nvSpPr>
          <p:spPr>
            <a:xfrm>
              <a:off x="4718050" y="3628311"/>
              <a:ext cx="692150" cy="238125"/>
            </a:xfrm>
            <a:prstGeom prst="rightArrow">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en-US"/>
            </a:p>
          </p:txBody>
        </p:sp>
        <p:sp>
          <p:nvSpPr>
            <p:cNvPr id="18" name="Right Arrow 52">
              <a:extLst>
                <a:ext uri="{FF2B5EF4-FFF2-40B4-BE49-F238E27FC236}">
                  <a16:creationId xmlns:a16="http://schemas.microsoft.com/office/drawing/2014/main" id="{56EE7FF0-7E36-43BC-B9D1-2389F103F311}"/>
                </a:ext>
              </a:extLst>
            </p:cNvPr>
            <p:cNvSpPr/>
            <p:nvPr/>
          </p:nvSpPr>
          <p:spPr>
            <a:xfrm>
              <a:off x="4718050" y="5960371"/>
              <a:ext cx="692150" cy="238125"/>
            </a:xfrm>
            <a:prstGeom prst="rightArrow">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en-US"/>
            </a:p>
          </p:txBody>
        </p:sp>
        <p:sp>
          <p:nvSpPr>
            <p:cNvPr id="19" name="Rounded Rectangle 53">
              <a:extLst>
                <a:ext uri="{FF2B5EF4-FFF2-40B4-BE49-F238E27FC236}">
                  <a16:creationId xmlns:a16="http://schemas.microsoft.com/office/drawing/2014/main" id="{656C0638-6B1A-445B-BC5D-6EC963AC0EE5}"/>
                </a:ext>
              </a:extLst>
            </p:cNvPr>
            <p:cNvSpPr/>
            <p:nvPr/>
          </p:nvSpPr>
          <p:spPr>
            <a:xfrm>
              <a:off x="5422900" y="3372724"/>
              <a:ext cx="1117600" cy="749300"/>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1400" b="1" dirty="0">
                  <a:solidFill>
                    <a:srgbClr val="000000"/>
                  </a:solidFill>
                </a:rPr>
                <a:t>Treatment 1</a:t>
              </a:r>
            </a:p>
          </p:txBody>
        </p:sp>
        <p:sp>
          <p:nvSpPr>
            <p:cNvPr id="20" name="Rounded Rectangle 54">
              <a:extLst>
                <a:ext uri="{FF2B5EF4-FFF2-40B4-BE49-F238E27FC236}">
                  <a16:creationId xmlns:a16="http://schemas.microsoft.com/office/drawing/2014/main" id="{A464EDC5-1E0D-428F-9308-AFA9C58D285E}"/>
                </a:ext>
              </a:extLst>
            </p:cNvPr>
            <p:cNvSpPr/>
            <p:nvPr/>
          </p:nvSpPr>
          <p:spPr>
            <a:xfrm>
              <a:off x="5422900" y="5704784"/>
              <a:ext cx="1117600" cy="749300"/>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1400" b="1" dirty="0">
                  <a:solidFill>
                    <a:srgbClr val="000000"/>
                  </a:solidFill>
                </a:rPr>
                <a:t>Treatment 2</a:t>
              </a:r>
            </a:p>
          </p:txBody>
        </p:sp>
      </p:grpSp>
      <p:grpSp>
        <p:nvGrpSpPr>
          <p:cNvPr id="21" name="Group 23">
            <a:extLst>
              <a:ext uri="{FF2B5EF4-FFF2-40B4-BE49-F238E27FC236}">
                <a16:creationId xmlns:a16="http://schemas.microsoft.com/office/drawing/2014/main" id="{9FEFD0AC-CD01-4679-ABD0-10EB85B1404B}"/>
              </a:ext>
            </a:extLst>
          </p:cNvPr>
          <p:cNvGrpSpPr>
            <a:grpSpLocks/>
          </p:cNvGrpSpPr>
          <p:nvPr/>
        </p:nvGrpSpPr>
        <p:grpSpPr bwMode="auto">
          <a:xfrm>
            <a:off x="6683375" y="3063875"/>
            <a:ext cx="1982788" cy="2392363"/>
            <a:chOff x="6487475" y="3616854"/>
            <a:chExt cx="1983425" cy="2391580"/>
          </a:xfrm>
        </p:grpSpPr>
        <p:sp>
          <p:nvSpPr>
            <p:cNvPr id="22" name="Right Arrow 56">
              <a:extLst>
                <a:ext uri="{FF2B5EF4-FFF2-40B4-BE49-F238E27FC236}">
                  <a16:creationId xmlns:a16="http://schemas.microsoft.com/office/drawing/2014/main" id="{BE607670-CB50-4EDD-9AE1-C6778B199C40}"/>
                </a:ext>
              </a:extLst>
            </p:cNvPr>
            <p:cNvSpPr/>
            <p:nvPr/>
          </p:nvSpPr>
          <p:spPr>
            <a:xfrm rot="18948850">
              <a:off x="6487475" y="5770309"/>
              <a:ext cx="692150" cy="238125"/>
            </a:xfrm>
            <a:prstGeom prst="rightArrow">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en-US"/>
            </a:p>
          </p:txBody>
        </p:sp>
        <p:sp>
          <p:nvSpPr>
            <p:cNvPr id="23" name="Right Arrow 57">
              <a:extLst>
                <a:ext uri="{FF2B5EF4-FFF2-40B4-BE49-F238E27FC236}">
                  <a16:creationId xmlns:a16="http://schemas.microsoft.com/office/drawing/2014/main" id="{845799AE-36E3-4EB7-A131-CF5BF58D6194}"/>
                </a:ext>
              </a:extLst>
            </p:cNvPr>
            <p:cNvSpPr/>
            <p:nvPr/>
          </p:nvSpPr>
          <p:spPr>
            <a:xfrm rot="2827266">
              <a:off x="6495890" y="3843866"/>
              <a:ext cx="692150" cy="238125"/>
            </a:xfrm>
            <a:prstGeom prst="rightArrow">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en-US"/>
            </a:p>
          </p:txBody>
        </p:sp>
        <p:sp>
          <p:nvSpPr>
            <p:cNvPr id="24" name="Folded Corner 58">
              <a:extLst>
                <a:ext uri="{FF2B5EF4-FFF2-40B4-BE49-F238E27FC236}">
                  <a16:creationId xmlns:a16="http://schemas.microsoft.com/office/drawing/2014/main" id="{1B97FDAB-2ACA-4256-9F7E-A9005BF5DC98}"/>
                </a:ext>
              </a:extLst>
            </p:cNvPr>
            <p:cNvSpPr/>
            <p:nvPr/>
          </p:nvSpPr>
          <p:spPr>
            <a:xfrm>
              <a:off x="7226300" y="4122024"/>
              <a:ext cx="1244600" cy="1577284"/>
            </a:xfrm>
            <a:prstGeom prst="foldedCorner">
              <a:avLst/>
            </a:prstGeom>
            <a:solidFill>
              <a:srgbClr val="CCCCFF"/>
            </a:solidFill>
          </p:spPr>
          <p:style>
            <a:lnRef idx="0">
              <a:schemeClr val="accent4"/>
            </a:lnRef>
            <a:fillRef idx="3">
              <a:schemeClr val="accent4"/>
            </a:fillRef>
            <a:effectRef idx="3">
              <a:schemeClr val="accent4"/>
            </a:effectRef>
            <a:fontRef idx="minor">
              <a:schemeClr val="lt1"/>
            </a:fontRef>
          </p:style>
          <p:txBody>
            <a:bodyPr anchor="ctr"/>
            <a:lstStyle/>
            <a:p>
              <a:pPr algn="ctr">
                <a:defRPr/>
              </a:pPr>
              <a:r>
                <a:rPr lang="en-US" b="1" dirty="0">
                  <a:solidFill>
                    <a:srgbClr val="000000"/>
                  </a:solidFill>
                </a:rPr>
                <a:t>Compare response variable</a:t>
              </a:r>
            </a:p>
          </p:txBody>
        </p:sp>
      </p:grpSp>
    </p:spTree>
    <p:extLst>
      <p:ext uri="{BB962C8B-B14F-4D97-AF65-F5344CB8AC3E}">
        <p14:creationId xmlns:p14="http://schemas.microsoft.com/office/powerpoint/2010/main" val="134231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32820-B0D0-4915-A256-3485881CA56D}"/>
              </a:ext>
            </a:extLst>
          </p:cNvPr>
          <p:cNvSpPr>
            <a:spLocks noGrp="1"/>
          </p:cNvSpPr>
          <p:nvPr>
            <p:ph type="title"/>
          </p:nvPr>
        </p:nvSpPr>
        <p:spPr/>
        <p:txBody>
          <a:bodyPr/>
          <a:lstStyle/>
          <a:p>
            <a:r>
              <a:rPr lang="en-US" dirty="0"/>
              <a:t>Randomized Block Designs</a:t>
            </a:r>
          </a:p>
        </p:txBody>
      </p:sp>
      <p:sp>
        <p:nvSpPr>
          <p:cNvPr id="8" name="TextBox 7">
            <a:extLst>
              <a:ext uri="{FF2B5EF4-FFF2-40B4-BE49-F238E27FC236}">
                <a16:creationId xmlns:a16="http://schemas.microsoft.com/office/drawing/2014/main" id="{2C19A4CB-FA60-440A-B6FB-D32021E3B156}"/>
              </a:ext>
            </a:extLst>
          </p:cNvPr>
          <p:cNvSpPr txBox="1">
            <a:spLocks noChangeArrowheads="1"/>
          </p:cNvSpPr>
          <p:nvPr/>
        </p:nvSpPr>
        <p:spPr bwMode="auto">
          <a:xfrm>
            <a:off x="628649" y="1406570"/>
            <a:ext cx="7886699" cy="1631216"/>
          </a:xfrm>
          <a:prstGeom prst="rect">
            <a:avLst/>
          </a:prstGeom>
          <a:solidFill>
            <a:schemeClr val="accent6">
              <a:lumMod val="20000"/>
              <a:lumOff val="80000"/>
            </a:schemeClr>
          </a:solidFill>
          <a:ln>
            <a:headEnd/>
            <a:tailEnd/>
          </a:ln>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dirty="0">
                <a:solidFill>
                  <a:srgbClr val="000000"/>
                </a:solidFill>
                <a:latin typeface="+mn-lt"/>
              </a:rPr>
              <a:t>A </a:t>
            </a:r>
            <a:r>
              <a:rPr lang="en-US" sz="2000" b="1" dirty="0">
                <a:solidFill>
                  <a:srgbClr val="000000"/>
                </a:solidFill>
                <a:latin typeface="+mn-lt"/>
              </a:rPr>
              <a:t>block</a:t>
            </a:r>
            <a:r>
              <a:rPr lang="en-US" sz="2000" dirty="0">
                <a:solidFill>
                  <a:srgbClr val="000000"/>
                </a:solidFill>
                <a:latin typeface="+mn-lt"/>
              </a:rPr>
              <a:t> is a group of experimental units that are known before the experiment to be similar in some way that is expected to affect the response to the treatments.</a:t>
            </a:r>
          </a:p>
          <a:p>
            <a:pPr eaLnBrk="1" hangingPunct="1">
              <a:defRPr/>
            </a:pPr>
            <a:r>
              <a:rPr lang="en-US" sz="2000" dirty="0">
                <a:solidFill>
                  <a:srgbClr val="000000"/>
                </a:solidFill>
                <a:latin typeface="+mn-lt"/>
              </a:rPr>
              <a:t>In a </a:t>
            </a:r>
            <a:r>
              <a:rPr lang="en-US" sz="2000" b="1" dirty="0">
                <a:solidFill>
                  <a:srgbClr val="000000"/>
                </a:solidFill>
                <a:latin typeface="+mn-lt"/>
              </a:rPr>
              <a:t>randomized block design</a:t>
            </a:r>
            <a:r>
              <a:rPr lang="en-US" sz="2000" dirty="0">
                <a:solidFill>
                  <a:srgbClr val="000000"/>
                </a:solidFill>
                <a:latin typeface="+mn-lt"/>
              </a:rPr>
              <a:t>, the random assignment of experimental units to treatments is carried out separately within each block.</a:t>
            </a:r>
            <a:endParaRPr lang="en-US" sz="2000" b="1" dirty="0">
              <a:solidFill>
                <a:srgbClr val="000000"/>
              </a:solidFill>
              <a:latin typeface="+mn-lt"/>
            </a:endParaRPr>
          </a:p>
        </p:txBody>
      </p:sp>
      <p:sp>
        <p:nvSpPr>
          <p:cNvPr id="9" name="Rectangle 8">
            <a:extLst>
              <a:ext uri="{FF2B5EF4-FFF2-40B4-BE49-F238E27FC236}">
                <a16:creationId xmlns:a16="http://schemas.microsoft.com/office/drawing/2014/main" id="{64012933-528C-497C-8ED0-F209AD2C816C}"/>
              </a:ext>
            </a:extLst>
          </p:cNvPr>
          <p:cNvSpPr/>
          <p:nvPr/>
        </p:nvSpPr>
        <p:spPr>
          <a:xfrm>
            <a:off x="1820173" y="3225355"/>
            <a:ext cx="4960189" cy="1631216"/>
          </a:xfrm>
          <a:prstGeom prst="rect">
            <a:avLst/>
          </a:prstGeom>
        </p:spPr>
        <p:txBody>
          <a:bodyPr wrap="square">
            <a:spAutoFit/>
          </a:bodyPr>
          <a:lstStyle/>
          <a:p>
            <a:r>
              <a:rPr lang="en-US" sz="2000" dirty="0"/>
              <a:t>Using a randomized block design allows us to account for the variation in the response that is due to the blocking variable. This makes it easier to determine if one treatment is really more effective than the other.</a:t>
            </a:r>
          </a:p>
        </p:txBody>
      </p:sp>
      <p:sp>
        <p:nvSpPr>
          <p:cNvPr id="10" name="Rectangle 9">
            <a:extLst>
              <a:ext uri="{FF2B5EF4-FFF2-40B4-BE49-F238E27FC236}">
                <a16:creationId xmlns:a16="http://schemas.microsoft.com/office/drawing/2014/main" id="{07BE6F79-5670-40E1-A9C0-37825D38EF54}"/>
              </a:ext>
            </a:extLst>
          </p:cNvPr>
          <p:cNvSpPr/>
          <p:nvPr/>
        </p:nvSpPr>
        <p:spPr>
          <a:xfrm>
            <a:off x="4132052" y="4856571"/>
            <a:ext cx="3510951" cy="1323439"/>
          </a:xfrm>
          <a:prstGeom prst="rect">
            <a:avLst/>
          </a:prstGeom>
        </p:spPr>
        <p:txBody>
          <a:bodyPr wrap="square">
            <a:spAutoFit/>
          </a:bodyPr>
          <a:lstStyle/>
          <a:p>
            <a:r>
              <a:rPr lang="en-US" sz="2000" i="1" dirty="0"/>
              <a:t>When blocks are formed wisely, it is easier to find convincing evidence that one treatment is more effective than another.</a:t>
            </a:r>
            <a:endParaRPr lang="en-US" sz="2000" dirty="0"/>
          </a:p>
        </p:txBody>
      </p:sp>
    </p:spTree>
    <p:extLst>
      <p:ext uri="{BB962C8B-B14F-4D97-AF65-F5344CB8AC3E}">
        <p14:creationId xmlns:p14="http://schemas.microsoft.com/office/powerpoint/2010/main" val="150224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32820-B0D0-4915-A256-3485881CA56D}"/>
              </a:ext>
            </a:extLst>
          </p:cNvPr>
          <p:cNvSpPr>
            <a:spLocks noGrp="1"/>
          </p:cNvSpPr>
          <p:nvPr>
            <p:ph type="title"/>
          </p:nvPr>
        </p:nvSpPr>
        <p:spPr/>
        <p:txBody>
          <a:bodyPr/>
          <a:lstStyle/>
          <a:p>
            <a:r>
              <a:rPr lang="en-US" dirty="0"/>
              <a:t>Randomized Block Designs</a:t>
            </a:r>
          </a:p>
        </p:txBody>
      </p:sp>
      <p:pic>
        <p:nvPicPr>
          <p:cNvPr id="5" name="Picture 4">
            <a:extLst>
              <a:ext uri="{FF2B5EF4-FFF2-40B4-BE49-F238E27FC236}">
                <a16:creationId xmlns:a16="http://schemas.microsoft.com/office/drawing/2014/main" id="{60299DB0-E77B-49B8-9DE0-8808E2537B8B}"/>
              </a:ext>
            </a:extLst>
          </p:cNvPr>
          <p:cNvPicPr>
            <a:picLocks noChangeAspect="1"/>
          </p:cNvPicPr>
          <p:nvPr/>
        </p:nvPicPr>
        <p:blipFill>
          <a:blip r:embed="rId2"/>
          <a:stretch>
            <a:fillRect/>
          </a:stretch>
        </p:blipFill>
        <p:spPr>
          <a:xfrm>
            <a:off x="253424" y="1977238"/>
            <a:ext cx="8637152" cy="2903524"/>
          </a:xfrm>
          <a:prstGeom prst="rect">
            <a:avLst/>
          </a:prstGeom>
        </p:spPr>
      </p:pic>
    </p:spTree>
    <p:extLst>
      <p:ext uri="{BB962C8B-B14F-4D97-AF65-F5344CB8AC3E}">
        <p14:creationId xmlns:p14="http://schemas.microsoft.com/office/powerpoint/2010/main" val="1947731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AC536-1A60-46BE-8E46-ABD60151719A}"/>
              </a:ext>
            </a:extLst>
          </p:cNvPr>
          <p:cNvSpPr>
            <a:spLocks noGrp="1"/>
          </p:cNvSpPr>
          <p:nvPr>
            <p:ph type="title"/>
          </p:nvPr>
        </p:nvSpPr>
        <p:spPr/>
        <p:txBody>
          <a:bodyPr>
            <a:noAutofit/>
          </a:bodyPr>
          <a:lstStyle/>
          <a:p>
            <a:r>
              <a:rPr lang="en-US" dirty="0"/>
              <a:t>Experiments</a:t>
            </a:r>
          </a:p>
        </p:txBody>
      </p:sp>
      <p:sp>
        <p:nvSpPr>
          <p:cNvPr id="3" name="Text Placeholder 2">
            <a:extLst>
              <a:ext uri="{FF2B5EF4-FFF2-40B4-BE49-F238E27FC236}">
                <a16:creationId xmlns:a16="http://schemas.microsoft.com/office/drawing/2014/main" id="{8F9AA134-3A60-4C43-A73E-B5EEEB5F8720}"/>
              </a:ext>
            </a:extLst>
          </p:cNvPr>
          <p:cNvSpPr>
            <a:spLocks noGrp="1"/>
          </p:cNvSpPr>
          <p:nvPr>
            <p:ph type="body" sz="quarter" idx="10"/>
          </p:nvPr>
        </p:nvSpPr>
        <p:spPr>
          <a:xfrm>
            <a:off x="689978" y="2463823"/>
            <a:ext cx="7764044" cy="3620037"/>
          </a:xfrm>
        </p:spPr>
        <p:txBody>
          <a:bodyPr>
            <a:noAutofit/>
          </a:bodyPr>
          <a:lstStyle/>
          <a:p>
            <a:pPr>
              <a:lnSpc>
                <a:spcPct val="120000"/>
              </a:lnSpc>
              <a:spcBef>
                <a:spcPts val="600"/>
              </a:spcBef>
            </a:pPr>
            <a:r>
              <a:rPr lang="en-US" sz="2000" cap="all" dirty="0"/>
              <a:t>Describe</a:t>
            </a:r>
            <a:r>
              <a:rPr lang="en-US" sz="2000" dirty="0"/>
              <a:t> how to randomly assign treatments in an experiment using slips of paper, technology, or a table of random digits.</a:t>
            </a:r>
          </a:p>
          <a:p>
            <a:pPr>
              <a:lnSpc>
                <a:spcPct val="120000"/>
              </a:lnSpc>
              <a:spcBef>
                <a:spcPts val="600"/>
              </a:spcBef>
            </a:pPr>
            <a:r>
              <a:rPr lang="en-US" sz="2000" cap="all" dirty="0"/>
              <a:t>Explain</a:t>
            </a:r>
            <a:r>
              <a:rPr lang="en-US" sz="2000" dirty="0"/>
              <a:t> the purpose of comparison, random assignment, control, and replication in an experiment.</a:t>
            </a:r>
          </a:p>
          <a:p>
            <a:pPr>
              <a:lnSpc>
                <a:spcPct val="120000"/>
              </a:lnSpc>
              <a:spcBef>
                <a:spcPts val="600"/>
              </a:spcBef>
            </a:pPr>
            <a:r>
              <a:rPr lang="en-US" sz="2000" cap="all" dirty="0"/>
              <a:t>Describe</a:t>
            </a:r>
            <a:r>
              <a:rPr lang="en-US" sz="2000" dirty="0"/>
              <a:t> a completely randomized design for an experiment.</a:t>
            </a:r>
          </a:p>
          <a:p>
            <a:pPr>
              <a:lnSpc>
                <a:spcPct val="120000"/>
              </a:lnSpc>
              <a:spcBef>
                <a:spcPts val="600"/>
              </a:spcBef>
            </a:pPr>
            <a:r>
              <a:rPr lang="en-US" sz="2000" cap="all" dirty="0"/>
              <a:t>Describe</a:t>
            </a:r>
            <a:r>
              <a:rPr lang="en-US" sz="2000" dirty="0"/>
              <a:t> a randomized block design and a matched pairs design for an experiment and </a:t>
            </a:r>
            <a:r>
              <a:rPr lang="en-US" sz="2000" cap="all" dirty="0"/>
              <a:t>explain</a:t>
            </a:r>
            <a:r>
              <a:rPr lang="en-US" sz="2000" dirty="0"/>
              <a:t> the purpose of blocking in an experiment.</a:t>
            </a:r>
          </a:p>
        </p:txBody>
      </p:sp>
    </p:spTree>
    <p:extLst>
      <p:ext uri="{BB962C8B-B14F-4D97-AF65-F5344CB8AC3E}">
        <p14:creationId xmlns:p14="http://schemas.microsoft.com/office/powerpoint/2010/main" val="134047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32820-B0D0-4915-A256-3485881CA56D}"/>
              </a:ext>
            </a:extLst>
          </p:cNvPr>
          <p:cNvSpPr>
            <a:spLocks noGrp="1"/>
          </p:cNvSpPr>
          <p:nvPr>
            <p:ph type="title"/>
          </p:nvPr>
        </p:nvSpPr>
        <p:spPr/>
        <p:txBody>
          <a:bodyPr/>
          <a:lstStyle/>
          <a:p>
            <a:r>
              <a:rPr lang="en-US" dirty="0"/>
              <a:t>Randomized Block Designs</a:t>
            </a:r>
          </a:p>
        </p:txBody>
      </p:sp>
      <p:sp>
        <p:nvSpPr>
          <p:cNvPr id="6" name="TextBox 5">
            <a:extLst>
              <a:ext uri="{FF2B5EF4-FFF2-40B4-BE49-F238E27FC236}">
                <a16:creationId xmlns:a16="http://schemas.microsoft.com/office/drawing/2014/main" id="{509D7F49-FF92-4DD6-A6AD-0C5511396219}"/>
              </a:ext>
            </a:extLst>
          </p:cNvPr>
          <p:cNvSpPr txBox="1">
            <a:spLocks noChangeArrowheads="1"/>
          </p:cNvSpPr>
          <p:nvPr/>
        </p:nvSpPr>
        <p:spPr bwMode="auto">
          <a:xfrm>
            <a:off x="3226279" y="1495815"/>
            <a:ext cx="5289071" cy="2554545"/>
          </a:xfrm>
          <a:prstGeom prst="rect">
            <a:avLst/>
          </a:prstGeom>
          <a:solidFill>
            <a:schemeClr val="accent6">
              <a:lumMod val="20000"/>
              <a:lumOff val="80000"/>
            </a:schemeClr>
          </a:solidFill>
          <a:ln>
            <a:headEnd/>
            <a:tailEnd/>
          </a:ln>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dirty="0">
                <a:solidFill>
                  <a:srgbClr val="000000"/>
                </a:solidFill>
                <a:latin typeface="+mn-lt"/>
              </a:rPr>
              <a:t>A </a:t>
            </a:r>
            <a:r>
              <a:rPr lang="en-US" sz="2000" b="1" dirty="0">
                <a:solidFill>
                  <a:srgbClr val="000000"/>
                </a:solidFill>
                <a:latin typeface="+mn-lt"/>
              </a:rPr>
              <a:t>matched pairs design </a:t>
            </a:r>
            <a:r>
              <a:rPr lang="en-US" sz="2000" dirty="0">
                <a:solidFill>
                  <a:srgbClr val="000000"/>
                </a:solidFill>
                <a:latin typeface="+mn-lt"/>
              </a:rPr>
              <a:t>is a common experimental design for comparing two treatments that uses blocks of size 2. In some matched pairs designs, two very similar experimental units are paired and the two treatments are randomly assigned within each pair. In others, each experimental unit receives both treatments in a random order.</a:t>
            </a:r>
            <a:endParaRPr lang="en-US" sz="2000" b="1" dirty="0">
              <a:solidFill>
                <a:srgbClr val="000000"/>
              </a:solidFill>
              <a:latin typeface="+mn-lt"/>
            </a:endParaRPr>
          </a:p>
        </p:txBody>
      </p:sp>
      <p:sp>
        <p:nvSpPr>
          <p:cNvPr id="7" name="Rectangle 6">
            <a:extLst>
              <a:ext uri="{FF2B5EF4-FFF2-40B4-BE49-F238E27FC236}">
                <a16:creationId xmlns:a16="http://schemas.microsoft.com/office/drawing/2014/main" id="{5D7957B0-083C-427A-9938-512627632D0B}"/>
              </a:ext>
            </a:extLst>
          </p:cNvPr>
          <p:cNvSpPr/>
          <p:nvPr/>
        </p:nvSpPr>
        <p:spPr>
          <a:xfrm>
            <a:off x="628651" y="4466312"/>
            <a:ext cx="5763524" cy="1323439"/>
          </a:xfrm>
          <a:prstGeom prst="rect">
            <a:avLst/>
          </a:prstGeom>
        </p:spPr>
        <p:txBody>
          <a:bodyPr wrap="square">
            <a:spAutoFit/>
          </a:bodyPr>
          <a:lstStyle/>
          <a:p>
            <a:r>
              <a:rPr lang="en-US" sz="2000" dirty="0"/>
              <a:t>The idea is to create blocks by matching pairs of similar experimental units. Just as with other forms of blocking, matching helps account for the variation due to the variable(s) used to form the pairs.</a:t>
            </a:r>
          </a:p>
        </p:txBody>
      </p:sp>
    </p:spTree>
    <p:extLst>
      <p:ext uri="{BB962C8B-B14F-4D97-AF65-F5344CB8AC3E}">
        <p14:creationId xmlns:p14="http://schemas.microsoft.com/office/powerpoint/2010/main" val="1221658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E230A5-9EEB-437E-88E3-E1C8735CA353}"/>
              </a:ext>
            </a:extLst>
          </p:cNvPr>
          <p:cNvSpPr>
            <a:spLocks noGrp="1"/>
          </p:cNvSpPr>
          <p:nvPr>
            <p:ph type="title"/>
          </p:nvPr>
        </p:nvSpPr>
        <p:spPr/>
        <p:txBody>
          <a:bodyPr/>
          <a:lstStyle/>
          <a:p>
            <a:r>
              <a:rPr lang="en-US" dirty="0"/>
              <a:t>Section Summary</a:t>
            </a:r>
          </a:p>
        </p:txBody>
      </p:sp>
      <p:sp>
        <p:nvSpPr>
          <p:cNvPr id="8" name="Text Placeholder 2">
            <a:extLst>
              <a:ext uri="{FF2B5EF4-FFF2-40B4-BE49-F238E27FC236}">
                <a16:creationId xmlns:a16="http://schemas.microsoft.com/office/drawing/2014/main" id="{3F2FD7EA-5939-47EC-BD58-1632510FF1D2}"/>
              </a:ext>
            </a:extLst>
          </p:cNvPr>
          <p:cNvSpPr>
            <a:spLocks noGrp="1"/>
          </p:cNvSpPr>
          <p:nvPr>
            <p:ph type="body" sz="quarter" idx="10"/>
          </p:nvPr>
        </p:nvSpPr>
        <p:spPr>
          <a:xfrm>
            <a:off x="689978" y="2463823"/>
            <a:ext cx="7764044" cy="3620037"/>
          </a:xfrm>
        </p:spPr>
        <p:txBody>
          <a:bodyPr>
            <a:noAutofit/>
          </a:bodyPr>
          <a:lstStyle/>
          <a:p>
            <a:pPr>
              <a:lnSpc>
                <a:spcPct val="120000"/>
              </a:lnSpc>
              <a:spcBef>
                <a:spcPts val="600"/>
              </a:spcBef>
            </a:pPr>
            <a:r>
              <a:rPr lang="en-US" sz="2000" cap="all" dirty="0"/>
              <a:t>Explain</a:t>
            </a:r>
            <a:r>
              <a:rPr lang="en-US" sz="2000" dirty="0"/>
              <a:t> the concept of confounding and how it limits the ability to make cause-and-effect conclusions.</a:t>
            </a:r>
          </a:p>
          <a:p>
            <a:pPr>
              <a:lnSpc>
                <a:spcPct val="120000"/>
              </a:lnSpc>
              <a:spcBef>
                <a:spcPts val="600"/>
              </a:spcBef>
            </a:pPr>
            <a:r>
              <a:rPr lang="en-US" sz="2000" cap="all" dirty="0"/>
              <a:t>Distinguish</a:t>
            </a:r>
            <a:r>
              <a:rPr lang="en-US" sz="2000" dirty="0"/>
              <a:t> between an observational study and an experiment, and </a:t>
            </a:r>
            <a:r>
              <a:rPr lang="en-US" sz="2000" cap="all" dirty="0"/>
              <a:t>identify</a:t>
            </a:r>
            <a:r>
              <a:rPr lang="en-US" sz="2000" dirty="0"/>
              <a:t> the explanatory and response variables in each type of study.</a:t>
            </a:r>
          </a:p>
          <a:p>
            <a:pPr>
              <a:lnSpc>
                <a:spcPct val="120000"/>
              </a:lnSpc>
              <a:spcBef>
                <a:spcPts val="600"/>
              </a:spcBef>
            </a:pPr>
            <a:r>
              <a:rPr lang="en-US" sz="2000" cap="all" dirty="0"/>
              <a:t>Identify</a:t>
            </a:r>
            <a:r>
              <a:rPr lang="en-US" sz="2000" dirty="0"/>
              <a:t> the experimental units and treatments in an experiment.</a:t>
            </a:r>
          </a:p>
          <a:p>
            <a:pPr>
              <a:lnSpc>
                <a:spcPct val="120000"/>
              </a:lnSpc>
              <a:spcBef>
                <a:spcPts val="600"/>
              </a:spcBef>
            </a:pPr>
            <a:r>
              <a:rPr lang="en-US" sz="2000" cap="all" dirty="0"/>
              <a:t>Describe</a:t>
            </a:r>
            <a:r>
              <a:rPr lang="en-US" sz="2000" dirty="0"/>
              <a:t> the placebo effect and the purpose of blinding in an experiment.</a:t>
            </a:r>
          </a:p>
        </p:txBody>
      </p:sp>
    </p:spTree>
    <p:extLst>
      <p:ext uri="{BB962C8B-B14F-4D97-AF65-F5344CB8AC3E}">
        <p14:creationId xmlns:p14="http://schemas.microsoft.com/office/powerpoint/2010/main" val="2153773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E230A5-9EEB-437E-88E3-E1C8735CA353}"/>
              </a:ext>
            </a:extLst>
          </p:cNvPr>
          <p:cNvSpPr>
            <a:spLocks noGrp="1"/>
          </p:cNvSpPr>
          <p:nvPr>
            <p:ph type="title"/>
          </p:nvPr>
        </p:nvSpPr>
        <p:spPr/>
        <p:txBody>
          <a:bodyPr/>
          <a:lstStyle/>
          <a:p>
            <a:r>
              <a:rPr lang="en-US" dirty="0"/>
              <a:t>Section Summary</a:t>
            </a:r>
          </a:p>
        </p:txBody>
      </p:sp>
      <p:sp>
        <p:nvSpPr>
          <p:cNvPr id="8" name="Text Placeholder 2">
            <a:extLst>
              <a:ext uri="{FF2B5EF4-FFF2-40B4-BE49-F238E27FC236}">
                <a16:creationId xmlns:a16="http://schemas.microsoft.com/office/drawing/2014/main" id="{12B94F9D-D836-4042-857B-DCC140541F75}"/>
              </a:ext>
            </a:extLst>
          </p:cNvPr>
          <p:cNvSpPr>
            <a:spLocks noGrp="1"/>
          </p:cNvSpPr>
          <p:nvPr>
            <p:ph type="body" sz="quarter" idx="10"/>
          </p:nvPr>
        </p:nvSpPr>
        <p:spPr>
          <a:xfrm>
            <a:off x="689978" y="2463823"/>
            <a:ext cx="7764044" cy="3620037"/>
          </a:xfrm>
        </p:spPr>
        <p:txBody>
          <a:bodyPr>
            <a:noAutofit/>
          </a:bodyPr>
          <a:lstStyle/>
          <a:p>
            <a:pPr>
              <a:lnSpc>
                <a:spcPct val="120000"/>
              </a:lnSpc>
              <a:spcBef>
                <a:spcPts val="600"/>
              </a:spcBef>
            </a:pPr>
            <a:r>
              <a:rPr lang="en-US" sz="2000" cap="all" dirty="0"/>
              <a:t>Describe</a:t>
            </a:r>
            <a:r>
              <a:rPr lang="en-US" sz="2000" dirty="0"/>
              <a:t> how to randomly assign treatments in an experiment using slips of paper, technology, or a table of random digits.</a:t>
            </a:r>
          </a:p>
          <a:p>
            <a:pPr>
              <a:lnSpc>
                <a:spcPct val="120000"/>
              </a:lnSpc>
              <a:spcBef>
                <a:spcPts val="600"/>
              </a:spcBef>
            </a:pPr>
            <a:r>
              <a:rPr lang="en-US" sz="2000" cap="all" dirty="0"/>
              <a:t>Explain</a:t>
            </a:r>
            <a:r>
              <a:rPr lang="en-US" sz="2000" dirty="0"/>
              <a:t> the purpose of comparison, random assignment, control, and replication in an experiment.</a:t>
            </a:r>
          </a:p>
          <a:p>
            <a:pPr>
              <a:lnSpc>
                <a:spcPct val="120000"/>
              </a:lnSpc>
              <a:spcBef>
                <a:spcPts val="600"/>
              </a:spcBef>
            </a:pPr>
            <a:r>
              <a:rPr lang="en-US" sz="2000" cap="all" dirty="0"/>
              <a:t>Describe</a:t>
            </a:r>
            <a:r>
              <a:rPr lang="en-US" sz="2000" dirty="0"/>
              <a:t> a completely randomized design for an experiment.</a:t>
            </a:r>
          </a:p>
          <a:p>
            <a:pPr>
              <a:lnSpc>
                <a:spcPct val="120000"/>
              </a:lnSpc>
              <a:spcBef>
                <a:spcPts val="600"/>
              </a:spcBef>
            </a:pPr>
            <a:r>
              <a:rPr lang="en-US" sz="2000" cap="all" dirty="0"/>
              <a:t>Describe</a:t>
            </a:r>
            <a:r>
              <a:rPr lang="en-US" sz="2000" dirty="0"/>
              <a:t> a randomized block design and a matched pairs design for an experiment and </a:t>
            </a:r>
            <a:r>
              <a:rPr lang="en-US" sz="2000" cap="all" dirty="0"/>
              <a:t>explain</a:t>
            </a:r>
            <a:r>
              <a:rPr lang="en-US" sz="2000" dirty="0"/>
              <a:t> the purpose of blocking in an experiment.</a:t>
            </a:r>
          </a:p>
        </p:txBody>
      </p:sp>
    </p:spTree>
    <p:extLst>
      <p:ext uri="{BB962C8B-B14F-4D97-AF65-F5344CB8AC3E}">
        <p14:creationId xmlns:p14="http://schemas.microsoft.com/office/powerpoint/2010/main" val="986366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lstStyle/>
          <a:p>
            <a:r>
              <a:rPr lang="en-US" dirty="0"/>
              <a:t>Observational Studies Versus Experiments</a:t>
            </a:r>
          </a:p>
        </p:txBody>
      </p:sp>
      <p:sp>
        <p:nvSpPr>
          <p:cNvPr id="4" name="Rectangle 3">
            <a:extLst>
              <a:ext uri="{FF2B5EF4-FFF2-40B4-BE49-F238E27FC236}">
                <a16:creationId xmlns:a16="http://schemas.microsoft.com/office/drawing/2014/main" id="{17CAF0E0-073C-4949-8F1D-8F8D3D545F40}"/>
              </a:ext>
            </a:extLst>
          </p:cNvPr>
          <p:cNvSpPr/>
          <p:nvPr/>
        </p:nvSpPr>
        <p:spPr>
          <a:xfrm>
            <a:off x="628650" y="1658179"/>
            <a:ext cx="5597979" cy="400110"/>
          </a:xfrm>
          <a:prstGeom prst="rect">
            <a:avLst/>
          </a:prstGeom>
          <a:solidFill>
            <a:schemeClr val="accent2">
              <a:lumMod val="20000"/>
              <a:lumOff val="80000"/>
            </a:schemeClr>
          </a:solidFill>
          <a:ln>
            <a:noFill/>
          </a:ln>
        </p:spPr>
        <p:txBody>
          <a:bodyPr wrap="square">
            <a:spAutoFit/>
          </a:bodyPr>
          <a:lstStyle/>
          <a:p>
            <a:r>
              <a:rPr lang="en-US" sz="2000" dirty="0"/>
              <a:t>Sample surveys are one kind of </a:t>
            </a:r>
            <a:r>
              <a:rPr lang="en-US" sz="2000" b="1" dirty="0"/>
              <a:t>observational study</a:t>
            </a:r>
            <a:r>
              <a:rPr lang="en-US" sz="2000" dirty="0"/>
              <a:t>. </a:t>
            </a:r>
          </a:p>
        </p:txBody>
      </p:sp>
      <p:sp>
        <p:nvSpPr>
          <p:cNvPr id="6" name="Rectangle 5">
            <a:extLst>
              <a:ext uri="{FF2B5EF4-FFF2-40B4-BE49-F238E27FC236}">
                <a16:creationId xmlns:a16="http://schemas.microsoft.com/office/drawing/2014/main" id="{D5F3A0D3-967B-4F31-A89A-843E90350BB2}"/>
              </a:ext>
            </a:extLst>
          </p:cNvPr>
          <p:cNvSpPr/>
          <p:nvPr/>
        </p:nvSpPr>
        <p:spPr>
          <a:xfrm>
            <a:off x="1951536" y="2888969"/>
            <a:ext cx="5240927" cy="646331"/>
          </a:xfrm>
          <a:prstGeom prst="rect">
            <a:avLst/>
          </a:prstGeom>
          <a:ln>
            <a:solidFill>
              <a:schemeClr val="tx1"/>
            </a:solidFill>
          </a:ln>
        </p:spPr>
        <p:txBody>
          <a:bodyPr wrap="square">
            <a:spAutoFit/>
          </a:bodyPr>
          <a:lstStyle/>
          <a:p>
            <a:r>
              <a:rPr lang="en-US" dirty="0"/>
              <a:t>Observational studies that examine existing data for a sample of individuals are called </a:t>
            </a:r>
            <a:r>
              <a:rPr lang="en-US" i="1" dirty="0"/>
              <a:t>retrospective</a:t>
            </a:r>
            <a:r>
              <a:rPr lang="en-US" dirty="0"/>
              <a:t>.</a:t>
            </a:r>
          </a:p>
        </p:txBody>
      </p:sp>
      <p:sp>
        <p:nvSpPr>
          <p:cNvPr id="7" name="Rectangle 6">
            <a:extLst>
              <a:ext uri="{FF2B5EF4-FFF2-40B4-BE49-F238E27FC236}">
                <a16:creationId xmlns:a16="http://schemas.microsoft.com/office/drawing/2014/main" id="{7484AD19-4275-4BBB-84BD-B41550E799A8}"/>
              </a:ext>
            </a:extLst>
          </p:cNvPr>
          <p:cNvSpPr/>
          <p:nvPr/>
        </p:nvSpPr>
        <p:spPr>
          <a:xfrm>
            <a:off x="3413760" y="4294120"/>
            <a:ext cx="5101590" cy="646331"/>
          </a:xfrm>
          <a:prstGeom prst="rect">
            <a:avLst/>
          </a:prstGeom>
          <a:ln>
            <a:solidFill>
              <a:schemeClr val="tx1"/>
            </a:solidFill>
          </a:ln>
        </p:spPr>
        <p:txBody>
          <a:bodyPr wrap="square">
            <a:spAutoFit/>
          </a:bodyPr>
          <a:lstStyle/>
          <a:p>
            <a:r>
              <a:rPr lang="en-US" dirty="0"/>
              <a:t>Observational studies that track individuals into the future are called </a:t>
            </a:r>
            <a:r>
              <a:rPr lang="en-US" i="1" dirty="0"/>
              <a:t>prospective.</a:t>
            </a:r>
            <a:endParaRPr lang="en-US" dirty="0"/>
          </a:p>
        </p:txBody>
      </p:sp>
    </p:spTree>
    <p:extLst>
      <p:ext uri="{BB962C8B-B14F-4D97-AF65-F5344CB8AC3E}">
        <p14:creationId xmlns:p14="http://schemas.microsoft.com/office/powerpoint/2010/main" val="1941455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lstStyle/>
          <a:p>
            <a:r>
              <a:rPr lang="en-US" dirty="0"/>
              <a:t>Observational Studies Versus Experiments</a:t>
            </a:r>
          </a:p>
        </p:txBody>
      </p:sp>
      <p:sp>
        <p:nvSpPr>
          <p:cNvPr id="12" name="Rectangle 11">
            <a:extLst>
              <a:ext uri="{FF2B5EF4-FFF2-40B4-BE49-F238E27FC236}">
                <a16:creationId xmlns:a16="http://schemas.microsoft.com/office/drawing/2014/main" id="{A98D2DCB-C570-41D4-9D4E-BA2B64603FE5}"/>
              </a:ext>
            </a:extLst>
          </p:cNvPr>
          <p:cNvSpPr/>
          <p:nvPr/>
        </p:nvSpPr>
        <p:spPr>
          <a:xfrm>
            <a:off x="628650" y="1344927"/>
            <a:ext cx="7886700" cy="1015663"/>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sz="2000" dirty="0"/>
              <a:t>Is taking a vitamin D supplement good for you? Hundreds of observational studies have looked at the relationship between vitamin D concentration in a person’s blood and various health outcomes.</a:t>
            </a:r>
          </a:p>
        </p:txBody>
      </p:sp>
      <p:sp>
        <p:nvSpPr>
          <p:cNvPr id="5" name="Rectangle 4">
            <a:extLst>
              <a:ext uri="{FF2B5EF4-FFF2-40B4-BE49-F238E27FC236}">
                <a16:creationId xmlns:a16="http://schemas.microsoft.com/office/drawing/2014/main" id="{07C06D91-DB27-481C-AAD7-5197AB8B0918}"/>
              </a:ext>
            </a:extLst>
          </p:cNvPr>
          <p:cNvSpPr/>
          <p:nvPr/>
        </p:nvSpPr>
        <p:spPr>
          <a:xfrm>
            <a:off x="628650" y="5159130"/>
            <a:ext cx="7886700" cy="707886"/>
          </a:xfrm>
          <a:prstGeom prst="rect">
            <a:avLst/>
          </a:prstGeom>
        </p:spPr>
        <p:txBody>
          <a:bodyPr wrap="square">
            <a:spAutoFit/>
          </a:bodyPr>
          <a:lstStyle/>
          <a:p>
            <a:r>
              <a:rPr lang="en-US" sz="2000" dirty="0">
                <a:latin typeface="ElectraLTStd-Regular"/>
              </a:rPr>
              <a:t>Unfortunately, it is very difficult to show that taking vitamin D </a:t>
            </a:r>
            <a:r>
              <a:rPr lang="en-US" sz="2000" i="1" dirty="0">
                <a:latin typeface="ElectraLTStd-Cursive"/>
              </a:rPr>
              <a:t>causes </a:t>
            </a:r>
            <a:r>
              <a:rPr lang="en-US" sz="2000" dirty="0">
                <a:latin typeface="ElectraLTStd-Regular"/>
              </a:rPr>
              <a:t>a lower risk of diabetes using an observational study.</a:t>
            </a:r>
            <a:endParaRPr lang="en-US" sz="2000" dirty="0"/>
          </a:p>
        </p:txBody>
      </p:sp>
      <p:sp>
        <p:nvSpPr>
          <p:cNvPr id="13" name="TextBox 12">
            <a:extLst>
              <a:ext uri="{FF2B5EF4-FFF2-40B4-BE49-F238E27FC236}">
                <a16:creationId xmlns:a16="http://schemas.microsoft.com/office/drawing/2014/main" id="{4DA61DAC-31A2-49B6-94CF-AB70160EE653}"/>
              </a:ext>
            </a:extLst>
          </p:cNvPr>
          <p:cNvSpPr txBox="1">
            <a:spLocks noChangeArrowheads="1"/>
          </p:cNvSpPr>
          <p:nvPr/>
        </p:nvSpPr>
        <p:spPr bwMode="auto">
          <a:xfrm>
            <a:off x="628650" y="2636475"/>
            <a:ext cx="7886700" cy="2246769"/>
          </a:xfrm>
          <a:prstGeom prst="rect">
            <a:avLst/>
          </a:prstGeom>
          <a:solidFill>
            <a:schemeClr val="accent6">
              <a:lumMod val="20000"/>
              <a:lumOff val="80000"/>
            </a:schemeClr>
          </a:solidFill>
          <a:ln>
            <a:headEnd/>
            <a:tailEnd/>
          </a:ln>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dirty="0">
                <a:latin typeface="+mn-lt"/>
              </a:rPr>
              <a:t>An </a:t>
            </a:r>
            <a:r>
              <a:rPr lang="en-US" sz="2000" b="1" dirty="0">
                <a:latin typeface="+mn-lt"/>
              </a:rPr>
              <a:t>observational study </a:t>
            </a:r>
            <a:r>
              <a:rPr lang="en-US" sz="2000" dirty="0">
                <a:latin typeface="+mn-lt"/>
              </a:rPr>
              <a:t>observes individuals and measures variables of interest but does not attempt to influence the responses.</a:t>
            </a:r>
          </a:p>
          <a:p>
            <a:pPr eaLnBrk="1" hangingPunct="1">
              <a:defRPr/>
            </a:pPr>
            <a:endParaRPr lang="en-US" sz="2000" dirty="0">
              <a:latin typeface="+mn-lt"/>
            </a:endParaRPr>
          </a:p>
          <a:p>
            <a:pPr eaLnBrk="1" hangingPunct="1">
              <a:defRPr/>
            </a:pPr>
            <a:r>
              <a:rPr lang="en-US" sz="2000" dirty="0">
                <a:latin typeface="+mn-lt"/>
              </a:rPr>
              <a:t>A </a:t>
            </a:r>
            <a:r>
              <a:rPr lang="en-US" sz="2000" b="1" dirty="0">
                <a:latin typeface="+mn-lt"/>
              </a:rPr>
              <a:t>response variable </a:t>
            </a:r>
            <a:r>
              <a:rPr lang="en-US" sz="2000" dirty="0">
                <a:latin typeface="+mn-lt"/>
              </a:rPr>
              <a:t>measures an outcome of a study. </a:t>
            </a:r>
          </a:p>
          <a:p>
            <a:pPr eaLnBrk="1" hangingPunct="1">
              <a:defRPr/>
            </a:pPr>
            <a:endParaRPr lang="en-US" sz="2000" dirty="0">
              <a:latin typeface="+mn-lt"/>
            </a:endParaRPr>
          </a:p>
          <a:p>
            <a:pPr eaLnBrk="1" hangingPunct="1">
              <a:defRPr/>
            </a:pPr>
            <a:r>
              <a:rPr lang="en-US" sz="2000" dirty="0">
                <a:latin typeface="+mn-lt"/>
              </a:rPr>
              <a:t>An </a:t>
            </a:r>
            <a:r>
              <a:rPr lang="en-US" sz="2000" b="1" dirty="0">
                <a:latin typeface="+mn-lt"/>
              </a:rPr>
              <a:t>explanatory variable </a:t>
            </a:r>
            <a:r>
              <a:rPr lang="en-US" sz="2000" dirty="0">
                <a:latin typeface="+mn-lt"/>
              </a:rPr>
              <a:t>may help explain or predict changes in a response variable.</a:t>
            </a:r>
          </a:p>
        </p:txBody>
      </p:sp>
    </p:spTree>
    <p:extLst>
      <p:ext uri="{BB962C8B-B14F-4D97-AF65-F5344CB8AC3E}">
        <p14:creationId xmlns:p14="http://schemas.microsoft.com/office/powerpoint/2010/main" val="355881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fade">
                                      <p:cBhvr>
                                        <p:cTn id="10" dur="500"/>
                                        <p:tgtEl>
                                          <p:spTgt spid="1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animEffect transition="in" filter="fade">
                                      <p:cBhvr>
                                        <p:cTn id="15" dur="500"/>
                                        <p:tgtEl>
                                          <p:spTgt spid="1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
                                            <p:txEl>
                                              <p:pRg st="4" end="4"/>
                                            </p:txEl>
                                          </p:spTgt>
                                        </p:tgtEl>
                                        <p:attrNameLst>
                                          <p:attrName>style.visibility</p:attrName>
                                        </p:attrNameLst>
                                      </p:cBhvr>
                                      <p:to>
                                        <p:strVal val="visible"/>
                                      </p:to>
                                    </p:set>
                                    <p:animEffect transition="in" filter="fade">
                                      <p:cBhvr>
                                        <p:cTn id="20" dur="500"/>
                                        <p:tgtEl>
                                          <p:spTgt spid="1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lstStyle/>
          <a:p>
            <a:r>
              <a:rPr lang="en-US" dirty="0"/>
              <a:t>Observational Studies Versus Experiments</a:t>
            </a:r>
          </a:p>
        </p:txBody>
      </p:sp>
      <p:sp>
        <p:nvSpPr>
          <p:cNvPr id="12" name="Rectangle 11">
            <a:extLst>
              <a:ext uri="{FF2B5EF4-FFF2-40B4-BE49-F238E27FC236}">
                <a16:creationId xmlns:a16="http://schemas.microsoft.com/office/drawing/2014/main" id="{A98D2DCB-C570-41D4-9D4E-BA2B64603FE5}"/>
              </a:ext>
            </a:extLst>
          </p:cNvPr>
          <p:cNvSpPr/>
          <p:nvPr/>
        </p:nvSpPr>
        <p:spPr>
          <a:xfrm>
            <a:off x="628650" y="1344927"/>
            <a:ext cx="7886700" cy="1015663"/>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sz="2000" dirty="0"/>
              <a:t>Is taking a vitamin D supplement good for you? Hundreds of observational studies have looked at the relationship between vitamin D concentration in a person’s blood and various health outcomes.</a:t>
            </a:r>
          </a:p>
        </p:txBody>
      </p:sp>
      <p:pic>
        <p:nvPicPr>
          <p:cNvPr id="7" name="Picture 6">
            <a:extLst>
              <a:ext uri="{FF2B5EF4-FFF2-40B4-BE49-F238E27FC236}">
                <a16:creationId xmlns:a16="http://schemas.microsoft.com/office/drawing/2014/main" id="{E2EB6E3F-0F7C-41F7-8A85-ED5A07E92A32}"/>
              </a:ext>
            </a:extLst>
          </p:cNvPr>
          <p:cNvPicPr>
            <a:picLocks noChangeAspect="1"/>
          </p:cNvPicPr>
          <p:nvPr/>
        </p:nvPicPr>
        <p:blipFill>
          <a:blip r:embed="rId2"/>
          <a:stretch>
            <a:fillRect/>
          </a:stretch>
        </p:blipFill>
        <p:spPr>
          <a:xfrm>
            <a:off x="1605863" y="2987081"/>
            <a:ext cx="2440290" cy="20405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9" name="Rectangle 8">
            <a:extLst>
              <a:ext uri="{FF2B5EF4-FFF2-40B4-BE49-F238E27FC236}">
                <a16:creationId xmlns:a16="http://schemas.microsoft.com/office/drawing/2014/main" id="{B8E96BBE-4431-4888-BF52-C0DB07A8EB2C}"/>
              </a:ext>
            </a:extLst>
          </p:cNvPr>
          <p:cNvSpPr/>
          <p:nvPr/>
        </p:nvSpPr>
        <p:spPr>
          <a:xfrm rot="15807034">
            <a:off x="532525" y="4389689"/>
            <a:ext cx="1734770" cy="215444"/>
          </a:xfrm>
          <a:prstGeom prst="rect">
            <a:avLst/>
          </a:prstGeom>
        </p:spPr>
        <p:txBody>
          <a:bodyPr wrap="none">
            <a:spAutoFit/>
          </a:bodyPr>
          <a:lstStyle/>
          <a:p>
            <a:r>
              <a:rPr lang="en-US" sz="800" dirty="0">
                <a:latin typeface="HelveticaNeueLTStd-Cn"/>
              </a:rPr>
              <a:t>Tatiana Popova/Shutterstock.com</a:t>
            </a:r>
            <a:endParaRPr lang="en-US" dirty="0"/>
          </a:p>
        </p:txBody>
      </p:sp>
    </p:spTree>
    <p:extLst>
      <p:ext uri="{BB962C8B-B14F-4D97-AF65-F5344CB8AC3E}">
        <p14:creationId xmlns:p14="http://schemas.microsoft.com/office/powerpoint/2010/main" val="136587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lstStyle/>
          <a:p>
            <a:r>
              <a:rPr lang="en-US" dirty="0"/>
              <a:t>Observational Studies Versus Experiments</a:t>
            </a:r>
          </a:p>
        </p:txBody>
      </p:sp>
      <p:sp>
        <p:nvSpPr>
          <p:cNvPr id="12" name="Rectangle 11">
            <a:extLst>
              <a:ext uri="{FF2B5EF4-FFF2-40B4-BE49-F238E27FC236}">
                <a16:creationId xmlns:a16="http://schemas.microsoft.com/office/drawing/2014/main" id="{A98D2DCB-C570-41D4-9D4E-BA2B64603FE5}"/>
              </a:ext>
            </a:extLst>
          </p:cNvPr>
          <p:cNvSpPr/>
          <p:nvPr/>
        </p:nvSpPr>
        <p:spPr>
          <a:xfrm>
            <a:off x="628650" y="1344927"/>
            <a:ext cx="7886700" cy="1015663"/>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sz="2000" dirty="0"/>
              <a:t>Is taking a vitamin D supplement good for you? Hundreds of observational</a:t>
            </a:r>
          </a:p>
          <a:p>
            <a:r>
              <a:rPr lang="en-US" altLang="en-US" sz="2000" dirty="0"/>
              <a:t>studies have looked at the relationship between vitamin D concentration in a person’s blood and various health outcomes.</a:t>
            </a:r>
          </a:p>
        </p:txBody>
      </p:sp>
      <p:pic>
        <p:nvPicPr>
          <p:cNvPr id="6" name="Picture 5">
            <a:extLst>
              <a:ext uri="{FF2B5EF4-FFF2-40B4-BE49-F238E27FC236}">
                <a16:creationId xmlns:a16="http://schemas.microsoft.com/office/drawing/2014/main" id="{D10720DC-424A-4A5B-974A-16B2C8313D2A}"/>
              </a:ext>
            </a:extLst>
          </p:cNvPr>
          <p:cNvPicPr>
            <a:picLocks noChangeAspect="1"/>
          </p:cNvPicPr>
          <p:nvPr/>
        </p:nvPicPr>
        <p:blipFill>
          <a:blip r:embed="rId2"/>
          <a:stretch>
            <a:fillRect/>
          </a:stretch>
        </p:blipFill>
        <p:spPr>
          <a:xfrm>
            <a:off x="628650" y="2625654"/>
            <a:ext cx="7915735" cy="1881421"/>
          </a:xfrm>
          <a:prstGeom prst="rect">
            <a:avLst/>
          </a:prstGeom>
        </p:spPr>
      </p:pic>
      <p:sp>
        <p:nvSpPr>
          <p:cNvPr id="8" name="TextBox 7">
            <a:extLst>
              <a:ext uri="{FF2B5EF4-FFF2-40B4-BE49-F238E27FC236}">
                <a16:creationId xmlns:a16="http://schemas.microsoft.com/office/drawing/2014/main" id="{C66761D8-C719-4862-B161-FB5F3A907A11}"/>
              </a:ext>
            </a:extLst>
          </p:cNvPr>
          <p:cNvSpPr txBox="1">
            <a:spLocks noChangeArrowheads="1"/>
          </p:cNvSpPr>
          <p:nvPr/>
        </p:nvSpPr>
        <p:spPr bwMode="auto">
          <a:xfrm>
            <a:off x="3103314" y="4715964"/>
            <a:ext cx="5426553" cy="1323439"/>
          </a:xfrm>
          <a:prstGeom prst="rect">
            <a:avLst/>
          </a:prstGeom>
          <a:solidFill>
            <a:schemeClr val="accent6">
              <a:lumMod val="20000"/>
              <a:lumOff val="80000"/>
            </a:schemeClr>
          </a:solidFill>
          <a:ln>
            <a:headEnd/>
            <a:tailEnd/>
          </a:ln>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b="1" dirty="0">
                <a:latin typeface="+mn-lt"/>
              </a:rPr>
              <a:t>Confounding</a:t>
            </a:r>
            <a:r>
              <a:rPr lang="en-US" sz="2000" dirty="0">
                <a:latin typeface="+mn-lt"/>
              </a:rPr>
              <a:t> occurs when two variables are associated in such a way that their effects on a response variable cannot be distinguished from each other.</a:t>
            </a:r>
          </a:p>
        </p:txBody>
      </p:sp>
    </p:spTree>
    <p:extLst>
      <p:ext uri="{BB962C8B-B14F-4D97-AF65-F5344CB8AC3E}">
        <p14:creationId xmlns:p14="http://schemas.microsoft.com/office/powerpoint/2010/main" val="3109668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lstStyle/>
          <a:p>
            <a:r>
              <a:rPr lang="en-US" dirty="0"/>
              <a:t>Observational Studies Versus Experiments</a:t>
            </a:r>
          </a:p>
        </p:txBody>
      </p:sp>
      <p:sp>
        <p:nvSpPr>
          <p:cNvPr id="5" name="Rectangle 4">
            <a:extLst>
              <a:ext uri="{FF2B5EF4-FFF2-40B4-BE49-F238E27FC236}">
                <a16:creationId xmlns:a16="http://schemas.microsoft.com/office/drawing/2014/main" id="{D7AD5CDC-DBBA-41C2-9C46-B004924365C6}"/>
              </a:ext>
            </a:extLst>
          </p:cNvPr>
          <p:cNvSpPr/>
          <p:nvPr/>
        </p:nvSpPr>
        <p:spPr>
          <a:xfrm>
            <a:off x="628650" y="1344927"/>
            <a:ext cx="7886700" cy="1938992"/>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sz="2000" dirty="0"/>
              <a:t>To determine if taking vitamin D actually causes a reduction in diabetes risk, researchers in Norway performed an experiment. The researchers randomly assigned 500 people with pre-diabetes to either take a high dose of vitamin D or to take a placebo—a pill that looked exactly like the vitamin D supplement but contained no active ingredient. After 5 years, about 40% of the people in each group were diagnosed with diabetes.</a:t>
            </a:r>
          </a:p>
        </p:txBody>
      </p:sp>
      <p:pic>
        <p:nvPicPr>
          <p:cNvPr id="7" name="Picture 6">
            <a:extLst>
              <a:ext uri="{FF2B5EF4-FFF2-40B4-BE49-F238E27FC236}">
                <a16:creationId xmlns:a16="http://schemas.microsoft.com/office/drawing/2014/main" id="{14B427BE-7B42-4164-AD1B-FECF26C04BBA}"/>
              </a:ext>
            </a:extLst>
          </p:cNvPr>
          <p:cNvPicPr>
            <a:picLocks noChangeAspect="1"/>
          </p:cNvPicPr>
          <p:nvPr/>
        </p:nvPicPr>
        <p:blipFill>
          <a:blip r:embed="rId2"/>
          <a:stretch>
            <a:fillRect/>
          </a:stretch>
        </p:blipFill>
        <p:spPr>
          <a:xfrm>
            <a:off x="1234927" y="3703073"/>
            <a:ext cx="2440290" cy="20405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8" name="Rectangle 7">
            <a:extLst>
              <a:ext uri="{FF2B5EF4-FFF2-40B4-BE49-F238E27FC236}">
                <a16:creationId xmlns:a16="http://schemas.microsoft.com/office/drawing/2014/main" id="{BAA2823C-D9E2-4636-99B0-424B9BC52CD7}"/>
              </a:ext>
            </a:extLst>
          </p:cNvPr>
          <p:cNvSpPr/>
          <p:nvPr/>
        </p:nvSpPr>
        <p:spPr>
          <a:xfrm rot="15807034">
            <a:off x="161589" y="5105681"/>
            <a:ext cx="1734770" cy="215444"/>
          </a:xfrm>
          <a:prstGeom prst="rect">
            <a:avLst/>
          </a:prstGeom>
        </p:spPr>
        <p:txBody>
          <a:bodyPr wrap="none">
            <a:spAutoFit/>
          </a:bodyPr>
          <a:lstStyle/>
          <a:p>
            <a:r>
              <a:rPr lang="en-US" sz="800" dirty="0">
                <a:latin typeface="HelveticaNeueLTStd-Cn"/>
              </a:rPr>
              <a:t>Tatiana Popova/Shutterstock.com</a:t>
            </a:r>
            <a:endParaRPr lang="en-US" dirty="0"/>
          </a:p>
        </p:txBody>
      </p:sp>
    </p:spTree>
    <p:extLst>
      <p:ext uri="{BB962C8B-B14F-4D97-AF65-F5344CB8AC3E}">
        <p14:creationId xmlns:p14="http://schemas.microsoft.com/office/powerpoint/2010/main" val="3473638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lstStyle/>
          <a:p>
            <a:r>
              <a:rPr lang="en-US" dirty="0"/>
              <a:t>Observational Studies Versus Experiments</a:t>
            </a:r>
          </a:p>
        </p:txBody>
      </p:sp>
      <p:sp>
        <p:nvSpPr>
          <p:cNvPr id="4" name="TextBox 3">
            <a:extLst>
              <a:ext uri="{FF2B5EF4-FFF2-40B4-BE49-F238E27FC236}">
                <a16:creationId xmlns:a16="http://schemas.microsoft.com/office/drawing/2014/main" id="{EF0724A8-83E6-48C2-9072-FC967253AB92}"/>
              </a:ext>
            </a:extLst>
          </p:cNvPr>
          <p:cNvSpPr txBox="1">
            <a:spLocks noChangeArrowheads="1"/>
          </p:cNvSpPr>
          <p:nvPr/>
        </p:nvSpPr>
        <p:spPr bwMode="auto">
          <a:xfrm>
            <a:off x="1059970" y="3637851"/>
            <a:ext cx="4271154" cy="1015663"/>
          </a:xfrm>
          <a:prstGeom prst="rect">
            <a:avLst/>
          </a:prstGeom>
          <a:solidFill>
            <a:schemeClr val="accent6">
              <a:lumMod val="20000"/>
              <a:lumOff val="80000"/>
            </a:schemeClr>
          </a:solidFill>
          <a:ln>
            <a:headEnd/>
            <a:tailEnd/>
          </a:ln>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dirty="0">
                <a:latin typeface="+mn-lt"/>
              </a:rPr>
              <a:t>An </a:t>
            </a:r>
            <a:r>
              <a:rPr lang="en-US" sz="2000" b="1" dirty="0">
                <a:latin typeface="+mn-lt"/>
              </a:rPr>
              <a:t>experiment </a:t>
            </a:r>
            <a:r>
              <a:rPr lang="en-US" sz="2000" dirty="0">
                <a:latin typeface="+mn-lt"/>
              </a:rPr>
              <a:t>deliberately imposes some treatment on individuals to measure their responses.</a:t>
            </a:r>
          </a:p>
        </p:txBody>
      </p:sp>
      <p:sp>
        <p:nvSpPr>
          <p:cNvPr id="5" name="Rectangle 4">
            <a:extLst>
              <a:ext uri="{FF2B5EF4-FFF2-40B4-BE49-F238E27FC236}">
                <a16:creationId xmlns:a16="http://schemas.microsoft.com/office/drawing/2014/main" id="{D7AD5CDC-DBBA-41C2-9C46-B004924365C6}"/>
              </a:ext>
            </a:extLst>
          </p:cNvPr>
          <p:cNvSpPr/>
          <p:nvPr/>
        </p:nvSpPr>
        <p:spPr>
          <a:xfrm>
            <a:off x="628650" y="1344927"/>
            <a:ext cx="7886700" cy="1938992"/>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sz="2000" dirty="0"/>
              <a:t>To determine if taking vitamin D actually causes a reduction in diabetes risk, researchers in Norway performed an experiment. The researchers randomly assigned 500 people with pre-diabetes to either take a high dose of vitamin D or to take a placebo—a pill that looked exactly like the vitamin D supplement but contained no active ingredient. After 5 years, about 40% of the people in each group were diagnosed with diabetes.</a:t>
            </a:r>
          </a:p>
        </p:txBody>
      </p:sp>
      <p:sp>
        <p:nvSpPr>
          <p:cNvPr id="6" name="TextBox 5">
            <a:extLst>
              <a:ext uri="{FF2B5EF4-FFF2-40B4-BE49-F238E27FC236}">
                <a16:creationId xmlns:a16="http://schemas.microsoft.com/office/drawing/2014/main" id="{6C67C542-D157-4BB1-82CF-88F3DB3C4540}"/>
              </a:ext>
            </a:extLst>
          </p:cNvPr>
          <p:cNvSpPr txBox="1">
            <a:spLocks noChangeArrowheads="1"/>
          </p:cNvSpPr>
          <p:nvPr/>
        </p:nvSpPr>
        <p:spPr bwMode="auto">
          <a:xfrm>
            <a:off x="3826174" y="4912266"/>
            <a:ext cx="4271154" cy="1015663"/>
          </a:xfrm>
          <a:prstGeom prst="rect">
            <a:avLst/>
          </a:prstGeom>
          <a:solidFill>
            <a:schemeClr val="accent6">
              <a:lumMod val="20000"/>
              <a:lumOff val="80000"/>
            </a:schemeClr>
          </a:solidFill>
          <a:ln>
            <a:headEnd/>
            <a:tailEnd/>
          </a:ln>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dirty="0">
                <a:latin typeface="+mn-lt"/>
              </a:rPr>
              <a:t>A </a:t>
            </a:r>
            <a:r>
              <a:rPr lang="en-US" sz="2000" b="1" dirty="0">
                <a:latin typeface="+mn-lt"/>
              </a:rPr>
              <a:t>placebo</a:t>
            </a:r>
            <a:r>
              <a:rPr lang="en-US" sz="2000" dirty="0">
                <a:latin typeface="+mn-lt"/>
              </a:rPr>
              <a:t> is a treatment that has no active ingredient, but is otherwise like other treatments.</a:t>
            </a:r>
          </a:p>
        </p:txBody>
      </p:sp>
    </p:spTree>
    <p:extLst>
      <p:ext uri="{BB962C8B-B14F-4D97-AF65-F5344CB8AC3E}">
        <p14:creationId xmlns:p14="http://schemas.microsoft.com/office/powerpoint/2010/main" val="2956979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TPS6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PS6MediaPowerPointTemplateV2.pptx" id="{32D2206F-0001-4689-811F-3F71FDE9DA37}" vid="{655C1BF9-2C2A-441D-8AF1-28CB82161D07}"/>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PS6MediaPowerPointTemplateV2.pptx" id="{32D2206F-0001-4689-811F-3F71FDE9DA37}" vid="{011FBC4A-94AD-42C1-91F3-29E66462B58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7360</TotalTime>
  <Words>2755</Words>
  <Application>Microsoft Office PowerPoint</Application>
  <PresentationFormat>On-screen Show (4:3)</PresentationFormat>
  <Paragraphs>166</Paragraphs>
  <Slides>32</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32</vt:i4>
      </vt:variant>
    </vt:vector>
  </HeadingPairs>
  <TitlesOfParts>
    <vt:vector size="43" baseType="lpstr">
      <vt:lpstr>Arial</vt:lpstr>
      <vt:lpstr>Calibri</vt:lpstr>
      <vt:lpstr>Calibri Light</vt:lpstr>
      <vt:lpstr>ElectraLTStd-Cursive</vt:lpstr>
      <vt:lpstr>ElectraLTStd-Regular</vt:lpstr>
      <vt:lpstr>HelveticaNeueLTStd-Cn</vt:lpstr>
      <vt:lpstr>Segoe Print</vt:lpstr>
      <vt:lpstr>Trebuchet MS</vt:lpstr>
      <vt:lpstr>Wingdings</vt:lpstr>
      <vt:lpstr>TPS6e</vt:lpstr>
      <vt:lpstr>Custom Design</vt:lpstr>
      <vt:lpstr>PowerPoint Presentation</vt:lpstr>
      <vt:lpstr>Experiments</vt:lpstr>
      <vt:lpstr>Experiments</vt:lpstr>
      <vt:lpstr>Observational Studies Versus Experiments</vt:lpstr>
      <vt:lpstr>Observational Studies Versus Experiments</vt:lpstr>
      <vt:lpstr>Observational Studies Versus Experiments</vt:lpstr>
      <vt:lpstr>Observational Studies Versus Experiments</vt:lpstr>
      <vt:lpstr>Observational Studies Versus Experiments</vt:lpstr>
      <vt:lpstr>Observational Studies Versus Experiments</vt:lpstr>
      <vt:lpstr>The Language of Experiments</vt:lpstr>
      <vt:lpstr>The Language of Experiments</vt:lpstr>
      <vt:lpstr>The Language of Experiments</vt:lpstr>
      <vt:lpstr>The Language of Experiments</vt:lpstr>
      <vt:lpstr>The Language of Experiments</vt:lpstr>
      <vt:lpstr>Designing Experiments: Comparison</vt:lpstr>
      <vt:lpstr>Designing Experiments: Comparison</vt:lpstr>
      <vt:lpstr>Designing Experiments: Comparison</vt:lpstr>
      <vt:lpstr>Designing Experiments:  Blinding and the Placebo Effect</vt:lpstr>
      <vt:lpstr>Designing Experiments: Random Assignment</vt:lpstr>
      <vt:lpstr>Designing Experiments: Random Assignment</vt:lpstr>
      <vt:lpstr>Designing Experiments: Random Assignment</vt:lpstr>
      <vt:lpstr>Designing Experiments: Random Assignment</vt:lpstr>
      <vt:lpstr>Designing Experiments: Random Assignment</vt:lpstr>
      <vt:lpstr>Designing Experiments: Control</vt:lpstr>
      <vt:lpstr>Designing Experiments: Replication</vt:lpstr>
      <vt:lpstr>Experiments: Putting It All Together</vt:lpstr>
      <vt:lpstr>Completely Randomized Designs</vt:lpstr>
      <vt:lpstr>Randomized Block Designs</vt:lpstr>
      <vt:lpstr>Randomized Block Designs</vt:lpstr>
      <vt:lpstr>Randomized Block Designs</vt:lpstr>
      <vt:lpstr>Section Summary</vt:lpstr>
      <vt:lpstr>Section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 Tyson</dc:creator>
  <cp:lastModifiedBy>Doug Tyson</cp:lastModifiedBy>
  <cp:revision>16</cp:revision>
  <dcterms:created xsi:type="dcterms:W3CDTF">2017-08-09T14:25:47Z</dcterms:created>
  <dcterms:modified xsi:type="dcterms:W3CDTF">2019-07-15T16:35:01Z</dcterms:modified>
</cp:coreProperties>
</file>