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9" r:id="rId3"/>
    <p:sldId id="530" r:id="rId4"/>
    <p:sldId id="741" r:id="rId5"/>
    <p:sldId id="742" r:id="rId6"/>
    <p:sldId id="743" r:id="rId7"/>
    <p:sldId id="764" r:id="rId8"/>
    <p:sldId id="749" r:id="rId9"/>
    <p:sldId id="735" r:id="rId10"/>
    <p:sldId id="750" r:id="rId11"/>
    <p:sldId id="751" r:id="rId12"/>
    <p:sldId id="752" r:id="rId13"/>
    <p:sldId id="753" r:id="rId14"/>
    <p:sldId id="759" r:id="rId15"/>
    <p:sldId id="76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FFCC"/>
    <a:srgbClr val="004779"/>
    <a:srgbClr val="FF33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E1A64-1092-4604-88F8-223B69DF97CF}" v="24" dt="2019-07-15T16:22:38.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660"/>
  </p:normalViewPr>
  <p:slideViewPr>
    <p:cSldViewPr snapToGrid="0">
      <p:cViewPr varScale="1">
        <p:scale>
          <a:sx n="110" d="100"/>
          <a:sy n="110" d="100"/>
        </p:scale>
        <p:origin x="8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Tyson" userId="8cc5704abe1e0291" providerId="LiveId" clId="{1CBD3985-2AD7-419A-8948-ECB4AED919DE}"/>
  </pc:docChgLst>
  <pc:docChgLst>
    <pc:chgData name="Doug Tyson" userId="8cc5704abe1e0291" providerId="LiveId" clId="{D0FE1A64-1092-4604-88F8-223B69DF97CF}"/>
    <pc:docChg chg="delSld modSld">
      <pc:chgData name="Doug Tyson" userId="8cc5704abe1e0291" providerId="LiveId" clId="{D0FE1A64-1092-4604-88F8-223B69DF97CF}" dt="2019-07-15T16:23:32.228" v="46" actId="166"/>
      <pc:docMkLst>
        <pc:docMk/>
      </pc:docMkLst>
      <pc:sldChg chg="del">
        <pc:chgData name="Doug Tyson" userId="8cc5704abe1e0291" providerId="LiveId" clId="{D0FE1A64-1092-4604-88F8-223B69DF97CF}" dt="2019-07-15T16:19:29.962" v="2" actId="2696"/>
        <pc:sldMkLst>
          <pc:docMk/>
          <pc:sldMk cId="393700878" sldId="633"/>
        </pc:sldMkLst>
      </pc:sldChg>
      <pc:sldChg chg="del">
        <pc:chgData name="Doug Tyson" userId="8cc5704abe1e0291" providerId="LiveId" clId="{D0FE1A64-1092-4604-88F8-223B69DF97CF}" dt="2019-07-15T16:22:18.775" v="39" actId="2696"/>
        <pc:sldMkLst>
          <pc:docMk/>
          <pc:sldMk cId="1365873461" sldId="681"/>
        </pc:sldMkLst>
      </pc:sldChg>
      <pc:sldChg chg="del">
        <pc:chgData name="Doug Tyson" userId="8cc5704abe1e0291" providerId="LiveId" clId="{D0FE1A64-1092-4604-88F8-223B69DF97CF}" dt="2019-07-15T16:21:34.362" v="26" actId="2696"/>
        <pc:sldMkLst>
          <pc:docMk/>
          <pc:sldMk cId="585328588" sldId="694"/>
        </pc:sldMkLst>
      </pc:sldChg>
      <pc:sldChg chg="del">
        <pc:chgData name="Doug Tyson" userId="8cc5704abe1e0291" providerId="LiveId" clId="{D0FE1A64-1092-4604-88F8-223B69DF97CF}" dt="2019-07-15T16:22:08.411" v="34" actId="2696"/>
        <pc:sldMkLst>
          <pc:docMk/>
          <pc:sldMk cId="1941455283" sldId="695"/>
        </pc:sldMkLst>
      </pc:sldChg>
      <pc:sldChg chg="del">
        <pc:chgData name="Doug Tyson" userId="8cc5704abe1e0291" providerId="LiveId" clId="{D0FE1A64-1092-4604-88F8-223B69DF97CF}" dt="2019-07-15T16:19:34.595" v="4" actId="2696"/>
        <pc:sldMkLst>
          <pc:docMk/>
          <pc:sldMk cId="3766502042" sldId="733"/>
        </pc:sldMkLst>
      </pc:sldChg>
      <pc:sldChg chg="del">
        <pc:chgData name="Doug Tyson" userId="8cc5704abe1e0291" providerId="LiveId" clId="{D0FE1A64-1092-4604-88F8-223B69DF97CF}" dt="2019-07-15T16:19:44.329" v="7" actId="2696"/>
        <pc:sldMkLst>
          <pc:docMk/>
          <pc:sldMk cId="2310000317" sldId="734"/>
        </pc:sldMkLst>
      </pc:sldChg>
      <pc:sldChg chg="del">
        <pc:chgData name="Doug Tyson" userId="8cc5704abe1e0291" providerId="LiveId" clId="{D0FE1A64-1092-4604-88F8-223B69DF97CF}" dt="2019-07-15T16:21:11.488" v="21" actId="2696"/>
        <pc:sldMkLst>
          <pc:docMk/>
          <pc:sldMk cId="2907195202" sldId="737"/>
        </pc:sldMkLst>
      </pc:sldChg>
      <pc:sldChg chg="del">
        <pc:chgData name="Doug Tyson" userId="8cc5704abe1e0291" providerId="LiveId" clId="{D0FE1A64-1092-4604-88F8-223B69DF97CF}" dt="2019-07-15T16:21:20.260" v="23" actId="2696"/>
        <pc:sldMkLst>
          <pc:docMk/>
          <pc:sldMk cId="3640445762" sldId="738"/>
        </pc:sldMkLst>
      </pc:sldChg>
      <pc:sldChg chg="del">
        <pc:chgData name="Doug Tyson" userId="8cc5704abe1e0291" providerId="LiveId" clId="{D0FE1A64-1092-4604-88F8-223B69DF97CF}" dt="2019-07-15T16:21:28.103" v="25" actId="2696"/>
        <pc:sldMkLst>
          <pc:docMk/>
          <pc:sldMk cId="476091851" sldId="739"/>
        </pc:sldMkLst>
      </pc:sldChg>
      <pc:sldChg chg="del">
        <pc:chgData name="Doug Tyson" userId="8cc5704abe1e0291" providerId="LiveId" clId="{D0FE1A64-1092-4604-88F8-223B69DF97CF}" dt="2019-07-15T16:19:29.975" v="3" actId="2696"/>
        <pc:sldMkLst>
          <pc:docMk/>
          <pc:sldMk cId="2146379709" sldId="740"/>
        </pc:sldMkLst>
      </pc:sldChg>
      <pc:sldChg chg="modAnim">
        <pc:chgData name="Doug Tyson" userId="8cc5704abe1e0291" providerId="LiveId" clId="{D0FE1A64-1092-4604-88F8-223B69DF97CF}" dt="2019-07-15T16:19:27.709" v="1"/>
        <pc:sldMkLst>
          <pc:docMk/>
          <pc:sldMk cId="1999390373" sldId="741"/>
        </pc:sldMkLst>
      </pc:sldChg>
      <pc:sldChg chg="modAnim">
        <pc:chgData name="Doug Tyson" userId="8cc5704abe1e0291" providerId="LiveId" clId="{D0FE1A64-1092-4604-88F8-223B69DF97CF}" dt="2019-07-15T16:19:36.748" v="5"/>
        <pc:sldMkLst>
          <pc:docMk/>
          <pc:sldMk cId="1353217446" sldId="742"/>
        </pc:sldMkLst>
      </pc:sldChg>
      <pc:sldChg chg="modAnim">
        <pc:chgData name="Doug Tyson" userId="8cc5704abe1e0291" providerId="LiveId" clId="{D0FE1A64-1092-4604-88F8-223B69DF97CF}" dt="2019-07-15T16:19:42.382" v="6"/>
        <pc:sldMkLst>
          <pc:docMk/>
          <pc:sldMk cId="1909581761" sldId="743"/>
        </pc:sldMkLst>
      </pc:sldChg>
      <pc:sldChg chg="del">
        <pc:chgData name="Doug Tyson" userId="8cc5704abe1e0291" providerId="LiveId" clId="{D0FE1A64-1092-4604-88F8-223B69DF97CF}" dt="2019-07-15T16:20:58.670" v="17" actId="2696"/>
        <pc:sldMkLst>
          <pc:docMk/>
          <pc:sldMk cId="1197219445" sldId="745"/>
        </pc:sldMkLst>
      </pc:sldChg>
      <pc:sldChg chg="del">
        <pc:chgData name="Doug Tyson" userId="8cc5704abe1e0291" providerId="LiveId" clId="{D0FE1A64-1092-4604-88F8-223B69DF97CF}" dt="2019-07-15T16:20:58.671" v="18" actId="2696"/>
        <pc:sldMkLst>
          <pc:docMk/>
          <pc:sldMk cId="3667650352" sldId="746"/>
        </pc:sldMkLst>
      </pc:sldChg>
      <pc:sldChg chg="del">
        <pc:chgData name="Doug Tyson" userId="8cc5704abe1e0291" providerId="LiveId" clId="{D0FE1A64-1092-4604-88F8-223B69DF97CF}" dt="2019-07-15T16:20:58.673" v="19" actId="2696"/>
        <pc:sldMkLst>
          <pc:docMk/>
          <pc:sldMk cId="1074157989" sldId="747"/>
        </pc:sldMkLst>
      </pc:sldChg>
      <pc:sldChg chg="del">
        <pc:chgData name="Doug Tyson" userId="8cc5704abe1e0291" providerId="LiveId" clId="{D0FE1A64-1092-4604-88F8-223B69DF97CF}" dt="2019-07-15T16:20:58.669" v="16" actId="2696"/>
        <pc:sldMkLst>
          <pc:docMk/>
          <pc:sldMk cId="4101692088" sldId="748"/>
        </pc:sldMkLst>
      </pc:sldChg>
      <pc:sldChg chg="modSp modAnim">
        <pc:chgData name="Doug Tyson" userId="8cc5704abe1e0291" providerId="LiveId" clId="{D0FE1A64-1092-4604-88F8-223B69DF97CF}" dt="2019-07-15T16:20:36.406" v="15"/>
        <pc:sldMkLst>
          <pc:docMk/>
          <pc:sldMk cId="2732488985" sldId="749"/>
        </pc:sldMkLst>
        <pc:spChg chg="mod">
          <ac:chgData name="Doug Tyson" userId="8cc5704abe1e0291" providerId="LiveId" clId="{D0FE1A64-1092-4604-88F8-223B69DF97CF}" dt="2019-07-15T16:20:13.081" v="10" actId="207"/>
          <ac:spMkLst>
            <pc:docMk/>
            <pc:sldMk cId="2732488985" sldId="749"/>
            <ac:spMk id="4" creationId="{AA7B64BF-40D5-41BC-A15D-89EA5609E8FA}"/>
          </ac:spMkLst>
        </pc:spChg>
      </pc:sldChg>
      <pc:sldChg chg="modAnim">
        <pc:chgData name="Doug Tyson" userId="8cc5704abe1e0291" providerId="LiveId" clId="{D0FE1A64-1092-4604-88F8-223B69DF97CF}" dt="2019-07-15T16:21:08.497" v="20"/>
        <pc:sldMkLst>
          <pc:docMk/>
          <pc:sldMk cId="2060422230" sldId="750"/>
        </pc:sldMkLst>
      </pc:sldChg>
      <pc:sldChg chg="modAnim">
        <pc:chgData name="Doug Tyson" userId="8cc5704abe1e0291" providerId="LiveId" clId="{D0FE1A64-1092-4604-88F8-223B69DF97CF}" dt="2019-07-15T16:21:18.863" v="22"/>
        <pc:sldMkLst>
          <pc:docMk/>
          <pc:sldMk cId="626076365" sldId="751"/>
        </pc:sldMkLst>
      </pc:sldChg>
      <pc:sldChg chg="modSp modAnim">
        <pc:chgData name="Doug Tyson" userId="8cc5704abe1e0291" providerId="LiveId" clId="{D0FE1A64-1092-4604-88F8-223B69DF97CF}" dt="2019-07-15T16:23:32.228" v="46" actId="166"/>
        <pc:sldMkLst>
          <pc:docMk/>
          <pc:sldMk cId="2237769051" sldId="752"/>
        </pc:sldMkLst>
        <pc:spChg chg="ord">
          <ac:chgData name="Doug Tyson" userId="8cc5704abe1e0291" providerId="LiveId" clId="{D0FE1A64-1092-4604-88F8-223B69DF97CF}" dt="2019-07-15T16:23:32.228" v="46" actId="166"/>
          <ac:spMkLst>
            <pc:docMk/>
            <pc:sldMk cId="2237769051" sldId="752"/>
            <ac:spMk id="11" creationId="{817AA9C1-57BF-4A86-B5E0-6A54702F8303}"/>
          </ac:spMkLst>
        </pc:spChg>
        <pc:picChg chg="ord">
          <ac:chgData name="Doug Tyson" userId="8cc5704abe1e0291" providerId="LiveId" clId="{D0FE1A64-1092-4604-88F8-223B69DF97CF}" dt="2019-07-15T16:23:32.228" v="46" actId="166"/>
          <ac:picMkLst>
            <pc:docMk/>
            <pc:sldMk cId="2237769051" sldId="752"/>
            <ac:picMk id="10" creationId="{9AC8036A-356F-4996-B7C5-8DED550EB755}"/>
          </ac:picMkLst>
        </pc:picChg>
      </pc:sldChg>
      <pc:sldChg chg="delSp modSp modAnim">
        <pc:chgData name="Doug Tyson" userId="8cc5704abe1e0291" providerId="LiveId" clId="{D0FE1A64-1092-4604-88F8-223B69DF97CF}" dt="2019-07-15T16:21:47.759" v="30"/>
        <pc:sldMkLst>
          <pc:docMk/>
          <pc:sldMk cId="1930668948" sldId="753"/>
        </pc:sldMkLst>
        <pc:spChg chg="mod topLvl">
          <ac:chgData name="Doug Tyson" userId="8cc5704abe1e0291" providerId="LiveId" clId="{D0FE1A64-1092-4604-88F8-223B69DF97CF}" dt="2019-07-15T16:21:42.067" v="28" actId="165"/>
          <ac:spMkLst>
            <pc:docMk/>
            <pc:sldMk cId="1930668948" sldId="753"/>
            <ac:spMk id="7" creationId="{5B9326F0-CF95-40D2-80A3-668937C0A54E}"/>
          </ac:spMkLst>
        </pc:spChg>
        <pc:spChg chg="mod topLvl">
          <ac:chgData name="Doug Tyson" userId="8cc5704abe1e0291" providerId="LiveId" clId="{D0FE1A64-1092-4604-88F8-223B69DF97CF}" dt="2019-07-15T16:21:42.067" v="28" actId="165"/>
          <ac:spMkLst>
            <pc:docMk/>
            <pc:sldMk cId="1930668948" sldId="753"/>
            <ac:spMk id="8" creationId="{C322D848-6A81-46B3-B70D-077880AF1D1F}"/>
          </ac:spMkLst>
        </pc:spChg>
        <pc:grpChg chg="del">
          <ac:chgData name="Doug Tyson" userId="8cc5704abe1e0291" providerId="LiveId" clId="{D0FE1A64-1092-4604-88F8-223B69DF97CF}" dt="2019-07-15T16:21:42.067" v="28" actId="165"/>
          <ac:grpSpMkLst>
            <pc:docMk/>
            <pc:sldMk cId="1930668948" sldId="753"/>
            <ac:grpSpMk id="6" creationId="{917FB656-9258-4167-B94E-71FDEBE6FFA7}"/>
          </ac:grpSpMkLst>
        </pc:grpChg>
      </pc:sldChg>
      <pc:sldChg chg="del">
        <pc:chgData name="Doug Tyson" userId="8cc5704abe1e0291" providerId="LiveId" clId="{D0FE1A64-1092-4604-88F8-223B69DF97CF}" dt="2019-07-15T16:21:34.376" v="27" actId="2696"/>
        <pc:sldMkLst>
          <pc:docMk/>
          <pc:sldMk cId="3747837689" sldId="754"/>
        </pc:sldMkLst>
      </pc:sldChg>
      <pc:sldChg chg="del">
        <pc:chgData name="Doug Tyson" userId="8cc5704abe1e0291" providerId="LiveId" clId="{D0FE1A64-1092-4604-88F8-223B69DF97CF}" dt="2019-07-15T16:22:08.440" v="35" actId="2696"/>
        <pc:sldMkLst>
          <pc:docMk/>
          <pc:sldMk cId="1308133052" sldId="755"/>
        </pc:sldMkLst>
      </pc:sldChg>
      <pc:sldChg chg="del">
        <pc:chgData name="Doug Tyson" userId="8cc5704abe1e0291" providerId="LiveId" clId="{D0FE1A64-1092-4604-88F8-223B69DF97CF}" dt="2019-07-15T16:22:08.468" v="36" actId="2696"/>
        <pc:sldMkLst>
          <pc:docMk/>
          <pc:sldMk cId="2275180856" sldId="756"/>
        </pc:sldMkLst>
      </pc:sldChg>
      <pc:sldChg chg="del">
        <pc:chgData name="Doug Tyson" userId="8cc5704abe1e0291" providerId="LiveId" clId="{D0FE1A64-1092-4604-88F8-223B69DF97CF}" dt="2019-07-15T16:22:08.494" v="37" actId="2696"/>
        <pc:sldMkLst>
          <pc:docMk/>
          <pc:sldMk cId="3956489218" sldId="757"/>
        </pc:sldMkLst>
      </pc:sldChg>
      <pc:sldChg chg="del">
        <pc:chgData name="Doug Tyson" userId="8cc5704abe1e0291" providerId="LiveId" clId="{D0FE1A64-1092-4604-88F8-223B69DF97CF}" dt="2019-07-15T16:22:08.384" v="33" actId="2696"/>
        <pc:sldMkLst>
          <pc:docMk/>
          <pc:sldMk cId="418504872" sldId="758"/>
        </pc:sldMkLst>
      </pc:sldChg>
      <pc:sldChg chg="modAnim">
        <pc:chgData name="Doug Tyson" userId="8cc5704abe1e0291" providerId="LiveId" clId="{D0FE1A64-1092-4604-88F8-223B69DF97CF}" dt="2019-07-15T16:22:04.726" v="32"/>
        <pc:sldMkLst>
          <pc:docMk/>
          <pc:sldMk cId="3485892264" sldId="759"/>
        </pc:sldMkLst>
      </pc:sldChg>
      <pc:sldChg chg="delSp modSp modAnim">
        <pc:chgData name="Doug Tyson" userId="8cc5704abe1e0291" providerId="LiveId" clId="{D0FE1A64-1092-4604-88F8-223B69DF97CF}" dt="2019-07-15T16:22:38.027" v="45"/>
        <pc:sldMkLst>
          <pc:docMk/>
          <pc:sldMk cId="548632354" sldId="760"/>
        </pc:sldMkLst>
        <pc:spChg chg="mod topLvl">
          <ac:chgData name="Doug Tyson" userId="8cc5704abe1e0291" providerId="LiveId" clId="{D0FE1A64-1092-4604-88F8-223B69DF97CF}" dt="2019-07-15T16:22:24.293" v="41" actId="165"/>
          <ac:spMkLst>
            <pc:docMk/>
            <pc:sldMk cId="548632354" sldId="760"/>
            <ac:spMk id="14" creationId="{75EB3A88-6835-4D4A-8FFE-E1A772CFD6E9}"/>
          </ac:spMkLst>
        </pc:spChg>
        <pc:spChg chg="mod topLvl">
          <ac:chgData name="Doug Tyson" userId="8cc5704abe1e0291" providerId="LiveId" clId="{D0FE1A64-1092-4604-88F8-223B69DF97CF}" dt="2019-07-15T16:22:24.293" v="41" actId="165"/>
          <ac:spMkLst>
            <pc:docMk/>
            <pc:sldMk cId="548632354" sldId="760"/>
            <ac:spMk id="15" creationId="{1FA2155E-87D3-4717-B75C-8C9A115DF77E}"/>
          </ac:spMkLst>
        </pc:spChg>
        <pc:grpChg chg="del">
          <ac:chgData name="Doug Tyson" userId="8cc5704abe1e0291" providerId="LiveId" clId="{D0FE1A64-1092-4604-88F8-223B69DF97CF}" dt="2019-07-15T16:22:24.293" v="41" actId="165"/>
          <ac:grpSpMkLst>
            <pc:docMk/>
            <pc:sldMk cId="548632354" sldId="760"/>
            <ac:grpSpMk id="13" creationId="{51CBFE08-9707-4145-8734-2BC64C1EBD2F}"/>
          </ac:grpSpMkLst>
        </pc:grpChg>
      </pc:sldChg>
      <pc:sldChg chg="del">
        <pc:chgData name="Doug Tyson" userId="8cc5704abe1e0291" providerId="LiveId" clId="{D0FE1A64-1092-4604-88F8-223B69DF97CF}" dt="2019-07-15T16:22:18.776" v="40" actId="2696"/>
        <pc:sldMkLst>
          <pc:docMk/>
          <pc:sldMk cId="1526159127" sldId="761"/>
        </pc:sldMkLst>
      </pc:sldChg>
      <pc:sldChg chg="del">
        <pc:chgData name="Doug Tyson" userId="8cc5704abe1e0291" providerId="LiveId" clId="{D0FE1A64-1092-4604-88F8-223B69DF97CF}" dt="2019-07-15T16:22:18.773" v="38" actId="2696"/>
        <pc:sldMkLst>
          <pc:docMk/>
          <pc:sldMk cId="689352011" sldId="762"/>
        </pc:sldMkLst>
      </pc:sldChg>
      <pc:sldChg chg="del">
        <pc:chgData name="Doug Tyson" userId="8cc5704abe1e0291" providerId="LiveId" clId="{D0FE1A64-1092-4604-88F8-223B69DF97CF}" dt="2019-07-15T16:19:52.356" v="9" actId="2696"/>
        <pc:sldMkLst>
          <pc:docMk/>
          <pc:sldMk cId="3340192557" sldId="763"/>
        </pc:sldMkLst>
      </pc:sldChg>
      <pc:sldChg chg="modAnim">
        <pc:chgData name="Doug Tyson" userId="8cc5704abe1e0291" providerId="LiveId" clId="{D0FE1A64-1092-4604-88F8-223B69DF97CF}" dt="2019-07-15T16:19:50.940" v="8"/>
        <pc:sldMkLst>
          <pc:docMk/>
          <pc:sldMk cId="428230194" sldId="764"/>
        </pc:sldMkLst>
      </pc:sldChg>
    </pc:docChg>
  </pc:docChgLst>
  <pc:docChgLst>
    <pc:chgData name="Doug Tyson" userId="8cc5704abe1e0291" providerId="LiveId" clId="{6BFF65CF-65A6-45ED-99DE-1C28DDF98044}"/>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07C0F-BB3B-4D1F-9741-43673F3BD092}" type="datetimeFigureOut">
              <a:rPr lang="en-US" smtClean="0"/>
              <a:t>7/15/2019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5E561-50D9-432F-AA8A-418B9D86518F}" type="slidenum">
              <a:rPr lang="en-US" smtClean="0"/>
              <a:t>‹#›</a:t>
            </a:fld>
            <a:endParaRPr lang="en-US"/>
          </a:p>
        </p:txBody>
      </p:sp>
    </p:spTree>
    <p:extLst>
      <p:ext uri="{BB962C8B-B14F-4D97-AF65-F5344CB8AC3E}">
        <p14:creationId xmlns:p14="http://schemas.microsoft.com/office/powerpoint/2010/main" val="350148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8869"/>
            <a:ext cx="3886200" cy="48880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88869"/>
            <a:ext cx="3886200" cy="488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20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5A-7CE8-4E93-86CB-86A86D282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CAE09-6744-4B32-B779-E1AE52447C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8B27083-36D0-4CF7-AFBB-D430D64DC71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628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06C4-5666-4D6C-BFEC-2AC124B82F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E9F71-44CC-4B97-A8E5-ACF4EADD711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80762414-12C8-48AD-9DCC-AD23A0D8650E}"/>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9680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84E8-50EF-4E4A-8F4E-4C511FC90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65F1B-BE86-4A4F-B015-21BB76F2662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96FBDA-E377-4DA2-AA21-97992E957A5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53F49F0-2B08-469A-902C-5A77305CD1D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63584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ADE2-79B8-4C7D-80BF-F62F0C07C05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0B278E-432E-43A6-82D9-C389627BB5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2FDB43-0AD9-42CD-8661-8E8F01DBFC7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E5357D-8170-444E-9B2C-E7810DC82B5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42DF30-567C-417A-99CF-38F3F4BED0C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31979B3-A69D-483B-8016-958A185F8368}"/>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3819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0F1B-98AF-4403-9C8A-F9DDC350D37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69D78C9-C2AC-4BDA-9E8E-71283B1D666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364587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D92824-8ED1-4A54-8013-BB7BCCB5F3CC}"/>
              </a:ext>
            </a:extLst>
          </p:cNvPr>
          <p:cNvSpPr>
            <a:spLocks noGrp="1"/>
          </p:cNvSpPr>
          <p:nvPr>
            <p:ph type="ftr" sz="quarter" idx="11"/>
          </p:nvPr>
        </p:nvSpPr>
        <p:spPr>
          <a:xfrm>
            <a:off x="0" y="6485744"/>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38178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297576"/>
            <a:ext cx="7886700" cy="4879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80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5473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3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Targ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A2AD-F06D-4CFE-844B-6D3C41D17494}"/>
              </a:ext>
            </a:extLst>
          </p:cNvPr>
          <p:cNvSpPr>
            <a:spLocks noGrp="1"/>
          </p:cNvSpPr>
          <p:nvPr>
            <p:ph type="title"/>
          </p:nvPr>
        </p:nvSpPr>
        <p:spPr/>
        <p:txBody>
          <a:bodyPr/>
          <a:lstStyle/>
          <a:p>
            <a:r>
              <a:rPr lang="en-US" dirty="0"/>
              <a:t>Click to edit Master title style</a:t>
            </a:r>
          </a:p>
        </p:txBody>
      </p:sp>
      <p:sp>
        <p:nvSpPr>
          <p:cNvPr id="5" name="TextBox 4">
            <a:extLst>
              <a:ext uri="{FF2B5EF4-FFF2-40B4-BE49-F238E27FC236}">
                <a16:creationId xmlns:a16="http://schemas.microsoft.com/office/drawing/2014/main" id="{19EA9917-E7C9-46FD-B481-4093032495BF}"/>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By the end of this section, you should be able to</a:t>
            </a:r>
            <a:r>
              <a:rPr lang="en-US" sz="2400" i="1" dirty="0"/>
              <a:t>:</a:t>
            </a:r>
          </a:p>
        </p:txBody>
      </p:sp>
      <p:sp>
        <p:nvSpPr>
          <p:cNvPr id="7" name="TextBox 6">
            <a:extLst>
              <a:ext uri="{FF2B5EF4-FFF2-40B4-BE49-F238E27FC236}">
                <a16:creationId xmlns:a16="http://schemas.microsoft.com/office/drawing/2014/main" id="{CC755562-FEEF-4EDC-93CA-ED6B4E3443A5}"/>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9" name="Text Placeholder 8">
            <a:extLst>
              <a:ext uri="{FF2B5EF4-FFF2-40B4-BE49-F238E27FC236}">
                <a16:creationId xmlns:a16="http://schemas.microsoft.com/office/drawing/2014/main" id="{71567472-64B9-4AF4-A758-48EC7E1A33A2}"/>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72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hasCustomPrompt="1"/>
          </p:nvPr>
        </p:nvSpPr>
        <p:spPr/>
        <p:txBody>
          <a:bodyPr/>
          <a:lstStyle>
            <a:lvl1pPr>
              <a:defRPr/>
            </a:lvl1pPr>
          </a:lstStyle>
          <a:p>
            <a:r>
              <a:rPr lang="en-US" dirty="0"/>
              <a:t>Section Summary</a:t>
            </a:r>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After this section, you should be able to</a:t>
            </a:r>
            <a:r>
              <a:rPr lang="en-US" sz="2400" i="1" dirty="0"/>
              <a:t>:</a:t>
            </a:r>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9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 Exam T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p:nvPr>
        </p:nvSpPr>
        <p:spPr/>
        <p:txBody>
          <a:bodyPr/>
          <a:lstStyle>
            <a:lvl1pPr>
              <a:defRPr/>
            </a:lvl1pPr>
          </a:lstStyle>
          <a:p>
            <a:endParaRPr lang="en-US" dirty="0"/>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oAutofit/>
          </a:bodyPr>
          <a:lstStyle/>
          <a:p>
            <a:pPr marL="0" indent="0">
              <a:buFont typeface="Wingdings" panose="05000000000000000000" pitchFamily="2" charset="2"/>
              <a:buNone/>
            </a:pPr>
            <a:endParaRPr lang="en-US" sz="2400" i="1" dirty="0"/>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217493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AP® Exam Tip</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087592"/>
            <a:ext cx="7764044" cy="392501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513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041F-5FB7-422E-BF7B-80B5927F1D8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9457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B018-7F16-45F2-8B1E-832BC22600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D4821-3134-4276-9A40-DF9C5634233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1D175A0-AB9B-4663-A1CF-AF5E1550AF69}"/>
              </a:ext>
            </a:extLst>
          </p:cNvPr>
          <p:cNvSpPr>
            <a:spLocks noGrp="1"/>
          </p:cNvSpPr>
          <p:nvPr>
            <p:ph type="ftr" sz="quarter" idx="11"/>
          </p:nvPr>
        </p:nvSpPr>
        <p:spPr>
          <a:xfrm>
            <a:off x="1"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222152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147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80160"/>
            <a:ext cx="7886700" cy="48968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9">
            <a:extLst>
              <a:ext uri="{FF2B5EF4-FFF2-40B4-BE49-F238E27FC236}">
                <a16:creationId xmlns:a16="http://schemas.microsoft.com/office/drawing/2014/main" id="{22602042-EBAD-4FB9-A514-FFD838875F88}"/>
              </a:ext>
            </a:extLst>
          </p:cNvPr>
          <p:cNvSpPr txBox="1">
            <a:spLocks/>
          </p:cNvSpPr>
          <p:nvPr userDrawn="1"/>
        </p:nvSpPr>
        <p:spPr>
          <a:xfrm>
            <a:off x="5917721" y="6275762"/>
            <a:ext cx="3105509" cy="365125"/>
          </a:xfrm>
          <a:prstGeom prst="rect">
            <a:avLst/>
          </a:prstGeom>
          <a:noFill/>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i="0" dirty="0">
                <a:solidFill>
                  <a:schemeClr val="bg1">
                    <a:lumMod val="50000"/>
                  </a:schemeClr>
                </a:solidFill>
              </a:rPr>
              <a:t>Starnes/</a:t>
            </a:r>
            <a:r>
              <a:rPr lang="en-US" sz="1400" i="0">
                <a:solidFill>
                  <a:schemeClr val="bg1">
                    <a:lumMod val="50000"/>
                  </a:schemeClr>
                </a:solidFill>
              </a:rPr>
              <a:t>Tabor,</a:t>
            </a:r>
            <a:r>
              <a:rPr lang="en-US" sz="1400" i="1">
                <a:solidFill>
                  <a:schemeClr val="bg1">
                    <a:lumMod val="50000"/>
                  </a:schemeClr>
                </a:solidFill>
              </a:rPr>
              <a:t> The Practice of Statistics</a:t>
            </a:r>
            <a:endParaRPr lang="en-US" sz="1400" i="1" dirty="0">
              <a:solidFill>
                <a:schemeClr val="bg1">
                  <a:lumMod val="50000"/>
                </a:schemeClr>
              </a:solidFill>
            </a:endParaRPr>
          </a:p>
        </p:txBody>
      </p:sp>
      <p:pic>
        <p:nvPicPr>
          <p:cNvPr id="6" name="Picture 5" descr="A screenshot of a cell phone&#10;&#10;Description generated with high confidence">
            <a:extLst>
              <a:ext uri="{FF2B5EF4-FFF2-40B4-BE49-F238E27FC236}">
                <a16:creationId xmlns:a16="http://schemas.microsoft.com/office/drawing/2014/main" id="{0A60B7FB-17EF-48F8-B87E-F82A971A173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049" y="6379132"/>
            <a:ext cx="2205468" cy="391145"/>
          </a:xfrm>
          <a:prstGeom prst="rect">
            <a:avLst/>
          </a:prstGeom>
        </p:spPr>
      </p:pic>
      <p:cxnSp>
        <p:nvCxnSpPr>
          <p:cNvPr id="5" name="Straight Connector 4">
            <a:extLst>
              <a:ext uri="{FF2B5EF4-FFF2-40B4-BE49-F238E27FC236}">
                <a16:creationId xmlns:a16="http://schemas.microsoft.com/office/drawing/2014/main" id="{B23390B5-21A3-4BAF-8938-A5044D41F871}"/>
              </a:ext>
            </a:extLst>
          </p:cNvPr>
          <p:cNvCxnSpPr>
            <a:cxnSpLocks/>
          </p:cNvCxnSpPr>
          <p:nvPr userDrawn="1"/>
        </p:nvCxnSpPr>
        <p:spPr>
          <a:xfrm>
            <a:off x="0" y="6366291"/>
            <a:ext cx="914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665DDCAF-9635-4A72-9971-37B99A356944}"/>
              </a:ext>
            </a:extLst>
          </p:cNvPr>
          <p:cNvCxnSpPr>
            <a:cxnSpLocks/>
          </p:cNvCxnSpPr>
          <p:nvPr userDrawn="1"/>
        </p:nvCxnSpPr>
        <p:spPr>
          <a:xfrm>
            <a:off x="621102" y="1155940"/>
            <a:ext cx="7894248" cy="0"/>
          </a:xfrm>
          <a:prstGeom prst="line">
            <a:avLst/>
          </a:prstGeom>
          <a:effectLst>
            <a:glow rad="101600">
              <a:schemeClr val="accent3">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80133052"/>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6" r:id="rId3"/>
    <p:sldLayoutId id="2147483667" r:id="rId4"/>
    <p:sldLayoutId id="2147483693" r:id="rId5"/>
    <p:sldLayoutId id="2147483694" r:id="rId6"/>
    <p:sldLayoutId id="2147483696" r:id="rId7"/>
    <p:sldLayoutId id="2147483695" r:id="rId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E9622-A826-468B-805E-89C81E29003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11F1A-B9C0-4F8E-9E1D-32287C89BD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514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77101-FBE3-417F-8CBD-8E1205FFE1B3}"/>
              </a:ext>
            </a:extLst>
          </p:cNvPr>
          <p:cNvSpPr txBox="1"/>
          <p:nvPr/>
        </p:nvSpPr>
        <p:spPr>
          <a:xfrm>
            <a:off x="269763" y="785004"/>
            <a:ext cx="357133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effectLst/>
                <a:uLnTx/>
                <a:uFillTx/>
                <a:latin typeface="Calibri Light" panose="020F0302020204030204"/>
                <a:ea typeface="+mn-ea"/>
                <a:cs typeface="+mn-cs"/>
              </a:rPr>
              <a:t>Chapter 4</a:t>
            </a:r>
          </a:p>
        </p:txBody>
      </p:sp>
      <p:sp>
        <p:nvSpPr>
          <p:cNvPr id="9" name="TextBox 8">
            <a:extLst>
              <a:ext uri="{FF2B5EF4-FFF2-40B4-BE49-F238E27FC236}">
                <a16:creationId xmlns:a16="http://schemas.microsoft.com/office/drawing/2014/main" id="{73078F9F-26CF-42B8-ACCF-56C526FE1C5E}"/>
              </a:ext>
            </a:extLst>
          </p:cNvPr>
          <p:cNvSpPr txBox="1"/>
          <p:nvPr/>
        </p:nvSpPr>
        <p:spPr>
          <a:xfrm>
            <a:off x="269763" y="2220923"/>
            <a:ext cx="8451542" cy="707886"/>
          </a:xfrm>
          <a:prstGeom prst="rect">
            <a:avLst/>
          </a:prstGeom>
          <a:noFill/>
        </p:spPr>
        <p:txBody>
          <a:bodyPr wrap="square" rtlCol="0" anchor="ctr">
            <a:spAutoFit/>
          </a:bodyPr>
          <a:lstStyle/>
          <a:p>
            <a:pPr lvl="0">
              <a:defRPr/>
            </a:pPr>
            <a:r>
              <a:rPr lang="en-US" sz="4000" dirty="0">
                <a:solidFill>
                  <a:prstClr val="black"/>
                </a:solidFill>
                <a:latin typeface="Trebuchet MS" panose="020B0603020202020204" pitchFamily="34" charset="0"/>
                <a:ea typeface="MS Gothic" panose="020B0609070205080204" pitchFamily="49" charset="-128"/>
              </a:rPr>
              <a:t>Collecting Data</a:t>
            </a:r>
            <a:endPar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S Gothic" panose="020B0609070205080204" pitchFamily="49" charset="-128"/>
              <a:cs typeface="+mn-cs"/>
            </a:endParaRPr>
          </a:p>
        </p:txBody>
      </p:sp>
      <p:sp>
        <p:nvSpPr>
          <p:cNvPr id="10" name="TextBox 9">
            <a:extLst>
              <a:ext uri="{FF2B5EF4-FFF2-40B4-BE49-F238E27FC236}">
                <a16:creationId xmlns:a16="http://schemas.microsoft.com/office/drawing/2014/main" id="{99394964-F208-485A-BC0D-A9671CD9E89F}"/>
              </a:ext>
            </a:extLst>
          </p:cNvPr>
          <p:cNvSpPr txBox="1"/>
          <p:nvPr/>
        </p:nvSpPr>
        <p:spPr>
          <a:xfrm>
            <a:off x="269763" y="3709358"/>
            <a:ext cx="3821502"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Section 4.3</a:t>
            </a:r>
          </a:p>
          <a:p>
            <a:pPr lvl="0">
              <a:defRPr/>
            </a:pPr>
            <a:r>
              <a:rPr lang="en-US" sz="2800" dirty="0">
                <a:solidFill>
                  <a:prstClr val="white"/>
                </a:solidFill>
              </a:rPr>
              <a:t>Using Studies Wisely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65F8946-2409-4A40-9F35-F381A38CD143}"/>
              </a:ext>
            </a:extLst>
          </p:cNvPr>
          <p:cNvPicPr>
            <a:picLocks noChangeAspect="1"/>
          </p:cNvPicPr>
          <p:nvPr/>
        </p:nvPicPr>
        <p:blipFill>
          <a:blip r:embed="rId3"/>
          <a:stretch>
            <a:fillRect/>
          </a:stretch>
        </p:blipFill>
        <p:spPr>
          <a:xfrm>
            <a:off x="4324132" y="3483378"/>
            <a:ext cx="4817487" cy="851463"/>
          </a:xfrm>
          <a:prstGeom prst="rect">
            <a:avLst/>
          </a:prstGeom>
        </p:spPr>
      </p:pic>
    </p:spTree>
    <p:extLst>
      <p:ext uri="{BB962C8B-B14F-4D97-AF65-F5344CB8AC3E}">
        <p14:creationId xmlns:p14="http://schemas.microsoft.com/office/powerpoint/2010/main" val="280572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Experiments</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t>One hundred trials of a simulation were performed to see what differences in proportions would occur due only to chance variation in</a:t>
            </a:r>
          </a:p>
          <a:p>
            <a:r>
              <a:rPr lang="en-US" sz="2000" dirty="0"/>
              <a:t>the random assignment, assuming that the type of distraction did not affect whether a subject stopped at the rest area. That is, 33 “stoppers” and 15 “non-stoppers” were randomly assigned to two groups</a:t>
            </a:r>
          </a:p>
          <a:p>
            <a:r>
              <a:rPr lang="en-US" sz="2000" dirty="0"/>
              <a:t>of 24.</a:t>
            </a:r>
          </a:p>
          <a:p>
            <a:pPr marL="457200" indent="-457200">
              <a:tabLst>
                <a:tab pos="457200" algn="l"/>
              </a:tabLst>
            </a:pPr>
            <a:r>
              <a:rPr lang="en-US" sz="2000" dirty="0"/>
              <a:t>(b) 	There are three dots at 0.29. Explain </a:t>
            </a:r>
            <a:br>
              <a:rPr lang="en-US" sz="2000" dirty="0"/>
            </a:br>
            <a:r>
              <a:rPr lang="en-US" sz="2000" dirty="0"/>
              <a:t>what these dots mean in this context.</a:t>
            </a:r>
          </a:p>
          <a:p>
            <a:endParaRPr lang="en-US" altLang="en-US" sz="2000" dirty="0"/>
          </a:p>
          <a:p>
            <a:endParaRPr lang="en-US" altLang="en-US" sz="2000" dirty="0"/>
          </a:p>
        </p:txBody>
      </p:sp>
      <p:pic>
        <p:nvPicPr>
          <p:cNvPr id="7" name="Picture 6">
            <a:extLst>
              <a:ext uri="{FF2B5EF4-FFF2-40B4-BE49-F238E27FC236}">
                <a16:creationId xmlns:a16="http://schemas.microsoft.com/office/drawing/2014/main" id="{8916F430-890A-4F89-8500-853D614EC49C}"/>
              </a:ext>
            </a:extLst>
          </p:cNvPr>
          <p:cNvPicPr>
            <a:picLocks noChangeAspect="1"/>
          </p:cNvPicPr>
          <p:nvPr/>
        </p:nvPicPr>
        <p:blipFill>
          <a:blip r:embed="rId2"/>
          <a:stretch>
            <a:fillRect/>
          </a:stretch>
        </p:blipFill>
        <p:spPr>
          <a:xfrm>
            <a:off x="6291645" y="3036499"/>
            <a:ext cx="2223705" cy="1478528"/>
          </a:xfrm>
          <a:prstGeom prst="rect">
            <a:avLst/>
          </a:prstGeom>
        </p:spPr>
      </p:pic>
      <p:sp>
        <p:nvSpPr>
          <p:cNvPr id="8" name="Rectangle 7">
            <a:extLst>
              <a:ext uri="{FF2B5EF4-FFF2-40B4-BE49-F238E27FC236}">
                <a16:creationId xmlns:a16="http://schemas.microsoft.com/office/drawing/2014/main" id="{5472754A-6739-49B1-BC82-15F559D56E63}"/>
              </a:ext>
            </a:extLst>
          </p:cNvPr>
          <p:cNvSpPr/>
          <p:nvPr/>
        </p:nvSpPr>
        <p:spPr>
          <a:xfrm rot="16200000">
            <a:off x="5434519" y="3606486"/>
            <a:ext cx="1375698" cy="338554"/>
          </a:xfrm>
          <a:prstGeom prst="rect">
            <a:avLst/>
          </a:prstGeom>
        </p:spPr>
        <p:txBody>
          <a:bodyPr wrap="none">
            <a:spAutoFit/>
          </a:bodyPr>
          <a:lstStyle/>
          <a:p>
            <a:r>
              <a:rPr lang="en-US" sz="800" dirty="0">
                <a:latin typeface="HelveticaNeueLTStd-Cn"/>
              </a:rPr>
              <a:t>Sean Locke Photography/</a:t>
            </a:r>
            <a:br>
              <a:rPr lang="en-US" sz="800" dirty="0">
                <a:latin typeface="HelveticaNeueLTStd-Cn"/>
              </a:rPr>
            </a:br>
            <a:r>
              <a:rPr lang="en-US" sz="800" dirty="0">
                <a:latin typeface="HelveticaNeueLTStd-Cn"/>
              </a:rPr>
              <a:t>Shutterstock.com</a:t>
            </a:r>
            <a:endParaRPr lang="en-US" dirty="0"/>
          </a:p>
        </p:txBody>
      </p:sp>
      <p:sp>
        <p:nvSpPr>
          <p:cNvPr id="9" name="Rectangle: Rounded Corners 8">
            <a:extLst>
              <a:ext uri="{FF2B5EF4-FFF2-40B4-BE49-F238E27FC236}">
                <a16:creationId xmlns:a16="http://schemas.microsoft.com/office/drawing/2014/main" id="{E21BD96D-CD63-4BE5-A18F-42AF28E28D25}"/>
              </a:ext>
            </a:extLst>
          </p:cNvPr>
          <p:cNvSpPr/>
          <p:nvPr/>
        </p:nvSpPr>
        <p:spPr>
          <a:xfrm>
            <a:off x="1204020" y="4780090"/>
            <a:ext cx="6735960" cy="119181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r>
              <a:rPr lang="en-US" sz="1600" dirty="0">
                <a:latin typeface="Segoe Print" panose="02000600000000000000" pitchFamily="2" charset="0"/>
              </a:rPr>
              <a:t>(b) When we assumed that the type of distraction doesn’t matter, there were three simulated random assignments where the difference in the proportion of students who stopped at the rest area was 0.29.</a:t>
            </a:r>
          </a:p>
        </p:txBody>
      </p:sp>
    </p:spTree>
    <p:extLst>
      <p:ext uri="{BB962C8B-B14F-4D97-AF65-F5344CB8AC3E}">
        <p14:creationId xmlns:p14="http://schemas.microsoft.com/office/powerpoint/2010/main" val="62607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Experiments</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t>One hundred trials of a simulation were performed to see what differences in proportions would occur due only to chance variation in</a:t>
            </a:r>
          </a:p>
          <a:p>
            <a:r>
              <a:rPr lang="en-US" sz="2000" dirty="0"/>
              <a:t>the random assignment, assuming that the type of distraction did not affect whether a subject stopped at the rest area. That is, 33 “stoppers” and 15 “non-stoppers” were randomly assigned to two groups</a:t>
            </a:r>
          </a:p>
          <a:p>
            <a:r>
              <a:rPr lang="en-US" sz="2000" dirty="0"/>
              <a:t>of 24.</a:t>
            </a:r>
          </a:p>
          <a:p>
            <a:pPr marL="457200" indent="-457200">
              <a:tabLst>
                <a:tab pos="457200" algn="l"/>
              </a:tabLst>
            </a:pPr>
            <a:r>
              <a:rPr lang="en-US" sz="2000" dirty="0"/>
              <a:t>(c) 	Use the results of the simulation to </a:t>
            </a:r>
            <a:br>
              <a:rPr lang="en-US" sz="2000" dirty="0"/>
            </a:br>
            <a:r>
              <a:rPr lang="en-US" sz="2000" dirty="0"/>
              <a:t>determine if the difference in proportions </a:t>
            </a:r>
            <a:br>
              <a:rPr lang="en-US" sz="2000" dirty="0"/>
            </a:br>
            <a:r>
              <a:rPr lang="en-US" sz="2000" dirty="0"/>
              <a:t>from part (a) is statistically significant. </a:t>
            </a:r>
            <a:br>
              <a:rPr lang="en-US" sz="2000" dirty="0"/>
            </a:br>
            <a:r>
              <a:rPr lang="en-US" sz="2000" dirty="0"/>
              <a:t>Explain your reasoning.</a:t>
            </a:r>
            <a:endParaRPr lang="en-US" altLang="en-US" sz="2000" dirty="0"/>
          </a:p>
        </p:txBody>
      </p:sp>
      <p:sp>
        <p:nvSpPr>
          <p:cNvPr id="12" name="Rectangle: Rounded Corners 11">
            <a:extLst>
              <a:ext uri="{FF2B5EF4-FFF2-40B4-BE49-F238E27FC236}">
                <a16:creationId xmlns:a16="http://schemas.microsoft.com/office/drawing/2014/main" id="{366CCC14-CA20-42E6-B280-22D3E3EC5E12}"/>
              </a:ext>
            </a:extLst>
          </p:cNvPr>
          <p:cNvSpPr/>
          <p:nvPr/>
        </p:nvSpPr>
        <p:spPr>
          <a:xfrm>
            <a:off x="1204020" y="4780090"/>
            <a:ext cx="6735960" cy="119181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r>
              <a:rPr lang="en-US" sz="1600" dirty="0">
                <a:latin typeface="Segoe Print" panose="02000600000000000000" pitchFamily="2" charset="0"/>
              </a:rPr>
              <a:t>(c) Because a difference of 0.375 or greater never occurred in the simulation, the difference is statistically significant. It is extremely unlikely to get a difference this big simply due to chance variation in the random assignment..</a:t>
            </a:r>
          </a:p>
        </p:txBody>
      </p:sp>
      <p:pic>
        <p:nvPicPr>
          <p:cNvPr id="10" name="Picture 9">
            <a:extLst>
              <a:ext uri="{FF2B5EF4-FFF2-40B4-BE49-F238E27FC236}">
                <a16:creationId xmlns:a16="http://schemas.microsoft.com/office/drawing/2014/main" id="{9AC8036A-356F-4996-B7C5-8DED550EB755}"/>
              </a:ext>
            </a:extLst>
          </p:cNvPr>
          <p:cNvPicPr>
            <a:picLocks noChangeAspect="1"/>
          </p:cNvPicPr>
          <p:nvPr/>
        </p:nvPicPr>
        <p:blipFill>
          <a:blip r:embed="rId2"/>
          <a:stretch>
            <a:fillRect/>
          </a:stretch>
        </p:blipFill>
        <p:spPr>
          <a:xfrm>
            <a:off x="6291645" y="3036499"/>
            <a:ext cx="2223705" cy="1478528"/>
          </a:xfrm>
          <a:prstGeom prst="rect">
            <a:avLst/>
          </a:prstGeom>
        </p:spPr>
      </p:pic>
      <p:sp>
        <p:nvSpPr>
          <p:cNvPr id="11" name="Rectangle 10">
            <a:extLst>
              <a:ext uri="{FF2B5EF4-FFF2-40B4-BE49-F238E27FC236}">
                <a16:creationId xmlns:a16="http://schemas.microsoft.com/office/drawing/2014/main" id="{817AA9C1-57BF-4A86-B5E0-6A54702F8303}"/>
              </a:ext>
            </a:extLst>
          </p:cNvPr>
          <p:cNvSpPr/>
          <p:nvPr/>
        </p:nvSpPr>
        <p:spPr>
          <a:xfrm rot="16200000">
            <a:off x="5434519" y="3606486"/>
            <a:ext cx="1375698" cy="338554"/>
          </a:xfrm>
          <a:prstGeom prst="rect">
            <a:avLst/>
          </a:prstGeom>
        </p:spPr>
        <p:txBody>
          <a:bodyPr wrap="none">
            <a:spAutoFit/>
          </a:bodyPr>
          <a:lstStyle/>
          <a:p>
            <a:r>
              <a:rPr lang="en-US" sz="800" dirty="0">
                <a:latin typeface="HelveticaNeueLTStd-Cn"/>
              </a:rPr>
              <a:t>Sean Locke Photography/</a:t>
            </a:r>
            <a:br>
              <a:rPr lang="en-US" sz="800" dirty="0">
                <a:latin typeface="HelveticaNeueLTStd-Cn"/>
              </a:rPr>
            </a:br>
            <a:r>
              <a:rPr lang="en-US" sz="800" dirty="0">
                <a:latin typeface="HelveticaNeueLTStd-Cn"/>
              </a:rPr>
              <a:t>Shutterstock.com</a:t>
            </a:r>
            <a:endParaRPr lang="en-US" dirty="0"/>
          </a:p>
        </p:txBody>
      </p:sp>
    </p:spTree>
    <p:extLst>
      <p:ext uri="{BB962C8B-B14F-4D97-AF65-F5344CB8AC3E}">
        <p14:creationId xmlns:p14="http://schemas.microsoft.com/office/powerpoint/2010/main" val="223776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The Scope of Inference: Putting it All Together</a:t>
            </a:r>
          </a:p>
        </p:txBody>
      </p:sp>
      <p:sp>
        <p:nvSpPr>
          <p:cNvPr id="7" name="TextBox 6">
            <a:extLst>
              <a:ext uri="{FF2B5EF4-FFF2-40B4-BE49-F238E27FC236}">
                <a16:creationId xmlns:a16="http://schemas.microsoft.com/office/drawing/2014/main" id="{5B9326F0-CF95-40D2-80A3-668937C0A54E}"/>
              </a:ext>
            </a:extLst>
          </p:cNvPr>
          <p:cNvSpPr txBox="1"/>
          <p:nvPr/>
        </p:nvSpPr>
        <p:spPr>
          <a:xfrm>
            <a:off x="628649" y="1449238"/>
            <a:ext cx="7886699" cy="430135"/>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The Scope of Inference</a:t>
            </a:r>
          </a:p>
        </p:txBody>
      </p:sp>
      <p:sp>
        <p:nvSpPr>
          <p:cNvPr id="8" name="TextBox 7">
            <a:extLst>
              <a:ext uri="{FF2B5EF4-FFF2-40B4-BE49-F238E27FC236}">
                <a16:creationId xmlns:a16="http://schemas.microsoft.com/office/drawing/2014/main" id="{C322D848-6A81-46B3-B70D-077880AF1D1F}"/>
              </a:ext>
            </a:extLst>
          </p:cNvPr>
          <p:cNvSpPr txBox="1"/>
          <p:nvPr/>
        </p:nvSpPr>
        <p:spPr>
          <a:xfrm>
            <a:off x="628649" y="1879375"/>
            <a:ext cx="7886699" cy="1286517"/>
          </a:xfrm>
          <a:prstGeom prst="rect">
            <a:avLst/>
          </a:prstGeom>
          <a:noFill/>
          <a:ln>
            <a:solidFill>
              <a:schemeClr val="tx1"/>
            </a:solidFill>
          </a:ln>
        </p:spPr>
        <p:txBody>
          <a:bodyPr wrap="square" rtlCol="0">
            <a:noAutofit/>
          </a:bodyPr>
          <a:lstStyle/>
          <a:p>
            <a:pPr marL="342900" indent="-342900">
              <a:buFont typeface="Arial" panose="020B0604020202020204" pitchFamily="34" charset="0"/>
              <a:buChar char="•"/>
            </a:pPr>
            <a:r>
              <a:rPr lang="en-US" sz="2000" dirty="0"/>
              <a:t>Random selection of individuals allows inference about the population from which the individuals were chosen.</a:t>
            </a:r>
          </a:p>
          <a:p>
            <a:pPr marL="342900" indent="-342900">
              <a:buFont typeface="Arial" panose="020B0604020202020204" pitchFamily="34" charset="0"/>
              <a:buChar char="•"/>
            </a:pPr>
            <a:r>
              <a:rPr lang="en-US" sz="2000" dirty="0"/>
              <a:t>Random assignment of individuals to groups allows inference about cause and effect.</a:t>
            </a:r>
          </a:p>
        </p:txBody>
      </p:sp>
      <p:pic>
        <p:nvPicPr>
          <p:cNvPr id="3" name="Picture 2">
            <a:extLst>
              <a:ext uri="{FF2B5EF4-FFF2-40B4-BE49-F238E27FC236}">
                <a16:creationId xmlns:a16="http://schemas.microsoft.com/office/drawing/2014/main" id="{E515A525-554F-4DB7-B4A7-A6F52FD0ED15}"/>
              </a:ext>
            </a:extLst>
          </p:cNvPr>
          <p:cNvPicPr>
            <a:picLocks noChangeAspect="1"/>
          </p:cNvPicPr>
          <p:nvPr/>
        </p:nvPicPr>
        <p:blipFill>
          <a:blip r:embed="rId2"/>
          <a:stretch>
            <a:fillRect/>
          </a:stretch>
        </p:blipFill>
        <p:spPr>
          <a:xfrm>
            <a:off x="628649" y="3692109"/>
            <a:ext cx="7886698" cy="2032722"/>
          </a:xfrm>
          <a:prstGeom prst="rect">
            <a:avLst/>
          </a:prstGeom>
        </p:spPr>
      </p:pic>
    </p:spTree>
    <p:extLst>
      <p:ext uri="{BB962C8B-B14F-4D97-AF65-F5344CB8AC3E}">
        <p14:creationId xmlns:p14="http://schemas.microsoft.com/office/powerpoint/2010/main" val="193066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The Challenges of Establishing Causation</a:t>
            </a:r>
          </a:p>
        </p:txBody>
      </p:sp>
      <p:sp>
        <p:nvSpPr>
          <p:cNvPr id="3" name="Rectangle 2">
            <a:extLst>
              <a:ext uri="{FF2B5EF4-FFF2-40B4-BE49-F238E27FC236}">
                <a16:creationId xmlns:a16="http://schemas.microsoft.com/office/drawing/2014/main" id="{A6D16B62-25CC-4395-954E-899C8F5CDABE}"/>
              </a:ext>
            </a:extLst>
          </p:cNvPr>
          <p:cNvSpPr/>
          <p:nvPr/>
        </p:nvSpPr>
        <p:spPr>
          <a:xfrm>
            <a:off x="1112269" y="1451600"/>
            <a:ext cx="4503528" cy="3816429"/>
          </a:xfrm>
          <a:prstGeom prst="rect">
            <a:avLst/>
          </a:prstGeom>
        </p:spPr>
        <p:txBody>
          <a:bodyPr wrap="square">
            <a:spAutoFit/>
          </a:bodyPr>
          <a:lstStyle/>
          <a:p>
            <a:r>
              <a:rPr lang="en-US" sz="2200" dirty="0"/>
              <a:t>There are several criteria for establishing causation when we can’t do an experiment:</a:t>
            </a:r>
          </a:p>
          <a:p>
            <a:pPr marL="342900" indent="-342900">
              <a:buFont typeface="Arial" panose="020B0604020202020204" pitchFamily="34" charset="0"/>
              <a:buChar char="•"/>
            </a:pPr>
            <a:r>
              <a:rPr lang="en-US" sz="2200" dirty="0"/>
              <a:t>The association is strong. </a:t>
            </a:r>
          </a:p>
          <a:p>
            <a:pPr marL="342900" indent="-342900">
              <a:buFont typeface="Arial" panose="020B0604020202020204" pitchFamily="34" charset="0"/>
              <a:buChar char="•"/>
            </a:pPr>
            <a:r>
              <a:rPr lang="en-US" sz="2200" dirty="0"/>
              <a:t>The association is consistent.</a:t>
            </a:r>
          </a:p>
          <a:p>
            <a:pPr marL="342900" indent="-342900">
              <a:buFont typeface="Arial" panose="020B0604020202020204" pitchFamily="34" charset="0"/>
              <a:buChar char="•"/>
            </a:pPr>
            <a:r>
              <a:rPr lang="en-US" sz="2200" dirty="0"/>
              <a:t>Larger values of the explanatory variable are associated with stronger responses. </a:t>
            </a:r>
          </a:p>
          <a:p>
            <a:pPr marL="342900" indent="-342900">
              <a:buFont typeface="Arial" panose="020B0604020202020204" pitchFamily="34" charset="0"/>
              <a:buChar char="•"/>
            </a:pPr>
            <a:r>
              <a:rPr lang="en-US" sz="2200" dirty="0"/>
              <a:t>The alleged cause precedes the effect in time. </a:t>
            </a:r>
          </a:p>
          <a:p>
            <a:pPr marL="342900" indent="-342900">
              <a:buFont typeface="Arial" panose="020B0604020202020204" pitchFamily="34" charset="0"/>
              <a:buChar char="•"/>
            </a:pPr>
            <a:r>
              <a:rPr lang="en-US" sz="2200" dirty="0"/>
              <a:t>The alleged cause is plausible.</a:t>
            </a:r>
          </a:p>
        </p:txBody>
      </p:sp>
      <p:pic>
        <p:nvPicPr>
          <p:cNvPr id="4" name="Picture 3">
            <a:extLst>
              <a:ext uri="{FF2B5EF4-FFF2-40B4-BE49-F238E27FC236}">
                <a16:creationId xmlns:a16="http://schemas.microsoft.com/office/drawing/2014/main" id="{66600A61-7366-469F-B73B-96E530C00A88}"/>
              </a:ext>
            </a:extLst>
          </p:cNvPr>
          <p:cNvPicPr>
            <a:picLocks noChangeAspect="1"/>
          </p:cNvPicPr>
          <p:nvPr/>
        </p:nvPicPr>
        <p:blipFill>
          <a:blip r:embed="rId2"/>
          <a:stretch>
            <a:fillRect/>
          </a:stretch>
        </p:blipFill>
        <p:spPr>
          <a:xfrm>
            <a:off x="5615797" y="2444816"/>
            <a:ext cx="2971291" cy="29615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a:extLst>
              <a:ext uri="{FF2B5EF4-FFF2-40B4-BE49-F238E27FC236}">
                <a16:creationId xmlns:a16="http://schemas.microsoft.com/office/drawing/2014/main" id="{F8E3BE96-D102-4FDE-B18B-F4303E503C77}"/>
              </a:ext>
            </a:extLst>
          </p:cNvPr>
          <p:cNvSpPr/>
          <p:nvPr/>
        </p:nvSpPr>
        <p:spPr>
          <a:xfrm rot="15844980">
            <a:off x="4900709" y="4916820"/>
            <a:ext cx="1210588" cy="215444"/>
          </a:xfrm>
          <a:prstGeom prst="rect">
            <a:avLst/>
          </a:prstGeom>
        </p:spPr>
        <p:txBody>
          <a:bodyPr wrap="square">
            <a:spAutoFit/>
          </a:bodyPr>
          <a:lstStyle/>
          <a:p>
            <a:r>
              <a:rPr lang="en-US" sz="800" dirty="0">
                <a:latin typeface="HelveticaNeueLTStd-Cn"/>
              </a:rPr>
              <a:t>archives/Getty Images</a:t>
            </a:r>
            <a:endParaRPr lang="en-US" dirty="0"/>
          </a:p>
        </p:txBody>
      </p:sp>
    </p:spTree>
    <p:extLst>
      <p:ext uri="{BB962C8B-B14F-4D97-AF65-F5344CB8AC3E}">
        <p14:creationId xmlns:p14="http://schemas.microsoft.com/office/powerpoint/2010/main" val="34858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Data Ethics*</a:t>
            </a:r>
          </a:p>
        </p:txBody>
      </p:sp>
      <p:sp>
        <p:nvSpPr>
          <p:cNvPr id="10" name="Rectangle 9">
            <a:extLst>
              <a:ext uri="{FF2B5EF4-FFF2-40B4-BE49-F238E27FC236}">
                <a16:creationId xmlns:a16="http://schemas.microsoft.com/office/drawing/2014/main" id="{85683FB7-FB16-4828-9614-0F83989CF2C9}"/>
              </a:ext>
            </a:extLst>
          </p:cNvPr>
          <p:cNvSpPr/>
          <p:nvPr/>
        </p:nvSpPr>
        <p:spPr>
          <a:xfrm>
            <a:off x="749959" y="1579662"/>
            <a:ext cx="7644082" cy="707886"/>
          </a:xfrm>
          <a:prstGeom prst="rect">
            <a:avLst/>
          </a:prstGeom>
        </p:spPr>
        <p:txBody>
          <a:bodyPr wrap="square">
            <a:spAutoFit/>
          </a:bodyPr>
          <a:lstStyle/>
          <a:p>
            <a:r>
              <a:rPr lang="en-US" sz="2000" dirty="0"/>
              <a:t>*This is an important topic, but it is not required for the AP® Statistics exam.</a:t>
            </a:r>
          </a:p>
        </p:txBody>
      </p:sp>
      <p:sp>
        <p:nvSpPr>
          <p:cNvPr id="14" name="TextBox 13">
            <a:extLst>
              <a:ext uri="{FF2B5EF4-FFF2-40B4-BE49-F238E27FC236}">
                <a16:creationId xmlns:a16="http://schemas.microsoft.com/office/drawing/2014/main" id="{75EB3A88-6835-4D4A-8FFE-E1A772CFD6E9}"/>
              </a:ext>
            </a:extLst>
          </p:cNvPr>
          <p:cNvSpPr txBox="1"/>
          <p:nvPr/>
        </p:nvSpPr>
        <p:spPr>
          <a:xfrm>
            <a:off x="628651" y="2605179"/>
            <a:ext cx="7886699" cy="430135"/>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Basic Data Ethics</a:t>
            </a:r>
          </a:p>
        </p:txBody>
      </p:sp>
      <p:sp>
        <p:nvSpPr>
          <p:cNvPr id="15" name="TextBox 14">
            <a:extLst>
              <a:ext uri="{FF2B5EF4-FFF2-40B4-BE49-F238E27FC236}">
                <a16:creationId xmlns:a16="http://schemas.microsoft.com/office/drawing/2014/main" id="{1FA2155E-87D3-4717-B75C-8C9A115DF77E}"/>
              </a:ext>
            </a:extLst>
          </p:cNvPr>
          <p:cNvSpPr txBox="1"/>
          <p:nvPr/>
        </p:nvSpPr>
        <p:spPr>
          <a:xfrm>
            <a:off x="628651" y="3035316"/>
            <a:ext cx="7886699" cy="1838608"/>
          </a:xfrm>
          <a:prstGeom prst="rect">
            <a:avLst/>
          </a:prstGeom>
          <a:noFill/>
          <a:ln>
            <a:solidFill>
              <a:schemeClr val="tx1"/>
            </a:solidFill>
          </a:ln>
        </p:spPr>
        <p:txBody>
          <a:bodyPr wrap="square" rtlCol="0">
            <a:noAutofit/>
          </a:bodyPr>
          <a:lstStyle/>
          <a:p>
            <a:pPr marL="285750" indent="-285750">
              <a:buFont typeface="Arial" panose="020B0604020202020204" pitchFamily="34" charset="0"/>
              <a:buChar char="•"/>
            </a:pPr>
            <a:r>
              <a:rPr lang="en-US" dirty="0"/>
              <a:t>All planned studies must be reviewed in advance by an </a:t>
            </a:r>
            <a:r>
              <a:rPr lang="en-US" i="1" dirty="0"/>
              <a:t>institutional review board </a:t>
            </a:r>
            <a:r>
              <a:rPr lang="en-US" dirty="0"/>
              <a:t>charged with protecting the safety and well-being of the subjects.</a:t>
            </a:r>
          </a:p>
          <a:p>
            <a:pPr marL="285750" indent="-285750">
              <a:buFont typeface="Arial" panose="020B0604020202020204" pitchFamily="34" charset="0"/>
              <a:buChar char="•"/>
            </a:pPr>
            <a:r>
              <a:rPr lang="en-US" dirty="0"/>
              <a:t>All individuals who are subjects in a study must give their </a:t>
            </a:r>
            <a:r>
              <a:rPr lang="en-US" i="1" dirty="0"/>
              <a:t>informed consent </a:t>
            </a:r>
            <a:r>
              <a:rPr lang="en-US" dirty="0"/>
              <a:t>before data are collected.</a:t>
            </a:r>
          </a:p>
          <a:p>
            <a:pPr marL="285750" indent="-285750">
              <a:buFont typeface="Arial" panose="020B0604020202020204" pitchFamily="34" charset="0"/>
              <a:buChar char="•"/>
            </a:pPr>
            <a:r>
              <a:rPr lang="en-US" dirty="0"/>
              <a:t>All individual data must be kept </a:t>
            </a:r>
            <a:r>
              <a:rPr lang="en-US" i="1" dirty="0"/>
              <a:t>confidential. </a:t>
            </a:r>
            <a:r>
              <a:rPr lang="en-US" dirty="0"/>
              <a:t>Only statistical summaries for groups of subjects may be made public.</a:t>
            </a:r>
            <a:endParaRPr lang="en-US" sz="2000" dirty="0"/>
          </a:p>
        </p:txBody>
      </p:sp>
    </p:spTree>
    <p:extLst>
      <p:ext uri="{BB962C8B-B14F-4D97-AF65-F5344CB8AC3E}">
        <p14:creationId xmlns:p14="http://schemas.microsoft.com/office/powerpoint/2010/main" val="54863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fade">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p:sp>
        <p:nvSpPr>
          <p:cNvPr id="11" name="Text Placeholder 2">
            <a:extLst>
              <a:ext uri="{FF2B5EF4-FFF2-40B4-BE49-F238E27FC236}">
                <a16:creationId xmlns:a16="http://schemas.microsoft.com/office/drawing/2014/main" id="{11472903-CD5A-48AF-97BF-0A533677883F}"/>
              </a:ext>
            </a:extLst>
          </p:cNvPr>
          <p:cNvSpPr>
            <a:spLocks noGrp="1"/>
          </p:cNvSpPr>
          <p:nvPr>
            <p:ph type="body" sz="quarter" idx="10"/>
          </p:nvPr>
        </p:nvSpPr>
        <p:spPr>
          <a:xfrm>
            <a:off x="689978" y="2463823"/>
            <a:ext cx="7764044" cy="3620037"/>
          </a:xfrm>
        </p:spPr>
        <p:txBody>
          <a:bodyPr>
            <a:noAutofit/>
          </a:bodyPr>
          <a:lstStyle/>
          <a:p>
            <a:pPr>
              <a:lnSpc>
                <a:spcPct val="114000"/>
              </a:lnSpc>
              <a:spcBef>
                <a:spcPts val="0"/>
              </a:spcBef>
            </a:pPr>
            <a:r>
              <a:rPr lang="en-US" sz="2000" cap="all" dirty="0"/>
              <a:t>Explain</a:t>
            </a:r>
            <a:r>
              <a:rPr lang="en-US" sz="2000" dirty="0"/>
              <a:t> the concept of sampling variability when making an inference about a population and how sample size affects sampling variability.</a:t>
            </a:r>
          </a:p>
          <a:p>
            <a:pPr>
              <a:lnSpc>
                <a:spcPct val="114000"/>
              </a:lnSpc>
              <a:spcBef>
                <a:spcPts val="0"/>
              </a:spcBef>
            </a:pPr>
            <a:r>
              <a:rPr lang="en-US" sz="2000" dirty="0"/>
              <a:t> </a:t>
            </a:r>
            <a:r>
              <a:rPr lang="en-US" sz="2000" cap="all" dirty="0"/>
              <a:t>Explain</a:t>
            </a:r>
            <a:r>
              <a:rPr lang="en-US" sz="2000" dirty="0"/>
              <a:t> the meaning of statistically significant in the context of an experiment and </a:t>
            </a:r>
            <a:r>
              <a:rPr lang="en-US" sz="2000" cap="all" dirty="0"/>
              <a:t>use</a:t>
            </a:r>
            <a:r>
              <a:rPr lang="en-US" sz="2000" dirty="0"/>
              <a:t> simulation to determine if the results of an experiment are statistically significant.</a:t>
            </a:r>
          </a:p>
          <a:p>
            <a:pPr>
              <a:lnSpc>
                <a:spcPct val="114000"/>
              </a:lnSpc>
              <a:spcBef>
                <a:spcPts val="0"/>
              </a:spcBef>
            </a:pPr>
            <a:r>
              <a:rPr lang="en-US" sz="2000" cap="all" dirty="0"/>
              <a:t>Identify</a:t>
            </a:r>
            <a:r>
              <a:rPr lang="en-US" sz="2000" dirty="0"/>
              <a:t> when it is appropriate to make an inference about a population and when it is appropriate to make an inference about cause and effect.</a:t>
            </a:r>
          </a:p>
          <a:p>
            <a:pPr>
              <a:lnSpc>
                <a:spcPct val="114000"/>
              </a:lnSpc>
              <a:spcBef>
                <a:spcPts val="0"/>
              </a:spcBef>
            </a:pPr>
            <a:r>
              <a:rPr lang="en-US" sz="2000" cap="all" dirty="0"/>
              <a:t>Evaluate</a:t>
            </a:r>
            <a:r>
              <a:rPr lang="en-US" sz="2000" dirty="0"/>
              <a:t> if a statistical study has been carried out in an ethical manner.*</a:t>
            </a:r>
          </a:p>
        </p:txBody>
      </p:sp>
    </p:spTree>
    <p:extLst>
      <p:ext uri="{BB962C8B-B14F-4D97-AF65-F5344CB8AC3E}">
        <p14:creationId xmlns:p14="http://schemas.microsoft.com/office/powerpoint/2010/main" val="215377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dirty="0"/>
              <a:t>Using Studies Wisely</a:t>
            </a:r>
          </a:p>
        </p:txBody>
      </p:sp>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63823"/>
            <a:ext cx="7764044" cy="3620037"/>
          </a:xfrm>
        </p:spPr>
        <p:txBody>
          <a:bodyPr>
            <a:noAutofit/>
          </a:bodyPr>
          <a:lstStyle/>
          <a:p>
            <a:pPr>
              <a:lnSpc>
                <a:spcPct val="114000"/>
              </a:lnSpc>
              <a:spcBef>
                <a:spcPts val="0"/>
              </a:spcBef>
            </a:pPr>
            <a:r>
              <a:rPr lang="en-US" sz="2000" cap="all" dirty="0"/>
              <a:t>Explain</a:t>
            </a:r>
            <a:r>
              <a:rPr lang="en-US" sz="2000" dirty="0"/>
              <a:t> the concept of sampling variability when making an inference about a population and how sample size affects sampling variability.</a:t>
            </a:r>
          </a:p>
          <a:p>
            <a:pPr>
              <a:lnSpc>
                <a:spcPct val="114000"/>
              </a:lnSpc>
              <a:spcBef>
                <a:spcPts val="0"/>
              </a:spcBef>
            </a:pPr>
            <a:r>
              <a:rPr lang="en-US" sz="2000" dirty="0"/>
              <a:t> </a:t>
            </a:r>
            <a:r>
              <a:rPr lang="en-US" sz="2000" cap="all" dirty="0"/>
              <a:t>Explain</a:t>
            </a:r>
            <a:r>
              <a:rPr lang="en-US" sz="2000" dirty="0"/>
              <a:t> the meaning of statistically significant in the context of an experiment and </a:t>
            </a:r>
            <a:r>
              <a:rPr lang="en-US" sz="2000" cap="all" dirty="0"/>
              <a:t>use</a:t>
            </a:r>
            <a:r>
              <a:rPr lang="en-US" sz="2000" dirty="0"/>
              <a:t> simulation to determine if the results of an experiment are statistically significant.</a:t>
            </a:r>
          </a:p>
          <a:p>
            <a:pPr>
              <a:lnSpc>
                <a:spcPct val="114000"/>
              </a:lnSpc>
              <a:spcBef>
                <a:spcPts val="0"/>
              </a:spcBef>
            </a:pPr>
            <a:r>
              <a:rPr lang="en-US" sz="2000" cap="all" dirty="0"/>
              <a:t>Identify</a:t>
            </a:r>
            <a:r>
              <a:rPr lang="en-US" sz="2000" dirty="0"/>
              <a:t> when it is appropriate to make an inference about a population and when it is appropriate to make an inference about cause and effect.</a:t>
            </a:r>
          </a:p>
          <a:p>
            <a:pPr>
              <a:lnSpc>
                <a:spcPct val="114000"/>
              </a:lnSpc>
              <a:spcBef>
                <a:spcPts val="0"/>
              </a:spcBef>
            </a:pPr>
            <a:r>
              <a:rPr lang="en-US" sz="2000" cap="all" dirty="0"/>
              <a:t>Evaluate</a:t>
            </a:r>
            <a:r>
              <a:rPr lang="en-US" sz="2000" dirty="0"/>
              <a:t> if a statistical study has been carried out in an ethical manner.*</a:t>
            </a:r>
          </a:p>
        </p:txBody>
      </p:sp>
    </p:spTree>
    <p:extLst>
      <p:ext uri="{BB962C8B-B14F-4D97-AF65-F5344CB8AC3E}">
        <p14:creationId xmlns:p14="http://schemas.microsoft.com/office/powerpoint/2010/main" val="16947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Sampling</a:t>
            </a:r>
          </a:p>
        </p:txBody>
      </p:sp>
      <p:sp>
        <p:nvSpPr>
          <p:cNvPr id="14" name="Rectangle 13">
            <a:extLst>
              <a:ext uri="{FF2B5EF4-FFF2-40B4-BE49-F238E27FC236}">
                <a16:creationId xmlns:a16="http://schemas.microsoft.com/office/drawing/2014/main" id="{DEBDE7C6-827B-44C5-AEC7-E18C3319F98C}"/>
              </a:ext>
            </a:extLst>
          </p:cNvPr>
          <p:cNvSpPr/>
          <p:nvPr/>
        </p:nvSpPr>
        <p:spPr>
          <a:xfrm>
            <a:off x="956856" y="1395815"/>
            <a:ext cx="4340165" cy="1323439"/>
          </a:xfrm>
          <a:prstGeom prst="rect">
            <a:avLst/>
          </a:prstGeom>
        </p:spPr>
        <p:txBody>
          <a:bodyPr wrap="square">
            <a:spAutoFit/>
          </a:bodyPr>
          <a:lstStyle/>
          <a:p>
            <a:r>
              <a:rPr lang="en-US" sz="2000" dirty="0"/>
              <a:t>When the members of a sample are selected at random from a population, we can use the sample results to make inferences about the population.</a:t>
            </a:r>
          </a:p>
        </p:txBody>
      </p:sp>
      <p:sp>
        <p:nvSpPr>
          <p:cNvPr id="15" name="Rectangle 14">
            <a:extLst>
              <a:ext uri="{FF2B5EF4-FFF2-40B4-BE49-F238E27FC236}">
                <a16:creationId xmlns:a16="http://schemas.microsoft.com/office/drawing/2014/main" id="{691F1B2A-C1CC-4A7C-BB5B-03155BFD9991}"/>
              </a:ext>
            </a:extLst>
          </p:cNvPr>
          <p:cNvSpPr/>
          <p:nvPr/>
        </p:nvSpPr>
        <p:spPr>
          <a:xfrm>
            <a:off x="3210373" y="2912668"/>
            <a:ext cx="4883362" cy="1323439"/>
          </a:xfrm>
          <a:prstGeom prst="rect">
            <a:avLst/>
          </a:prstGeom>
        </p:spPr>
        <p:txBody>
          <a:bodyPr wrap="square">
            <a:spAutoFit/>
          </a:bodyPr>
          <a:lstStyle/>
          <a:p>
            <a:r>
              <a:rPr lang="en-US" sz="2000" dirty="0"/>
              <a:t>Even when making an inference from a random sample, it would be surprising if the estimate from the sample was exactly equal to the truth about the population.</a:t>
            </a:r>
          </a:p>
        </p:txBody>
      </p:sp>
      <p:sp>
        <p:nvSpPr>
          <p:cNvPr id="21" name="TextBox 20">
            <a:extLst>
              <a:ext uri="{FF2B5EF4-FFF2-40B4-BE49-F238E27FC236}">
                <a16:creationId xmlns:a16="http://schemas.microsoft.com/office/drawing/2014/main" id="{539E3466-3306-42A4-8C72-46B4E97791F3}"/>
              </a:ext>
            </a:extLst>
          </p:cNvPr>
          <p:cNvSpPr txBox="1">
            <a:spLocks noChangeArrowheads="1"/>
          </p:cNvSpPr>
          <p:nvPr/>
        </p:nvSpPr>
        <p:spPr bwMode="auto">
          <a:xfrm>
            <a:off x="1569331" y="4559261"/>
            <a:ext cx="4082723"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a:latin typeface="+mn-lt"/>
              </a:rPr>
              <a:t>Sampling variability </a:t>
            </a:r>
            <a:r>
              <a:rPr lang="en-US" sz="2000" dirty="0">
                <a:latin typeface="+mn-lt"/>
              </a:rPr>
              <a:t>refers to the fact that different random samples of the same size from the same population produce different estimates.</a:t>
            </a:r>
          </a:p>
        </p:txBody>
      </p:sp>
    </p:spTree>
    <p:extLst>
      <p:ext uri="{BB962C8B-B14F-4D97-AF65-F5344CB8AC3E}">
        <p14:creationId xmlns:p14="http://schemas.microsoft.com/office/powerpoint/2010/main" val="199939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Sampling</a:t>
            </a:r>
          </a:p>
        </p:txBody>
      </p:sp>
      <p:grpSp>
        <p:nvGrpSpPr>
          <p:cNvPr id="17" name="Group 16">
            <a:extLst>
              <a:ext uri="{FF2B5EF4-FFF2-40B4-BE49-F238E27FC236}">
                <a16:creationId xmlns:a16="http://schemas.microsoft.com/office/drawing/2014/main" id="{8CEC0D53-F4FB-4C2F-BEB5-85B9A229C048}"/>
              </a:ext>
            </a:extLst>
          </p:cNvPr>
          <p:cNvGrpSpPr/>
          <p:nvPr/>
        </p:nvGrpSpPr>
        <p:grpSpPr>
          <a:xfrm>
            <a:off x="628649" y="1539971"/>
            <a:ext cx="5660007" cy="1746693"/>
            <a:chOff x="843992" y="3040016"/>
            <a:chExt cx="7142671" cy="2060606"/>
          </a:xfrm>
        </p:grpSpPr>
        <p:sp>
          <p:nvSpPr>
            <p:cNvPr id="18" name="TextBox 17">
              <a:extLst>
                <a:ext uri="{FF2B5EF4-FFF2-40B4-BE49-F238E27FC236}">
                  <a16:creationId xmlns:a16="http://schemas.microsoft.com/office/drawing/2014/main" id="{B51113B9-FB01-4DEC-BB92-BED88405EFAA}"/>
                </a:ext>
              </a:extLst>
            </p:cNvPr>
            <p:cNvSpPr txBox="1"/>
            <p:nvPr/>
          </p:nvSpPr>
          <p:spPr>
            <a:xfrm>
              <a:off x="843992" y="3040016"/>
              <a:ext cx="7142671" cy="479640"/>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Sampling Variability and Sample Size</a:t>
              </a:r>
            </a:p>
          </p:txBody>
        </p:sp>
        <p:sp>
          <p:nvSpPr>
            <p:cNvPr id="19" name="TextBox 18">
              <a:extLst>
                <a:ext uri="{FF2B5EF4-FFF2-40B4-BE49-F238E27FC236}">
                  <a16:creationId xmlns:a16="http://schemas.microsoft.com/office/drawing/2014/main" id="{0794DB6F-DA19-411A-B7E8-F852D3397E02}"/>
                </a:ext>
              </a:extLst>
            </p:cNvPr>
            <p:cNvSpPr txBox="1"/>
            <p:nvPr/>
          </p:nvSpPr>
          <p:spPr>
            <a:xfrm>
              <a:off x="843992" y="3519658"/>
              <a:ext cx="7142671" cy="1580964"/>
            </a:xfrm>
            <a:prstGeom prst="rect">
              <a:avLst/>
            </a:prstGeom>
            <a:noFill/>
            <a:ln>
              <a:solidFill>
                <a:schemeClr val="tx1"/>
              </a:solidFill>
            </a:ln>
          </p:spPr>
          <p:txBody>
            <a:bodyPr wrap="square" rtlCol="0">
              <a:noAutofit/>
            </a:bodyPr>
            <a:lstStyle/>
            <a:p>
              <a:r>
                <a:rPr lang="en-US" sz="2000" dirty="0"/>
                <a:t>Larger random samples tend to produce estimates that are closer to the true population value than smaller random samples. In other words, estimates from larger samples are more precise.</a:t>
              </a:r>
            </a:p>
          </p:txBody>
        </p:sp>
      </p:grpSp>
      <p:pic>
        <p:nvPicPr>
          <p:cNvPr id="20" name="Picture 19">
            <a:extLst>
              <a:ext uri="{FF2B5EF4-FFF2-40B4-BE49-F238E27FC236}">
                <a16:creationId xmlns:a16="http://schemas.microsoft.com/office/drawing/2014/main" id="{078AD388-CB48-4146-BE23-5FCBCF6177F7}"/>
              </a:ext>
            </a:extLst>
          </p:cNvPr>
          <p:cNvPicPr>
            <a:picLocks noChangeAspect="1"/>
          </p:cNvPicPr>
          <p:nvPr/>
        </p:nvPicPr>
        <p:blipFill>
          <a:blip r:embed="rId2"/>
          <a:stretch>
            <a:fillRect/>
          </a:stretch>
        </p:blipFill>
        <p:spPr>
          <a:xfrm>
            <a:off x="4572000" y="3374774"/>
            <a:ext cx="3943350" cy="2871907"/>
          </a:xfrm>
          <a:prstGeom prst="rect">
            <a:avLst/>
          </a:prstGeom>
        </p:spPr>
      </p:pic>
    </p:spTree>
    <p:extLst>
      <p:ext uri="{BB962C8B-B14F-4D97-AF65-F5344CB8AC3E}">
        <p14:creationId xmlns:p14="http://schemas.microsoft.com/office/powerpoint/2010/main" val="135321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Sampling</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How much do National Football League (NFL) players weigh, on average? In a random sample of 50 NFL players, the average weight is 244.4 pounds.</a:t>
            </a:r>
          </a:p>
          <a:p>
            <a:pPr marL="457200" indent="-457200">
              <a:buAutoNum type="alphaLcParenBoth"/>
            </a:pPr>
            <a:r>
              <a:rPr lang="en-US" altLang="en-US" sz="2000" dirty="0"/>
              <a:t>Do you think that 244.4 pounds is the true average weight of all NFL players? Explain your answer.</a:t>
            </a:r>
          </a:p>
          <a:p>
            <a:pPr marL="457200" indent="-457200">
              <a:buAutoNum type="alphaLcParenBoth"/>
            </a:pPr>
            <a:endParaRPr lang="en-US" altLang="en-US" sz="2000" dirty="0"/>
          </a:p>
          <a:p>
            <a:pPr marL="457200" indent="-457200">
              <a:buAutoNum type="alphaLcParenBoth"/>
            </a:pPr>
            <a:endParaRPr lang="en-US" altLang="en-US" sz="2000" dirty="0"/>
          </a:p>
          <a:p>
            <a:pPr marL="457200" indent="-457200">
              <a:buAutoNum type="alphaLcParenBoth"/>
            </a:pPr>
            <a:endParaRPr lang="en-US" altLang="en-US" sz="2000" dirty="0"/>
          </a:p>
        </p:txBody>
      </p:sp>
      <p:sp>
        <p:nvSpPr>
          <p:cNvPr id="9" name="Rectangle: Rounded Corners 8">
            <a:extLst>
              <a:ext uri="{FF2B5EF4-FFF2-40B4-BE49-F238E27FC236}">
                <a16:creationId xmlns:a16="http://schemas.microsoft.com/office/drawing/2014/main" id="{5986E271-6BB1-4C9E-A743-8E91E3BD68A1}"/>
              </a:ext>
            </a:extLst>
          </p:cNvPr>
          <p:cNvSpPr/>
          <p:nvPr/>
        </p:nvSpPr>
        <p:spPr>
          <a:xfrm>
            <a:off x="628650" y="3856760"/>
            <a:ext cx="5419210" cy="119181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AutoNum type="alphaLcParenBoth"/>
            </a:pPr>
            <a:r>
              <a:rPr lang="en-US" sz="1600" dirty="0">
                <a:latin typeface="Segoe Print" panose="02000600000000000000" pitchFamily="2" charset="0"/>
              </a:rPr>
              <a:t>No. Different samples of size 50 would produce different average weights. So it would be surprising if this estimate is equal to the true average weight of all NFL players.</a:t>
            </a:r>
          </a:p>
        </p:txBody>
      </p:sp>
      <p:pic>
        <p:nvPicPr>
          <p:cNvPr id="7" name="Picture 6">
            <a:extLst>
              <a:ext uri="{FF2B5EF4-FFF2-40B4-BE49-F238E27FC236}">
                <a16:creationId xmlns:a16="http://schemas.microsoft.com/office/drawing/2014/main" id="{C29046F1-0695-4832-B99D-C4D4FAC217B3}"/>
              </a:ext>
            </a:extLst>
          </p:cNvPr>
          <p:cNvPicPr>
            <a:picLocks noChangeAspect="1"/>
          </p:cNvPicPr>
          <p:nvPr/>
        </p:nvPicPr>
        <p:blipFill>
          <a:blip r:embed="rId2"/>
          <a:stretch>
            <a:fillRect/>
          </a:stretch>
        </p:blipFill>
        <p:spPr>
          <a:xfrm>
            <a:off x="6642341" y="3591695"/>
            <a:ext cx="1881812" cy="24911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a:extLst>
              <a:ext uri="{FF2B5EF4-FFF2-40B4-BE49-F238E27FC236}">
                <a16:creationId xmlns:a16="http://schemas.microsoft.com/office/drawing/2014/main" id="{1E70F6D4-BF91-4BF0-BB33-8CF178794FCF}"/>
              </a:ext>
            </a:extLst>
          </p:cNvPr>
          <p:cNvSpPr/>
          <p:nvPr/>
        </p:nvSpPr>
        <p:spPr>
          <a:xfrm rot="15825283">
            <a:off x="5644611" y="5405351"/>
            <a:ext cx="1606530" cy="215444"/>
          </a:xfrm>
          <a:prstGeom prst="rect">
            <a:avLst/>
          </a:prstGeom>
        </p:spPr>
        <p:txBody>
          <a:bodyPr wrap="none">
            <a:spAutoFit/>
          </a:bodyPr>
          <a:lstStyle/>
          <a:p>
            <a:r>
              <a:rPr lang="en-US" sz="800" dirty="0">
                <a:latin typeface="HelveticaNeueLTStd-Cn"/>
              </a:rPr>
              <a:t>Diamond Images/Getty Images</a:t>
            </a:r>
            <a:endParaRPr lang="en-US" dirty="0"/>
          </a:p>
        </p:txBody>
      </p:sp>
    </p:spTree>
    <p:extLst>
      <p:ext uri="{BB962C8B-B14F-4D97-AF65-F5344CB8AC3E}">
        <p14:creationId xmlns:p14="http://schemas.microsoft.com/office/powerpoint/2010/main" val="190958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Sampling</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How much do National Football League (NFL) players weigh, on average? In a random sample of 50 NFL players, the average weight is 244.4 pounds.</a:t>
            </a:r>
          </a:p>
          <a:p>
            <a:pPr marL="457200" indent="-457200">
              <a:buAutoNum type="alphaLcParenBoth"/>
            </a:pPr>
            <a:r>
              <a:rPr lang="en-US" altLang="en-US" sz="2000" dirty="0"/>
              <a:t>Do you think that 244.4 pounds is the true average weight of all NFL players? Explain your answer.</a:t>
            </a:r>
          </a:p>
          <a:p>
            <a:pPr marL="457200" indent="-457200">
              <a:buAutoNum type="alphaLcParenBoth"/>
            </a:pPr>
            <a:r>
              <a:rPr lang="en-US" altLang="en-US" sz="2000" dirty="0"/>
              <a:t>Which would be more likely to give an estimate close to the true average weight of all NFL players: a random sample of 50 players or a random sample of 100 players? Explain your answer.</a:t>
            </a:r>
          </a:p>
        </p:txBody>
      </p:sp>
      <p:pic>
        <p:nvPicPr>
          <p:cNvPr id="3" name="Picture 2">
            <a:extLst>
              <a:ext uri="{FF2B5EF4-FFF2-40B4-BE49-F238E27FC236}">
                <a16:creationId xmlns:a16="http://schemas.microsoft.com/office/drawing/2014/main" id="{C3B19A9E-B251-4DB7-AE12-36E886CD4458}"/>
              </a:ext>
            </a:extLst>
          </p:cNvPr>
          <p:cNvPicPr>
            <a:picLocks noChangeAspect="1"/>
          </p:cNvPicPr>
          <p:nvPr/>
        </p:nvPicPr>
        <p:blipFill>
          <a:blip r:embed="rId2"/>
          <a:stretch>
            <a:fillRect/>
          </a:stretch>
        </p:blipFill>
        <p:spPr>
          <a:xfrm>
            <a:off x="6642341" y="3591695"/>
            <a:ext cx="1881812" cy="24911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a:extLst>
              <a:ext uri="{FF2B5EF4-FFF2-40B4-BE49-F238E27FC236}">
                <a16:creationId xmlns:a16="http://schemas.microsoft.com/office/drawing/2014/main" id="{669981FF-B833-4597-A503-E938FB72F869}"/>
              </a:ext>
            </a:extLst>
          </p:cNvPr>
          <p:cNvSpPr/>
          <p:nvPr/>
        </p:nvSpPr>
        <p:spPr>
          <a:xfrm rot="15825283">
            <a:off x="5644611" y="5405351"/>
            <a:ext cx="1606530" cy="215444"/>
          </a:xfrm>
          <a:prstGeom prst="rect">
            <a:avLst/>
          </a:prstGeom>
        </p:spPr>
        <p:txBody>
          <a:bodyPr wrap="none">
            <a:spAutoFit/>
          </a:bodyPr>
          <a:lstStyle/>
          <a:p>
            <a:r>
              <a:rPr lang="en-US" sz="800" dirty="0">
                <a:latin typeface="HelveticaNeueLTStd-Cn"/>
              </a:rPr>
              <a:t>Diamond Images/Getty Images</a:t>
            </a:r>
            <a:endParaRPr lang="en-US" dirty="0"/>
          </a:p>
        </p:txBody>
      </p:sp>
      <p:sp>
        <p:nvSpPr>
          <p:cNvPr id="7" name="Rectangle: Rounded Corners 6">
            <a:extLst>
              <a:ext uri="{FF2B5EF4-FFF2-40B4-BE49-F238E27FC236}">
                <a16:creationId xmlns:a16="http://schemas.microsoft.com/office/drawing/2014/main" id="{2756CBC1-6554-4BD0-B4A7-098EB3BDDFE1}"/>
              </a:ext>
            </a:extLst>
          </p:cNvPr>
          <p:cNvSpPr/>
          <p:nvPr/>
        </p:nvSpPr>
        <p:spPr>
          <a:xfrm>
            <a:off x="628650" y="3832760"/>
            <a:ext cx="5502397" cy="91940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r>
              <a:rPr lang="en-US" sz="1600" dirty="0">
                <a:latin typeface="Segoe Print" panose="02000600000000000000" pitchFamily="2" charset="0"/>
              </a:rPr>
              <a:t>(b) A random sample of 100 players, because estimates tend to be closer to the truth when the sample size is larger.</a:t>
            </a:r>
          </a:p>
        </p:txBody>
      </p:sp>
    </p:spTree>
    <p:extLst>
      <p:ext uri="{BB962C8B-B14F-4D97-AF65-F5344CB8AC3E}">
        <p14:creationId xmlns:p14="http://schemas.microsoft.com/office/powerpoint/2010/main" val="42823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Experiments</a:t>
            </a:r>
          </a:p>
        </p:txBody>
      </p:sp>
      <p:sp>
        <p:nvSpPr>
          <p:cNvPr id="13" name="TextBox 12">
            <a:extLst>
              <a:ext uri="{FF2B5EF4-FFF2-40B4-BE49-F238E27FC236}">
                <a16:creationId xmlns:a16="http://schemas.microsoft.com/office/drawing/2014/main" id="{4DA61DAC-31A2-49B6-94CF-AB70160EE653}"/>
              </a:ext>
            </a:extLst>
          </p:cNvPr>
          <p:cNvSpPr txBox="1">
            <a:spLocks noChangeArrowheads="1"/>
          </p:cNvSpPr>
          <p:nvPr/>
        </p:nvSpPr>
        <p:spPr bwMode="auto">
          <a:xfrm>
            <a:off x="628650" y="5110281"/>
            <a:ext cx="7886700" cy="707886"/>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dirty="0">
                <a:latin typeface="+mn-lt"/>
              </a:rPr>
              <a:t>When the observed results of a study are too unusual to be explained by chance alone, the results are called </a:t>
            </a:r>
            <a:r>
              <a:rPr lang="en-US" sz="2000" b="1" dirty="0">
                <a:latin typeface="+mn-lt"/>
              </a:rPr>
              <a:t>statistically significant</a:t>
            </a:r>
            <a:r>
              <a:rPr lang="en-US" sz="2000" dirty="0">
                <a:latin typeface="+mn-lt"/>
              </a:rPr>
              <a:t>.</a:t>
            </a:r>
          </a:p>
        </p:txBody>
      </p:sp>
      <p:sp>
        <p:nvSpPr>
          <p:cNvPr id="4" name="Rectangle 3">
            <a:extLst>
              <a:ext uri="{FF2B5EF4-FFF2-40B4-BE49-F238E27FC236}">
                <a16:creationId xmlns:a16="http://schemas.microsoft.com/office/drawing/2014/main" id="{AA7B64BF-40D5-41BC-A15D-89EA5609E8FA}"/>
              </a:ext>
            </a:extLst>
          </p:cNvPr>
          <p:cNvSpPr/>
          <p:nvPr/>
        </p:nvSpPr>
        <p:spPr>
          <a:xfrm>
            <a:off x="745645" y="1415740"/>
            <a:ext cx="7652709" cy="400110"/>
          </a:xfrm>
          <a:prstGeom prst="rect">
            <a:avLst/>
          </a:prstGeom>
          <a:solidFill>
            <a:schemeClr val="accent2">
              <a:lumMod val="20000"/>
              <a:lumOff val="80000"/>
            </a:schemeClr>
          </a:solidFill>
        </p:spPr>
        <p:txBody>
          <a:bodyPr wrap="square">
            <a:spAutoFit/>
          </a:bodyPr>
          <a:lstStyle/>
          <a:p>
            <a:r>
              <a:rPr lang="en-US" sz="2000" dirty="0"/>
              <a:t>Well-designed experiments allow for inferences about cause and effect.</a:t>
            </a:r>
          </a:p>
        </p:txBody>
      </p:sp>
      <p:sp>
        <p:nvSpPr>
          <p:cNvPr id="5" name="Rectangle 4">
            <a:extLst>
              <a:ext uri="{FF2B5EF4-FFF2-40B4-BE49-F238E27FC236}">
                <a16:creationId xmlns:a16="http://schemas.microsoft.com/office/drawing/2014/main" id="{2E0A6DCB-62B0-460D-94C3-A7CBF4BC10D6}"/>
              </a:ext>
            </a:extLst>
          </p:cNvPr>
          <p:cNvSpPr/>
          <p:nvPr/>
        </p:nvSpPr>
        <p:spPr>
          <a:xfrm>
            <a:off x="834874" y="2185793"/>
            <a:ext cx="7474250" cy="2554545"/>
          </a:xfrm>
          <a:prstGeom prst="rect">
            <a:avLst/>
          </a:prstGeom>
        </p:spPr>
        <p:txBody>
          <a:bodyPr wrap="square">
            <a:spAutoFit/>
          </a:bodyPr>
          <a:lstStyle/>
          <a:p>
            <a:r>
              <a:rPr lang="en-US" sz="2000" dirty="0">
                <a:latin typeface="ElectraLTStd-Regular"/>
              </a:rPr>
              <a:t>In an experiment, there are two ways to explain why the average response for one group is different than the average response for another group:</a:t>
            </a:r>
          </a:p>
          <a:p>
            <a:pPr marL="457200" indent="-457200">
              <a:buFont typeface="+mj-lt"/>
              <a:buAutoNum type="arabicPeriod"/>
            </a:pPr>
            <a:r>
              <a:rPr lang="en-US" sz="2000" dirty="0">
                <a:latin typeface="ElectraLTStd-Regular"/>
              </a:rPr>
              <a:t>The treatment does </a:t>
            </a:r>
            <a:r>
              <a:rPr lang="en-US" sz="2000" dirty="0">
                <a:latin typeface="ElectraLTStd-Cursive"/>
              </a:rPr>
              <a:t>not </a:t>
            </a:r>
            <a:r>
              <a:rPr lang="en-US" sz="2000" dirty="0">
                <a:latin typeface="ElectraLTStd-Regular"/>
              </a:rPr>
              <a:t>have a different effect for the groups, and the difference in the response happened because of </a:t>
            </a:r>
            <a:r>
              <a:rPr lang="en-US" sz="2000" i="1" dirty="0">
                <a:latin typeface="ElectraLTStd-Regular"/>
              </a:rPr>
              <a:t>chance variation in the random assignment</a:t>
            </a:r>
            <a:r>
              <a:rPr lang="en-US" sz="2000" dirty="0">
                <a:latin typeface="ElectraLTStd-Regular"/>
              </a:rPr>
              <a:t>.</a:t>
            </a:r>
          </a:p>
          <a:p>
            <a:pPr marL="457200" indent="-457200">
              <a:buFont typeface="+mj-lt"/>
              <a:buAutoNum type="arabicPeriod"/>
            </a:pPr>
            <a:r>
              <a:rPr lang="en-US" sz="2000" dirty="0">
                <a:latin typeface="ElectraLTStd-Regular"/>
              </a:rPr>
              <a:t>The treatment </a:t>
            </a:r>
            <a:r>
              <a:rPr lang="en-US" sz="2000" i="1" dirty="0">
                <a:latin typeface="ElectraLTStd-Regular"/>
              </a:rPr>
              <a:t>causes</a:t>
            </a:r>
            <a:r>
              <a:rPr lang="en-US" sz="2000" dirty="0">
                <a:latin typeface="ElectraLTStd-Regular"/>
              </a:rPr>
              <a:t> a difference in the average response of the groups.</a:t>
            </a:r>
            <a:endParaRPr lang="en-US" sz="2000" dirty="0"/>
          </a:p>
        </p:txBody>
      </p:sp>
    </p:spTree>
    <p:extLst>
      <p:ext uri="{BB962C8B-B14F-4D97-AF65-F5344CB8AC3E}">
        <p14:creationId xmlns:p14="http://schemas.microsoft.com/office/powerpoint/2010/main" val="273248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Experiments</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440120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dirty="0"/>
              <a:t>Is talking on a cell phone while driving more distracting than talking to a passenger? David Strayer and his colleagues at the University of Utah designed an experiment to help answer this question. They used 48 undergraduate students as subjects. The researchers randomly assigned half of the subjects to drive in a simulator while talking on a cell phone, and the other half to drive in the simulator while talking to a passenger. One response variable was whether or not the driver stopped at a rest area that was specified by researchers before the simulation started. The table shows the results.</a:t>
            </a:r>
          </a:p>
          <a:p>
            <a:endParaRPr lang="en-US" altLang="en-US" sz="2000" dirty="0"/>
          </a:p>
          <a:p>
            <a:endParaRPr lang="en-US" altLang="en-US" sz="2000" dirty="0"/>
          </a:p>
          <a:p>
            <a:endParaRPr lang="en-US" altLang="en-US" sz="2000" dirty="0"/>
          </a:p>
          <a:p>
            <a:endParaRPr lang="en-US" altLang="en-US" sz="2000" dirty="0"/>
          </a:p>
          <a:p>
            <a:endParaRPr lang="en-US" altLang="en-US" sz="2000" dirty="0"/>
          </a:p>
        </p:txBody>
      </p:sp>
      <p:pic>
        <p:nvPicPr>
          <p:cNvPr id="5" name="Picture 4">
            <a:extLst>
              <a:ext uri="{FF2B5EF4-FFF2-40B4-BE49-F238E27FC236}">
                <a16:creationId xmlns:a16="http://schemas.microsoft.com/office/drawing/2014/main" id="{4A345598-E7C6-4DE7-B540-98059CAB259C}"/>
              </a:ext>
            </a:extLst>
          </p:cNvPr>
          <p:cNvPicPr>
            <a:picLocks noChangeAspect="1"/>
          </p:cNvPicPr>
          <p:nvPr/>
        </p:nvPicPr>
        <p:blipFill>
          <a:blip r:embed="rId2"/>
          <a:stretch>
            <a:fillRect/>
          </a:stretch>
        </p:blipFill>
        <p:spPr>
          <a:xfrm>
            <a:off x="3834568" y="3970830"/>
            <a:ext cx="4576187" cy="1348024"/>
          </a:xfrm>
          <a:prstGeom prst="rect">
            <a:avLst/>
          </a:prstGeom>
        </p:spPr>
      </p:pic>
      <p:pic>
        <p:nvPicPr>
          <p:cNvPr id="7" name="Picture 6">
            <a:extLst>
              <a:ext uri="{FF2B5EF4-FFF2-40B4-BE49-F238E27FC236}">
                <a16:creationId xmlns:a16="http://schemas.microsoft.com/office/drawing/2014/main" id="{8916F430-890A-4F89-8500-853D614EC49C}"/>
              </a:ext>
            </a:extLst>
          </p:cNvPr>
          <p:cNvPicPr>
            <a:picLocks noChangeAspect="1"/>
          </p:cNvPicPr>
          <p:nvPr/>
        </p:nvPicPr>
        <p:blipFill>
          <a:blip r:embed="rId3"/>
          <a:stretch>
            <a:fillRect/>
          </a:stretch>
        </p:blipFill>
        <p:spPr>
          <a:xfrm>
            <a:off x="628650" y="4300030"/>
            <a:ext cx="2174935" cy="1446102"/>
          </a:xfrm>
          <a:prstGeom prst="rect">
            <a:avLst/>
          </a:prstGeom>
        </p:spPr>
      </p:pic>
      <p:sp>
        <p:nvSpPr>
          <p:cNvPr id="8" name="Rectangle 7">
            <a:extLst>
              <a:ext uri="{FF2B5EF4-FFF2-40B4-BE49-F238E27FC236}">
                <a16:creationId xmlns:a16="http://schemas.microsoft.com/office/drawing/2014/main" id="{5472754A-6739-49B1-BC82-15F559D56E63}"/>
              </a:ext>
            </a:extLst>
          </p:cNvPr>
          <p:cNvSpPr/>
          <p:nvPr/>
        </p:nvSpPr>
        <p:spPr>
          <a:xfrm rot="16200000">
            <a:off x="2285013" y="4903433"/>
            <a:ext cx="1375698" cy="338554"/>
          </a:xfrm>
          <a:prstGeom prst="rect">
            <a:avLst/>
          </a:prstGeom>
        </p:spPr>
        <p:txBody>
          <a:bodyPr wrap="none">
            <a:spAutoFit/>
          </a:bodyPr>
          <a:lstStyle/>
          <a:p>
            <a:r>
              <a:rPr lang="en-US" sz="800" dirty="0">
                <a:latin typeface="HelveticaNeueLTStd-Cn"/>
              </a:rPr>
              <a:t>Sean Locke Photography/</a:t>
            </a:r>
            <a:br>
              <a:rPr lang="en-US" sz="800" dirty="0">
                <a:latin typeface="HelveticaNeueLTStd-Cn"/>
              </a:rPr>
            </a:br>
            <a:r>
              <a:rPr lang="en-US" sz="800" dirty="0">
                <a:latin typeface="HelveticaNeueLTStd-Cn"/>
              </a:rPr>
              <a:t>Shutterstock.com</a:t>
            </a:r>
            <a:endParaRPr lang="en-US" dirty="0"/>
          </a:p>
        </p:txBody>
      </p:sp>
    </p:spTree>
    <p:extLst>
      <p:ext uri="{BB962C8B-B14F-4D97-AF65-F5344CB8AC3E}">
        <p14:creationId xmlns:p14="http://schemas.microsoft.com/office/powerpoint/2010/main" val="163212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Inference for Experiments</a:t>
            </a:r>
          </a:p>
        </p:txBody>
      </p:sp>
      <p:sp>
        <p:nvSpPr>
          <p:cNvPr id="6" name="Rectangle 5">
            <a:extLst>
              <a:ext uri="{FF2B5EF4-FFF2-40B4-BE49-F238E27FC236}">
                <a16:creationId xmlns:a16="http://schemas.microsoft.com/office/drawing/2014/main" id="{A2F55C02-6C10-442C-80C6-359CAD06D851}"/>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tabLst>
                <a:tab pos="457200" algn="l"/>
              </a:tabLst>
            </a:pPr>
            <a:r>
              <a:rPr lang="en-US" sz="2000" dirty="0"/>
              <a:t>(a) 	Calculate the difference (Passenger – </a:t>
            </a:r>
            <a:br>
              <a:rPr lang="en-US" sz="2000" dirty="0"/>
            </a:br>
            <a:r>
              <a:rPr lang="en-US" sz="2000" dirty="0"/>
              <a:t>Cell phone) in the proportion of </a:t>
            </a:r>
            <a:br>
              <a:rPr lang="en-US" sz="2000" dirty="0"/>
            </a:br>
            <a:r>
              <a:rPr lang="en-US" sz="2000" dirty="0"/>
              <a:t>students  who stopped at the rest </a:t>
            </a:r>
            <a:br>
              <a:rPr lang="en-US" sz="2000" dirty="0"/>
            </a:br>
            <a:r>
              <a:rPr lang="en-US" sz="2000" dirty="0"/>
              <a:t>area in the two groups.</a:t>
            </a:r>
          </a:p>
          <a:p>
            <a:endParaRPr lang="en-US" altLang="en-US" sz="2000" dirty="0"/>
          </a:p>
          <a:p>
            <a:endParaRPr lang="en-US" altLang="en-US" sz="2000" dirty="0"/>
          </a:p>
          <a:p>
            <a:endParaRPr lang="en-US" altLang="en-US" sz="2000" dirty="0"/>
          </a:p>
          <a:p>
            <a:endParaRPr lang="en-US" altLang="en-US" sz="2000" dirty="0"/>
          </a:p>
          <a:p>
            <a:endParaRPr lang="en-US" altLang="en-US" sz="2000" dirty="0"/>
          </a:p>
        </p:txBody>
      </p:sp>
      <p:pic>
        <p:nvPicPr>
          <p:cNvPr id="5" name="Picture 4">
            <a:extLst>
              <a:ext uri="{FF2B5EF4-FFF2-40B4-BE49-F238E27FC236}">
                <a16:creationId xmlns:a16="http://schemas.microsoft.com/office/drawing/2014/main" id="{4A345598-E7C6-4DE7-B540-98059CAB259C}"/>
              </a:ext>
            </a:extLst>
          </p:cNvPr>
          <p:cNvPicPr>
            <a:picLocks noChangeAspect="1"/>
          </p:cNvPicPr>
          <p:nvPr/>
        </p:nvPicPr>
        <p:blipFill>
          <a:blip r:embed="rId2"/>
          <a:stretch>
            <a:fillRect/>
          </a:stretch>
        </p:blipFill>
        <p:spPr>
          <a:xfrm>
            <a:off x="911245" y="2621238"/>
            <a:ext cx="4247305" cy="1251144"/>
          </a:xfrm>
          <a:prstGeom prst="rect">
            <a:avLst/>
          </a:prstGeom>
        </p:spPr>
      </p:pic>
      <p:pic>
        <p:nvPicPr>
          <p:cNvPr id="7" name="Picture 6">
            <a:extLst>
              <a:ext uri="{FF2B5EF4-FFF2-40B4-BE49-F238E27FC236}">
                <a16:creationId xmlns:a16="http://schemas.microsoft.com/office/drawing/2014/main" id="{8916F430-890A-4F89-8500-853D614EC49C}"/>
              </a:ext>
            </a:extLst>
          </p:cNvPr>
          <p:cNvPicPr>
            <a:picLocks noChangeAspect="1"/>
          </p:cNvPicPr>
          <p:nvPr/>
        </p:nvPicPr>
        <p:blipFill>
          <a:blip r:embed="rId3"/>
          <a:stretch>
            <a:fillRect/>
          </a:stretch>
        </p:blipFill>
        <p:spPr>
          <a:xfrm>
            <a:off x="5441145" y="1416420"/>
            <a:ext cx="2752904" cy="1830390"/>
          </a:xfrm>
          <a:prstGeom prst="rect">
            <a:avLst/>
          </a:prstGeom>
        </p:spPr>
      </p:pic>
      <p:sp>
        <p:nvSpPr>
          <p:cNvPr id="8" name="Rectangle 7">
            <a:extLst>
              <a:ext uri="{FF2B5EF4-FFF2-40B4-BE49-F238E27FC236}">
                <a16:creationId xmlns:a16="http://schemas.microsoft.com/office/drawing/2014/main" id="{5472754A-6739-49B1-BC82-15F559D56E63}"/>
              </a:ext>
            </a:extLst>
          </p:cNvPr>
          <p:cNvSpPr/>
          <p:nvPr/>
        </p:nvSpPr>
        <p:spPr>
          <a:xfrm rot="16200000">
            <a:off x="7658224" y="2487566"/>
            <a:ext cx="1375698" cy="338554"/>
          </a:xfrm>
          <a:prstGeom prst="rect">
            <a:avLst/>
          </a:prstGeom>
        </p:spPr>
        <p:txBody>
          <a:bodyPr wrap="none">
            <a:spAutoFit/>
          </a:bodyPr>
          <a:lstStyle/>
          <a:p>
            <a:r>
              <a:rPr lang="en-US" sz="800" dirty="0">
                <a:latin typeface="HelveticaNeueLTStd-Cn"/>
              </a:rPr>
              <a:t>Sean Locke Photography/</a:t>
            </a:r>
            <a:br>
              <a:rPr lang="en-US" sz="800" dirty="0">
                <a:latin typeface="HelveticaNeueLTStd-Cn"/>
              </a:rPr>
            </a:br>
            <a:r>
              <a:rPr lang="en-US" sz="800" dirty="0">
                <a:latin typeface="HelveticaNeueLTStd-Cn"/>
              </a:rPr>
              <a:t>Shutterstock.com</a:t>
            </a:r>
            <a:endParaRPr lang="en-US" dirty="0"/>
          </a:p>
        </p:txBody>
      </p:sp>
      <p:sp>
        <p:nvSpPr>
          <p:cNvPr id="9" name="Rectangle: Rounded Corners 8">
            <a:extLst>
              <a:ext uri="{FF2B5EF4-FFF2-40B4-BE49-F238E27FC236}">
                <a16:creationId xmlns:a16="http://schemas.microsoft.com/office/drawing/2014/main" id="{E21BD96D-CD63-4BE5-A18F-42AF28E28D25}"/>
              </a:ext>
            </a:extLst>
          </p:cNvPr>
          <p:cNvSpPr/>
          <p:nvPr/>
        </p:nvSpPr>
        <p:spPr>
          <a:xfrm>
            <a:off x="1402001" y="4410407"/>
            <a:ext cx="6735960" cy="91940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AutoNum type="alphaLcParenBoth"/>
            </a:pPr>
            <a:r>
              <a:rPr lang="en-US" sz="1600" dirty="0">
                <a:latin typeface="Segoe Print" panose="02000600000000000000" pitchFamily="2" charset="0"/>
              </a:rPr>
              <a:t>Difference in proportions = 21/24 –  12/24 </a:t>
            </a:r>
          </a:p>
          <a:p>
            <a:r>
              <a:rPr lang="en-US" sz="1600" dirty="0">
                <a:latin typeface="Segoe Print" panose="02000600000000000000" pitchFamily="2" charset="0"/>
              </a:rPr>
              <a:t>						   = 0.875 –  0.500 </a:t>
            </a:r>
          </a:p>
          <a:p>
            <a:r>
              <a:rPr lang="en-US" sz="1600" dirty="0">
                <a:latin typeface="Segoe Print" panose="02000600000000000000" pitchFamily="2" charset="0"/>
              </a:rPr>
              <a:t>						   = 0.375</a:t>
            </a:r>
          </a:p>
        </p:txBody>
      </p:sp>
    </p:spTree>
    <p:extLst>
      <p:ext uri="{BB962C8B-B14F-4D97-AF65-F5344CB8AC3E}">
        <p14:creationId xmlns:p14="http://schemas.microsoft.com/office/powerpoint/2010/main" val="206042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PS6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655C1BF9-2C2A-441D-8AF1-28CB82161D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011FBC4A-94AD-42C1-91F3-29E66462B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7409</TotalTime>
  <Words>1184</Words>
  <Application>Microsoft Office PowerPoint</Application>
  <PresentationFormat>On-screen Show (4:3)</PresentationFormat>
  <Paragraphs>86</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Calibri</vt:lpstr>
      <vt:lpstr>Calibri Light</vt:lpstr>
      <vt:lpstr>ElectraLTStd-Cursive</vt:lpstr>
      <vt:lpstr>ElectraLTStd-Regular</vt:lpstr>
      <vt:lpstr>HelveticaNeueLTStd-Cn</vt:lpstr>
      <vt:lpstr>Segoe Print</vt:lpstr>
      <vt:lpstr>Trebuchet MS</vt:lpstr>
      <vt:lpstr>Wingdings</vt:lpstr>
      <vt:lpstr>TPS6e</vt:lpstr>
      <vt:lpstr>Custom Design</vt:lpstr>
      <vt:lpstr>PowerPoint Presentation</vt:lpstr>
      <vt:lpstr>Using Studies Wisely</vt:lpstr>
      <vt:lpstr>Inference for Sampling</vt:lpstr>
      <vt:lpstr>Inference for Sampling</vt:lpstr>
      <vt:lpstr>Inference for Sampling</vt:lpstr>
      <vt:lpstr>Inference for Sampling</vt:lpstr>
      <vt:lpstr>Inference for Experiments</vt:lpstr>
      <vt:lpstr>Inference for Experiments</vt:lpstr>
      <vt:lpstr>Inference for Experiments</vt:lpstr>
      <vt:lpstr>Inference for Experiments</vt:lpstr>
      <vt:lpstr>Inference for Experiments</vt:lpstr>
      <vt:lpstr>The Scope of Inference: Putting it All Together</vt:lpstr>
      <vt:lpstr>The Challenges of Establishing Causation</vt:lpstr>
      <vt:lpstr>Data Ethics*</vt:lpstr>
      <vt:lpstr>Section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Tyson</dc:creator>
  <cp:lastModifiedBy>Doug Tyson</cp:lastModifiedBy>
  <cp:revision>16</cp:revision>
  <dcterms:created xsi:type="dcterms:W3CDTF">2017-08-09T14:25:47Z</dcterms:created>
  <dcterms:modified xsi:type="dcterms:W3CDTF">2019-07-15T16:23:34Z</dcterms:modified>
</cp:coreProperties>
</file>