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6"/>
  </p:notesMasterIdLst>
  <p:sldIdLst>
    <p:sldId id="259" r:id="rId3"/>
    <p:sldId id="530" r:id="rId4"/>
    <p:sldId id="633" r:id="rId5"/>
    <p:sldId id="967" r:id="rId6"/>
    <p:sldId id="966" r:id="rId7"/>
    <p:sldId id="924" r:id="rId8"/>
    <p:sldId id="968" r:id="rId9"/>
    <p:sldId id="969" r:id="rId10"/>
    <p:sldId id="947" r:id="rId11"/>
    <p:sldId id="970" r:id="rId12"/>
    <p:sldId id="971" r:id="rId13"/>
    <p:sldId id="948" r:id="rId14"/>
    <p:sldId id="975" r:id="rId15"/>
    <p:sldId id="972" r:id="rId16"/>
    <p:sldId id="973" r:id="rId17"/>
    <p:sldId id="974" r:id="rId18"/>
    <p:sldId id="925" r:id="rId19"/>
    <p:sldId id="976" r:id="rId20"/>
    <p:sldId id="977" r:id="rId21"/>
    <p:sldId id="978" r:id="rId22"/>
    <p:sldId id="979" r:id="rId23"/>
    <p:sldId id="911" r:id="rId24"/>
    <p:sldId id="980" r:id="rId25"/>
    <p:sldId id="952" r:id="rId26"/>
    <p:sldId id="981" r:id="rId27"/>
    <p:sldId id="982" r:id="rId28"/>
    <p:sldId id="983" r:id="rId29"/>
    <p:sldId id="984" r:id="rId30"/>
    <p:sldId id="953" r:id="rId31"/>
    <p:sldId id="954" r:id="rId32"/>
    <p:sldId id="1006" r:id="rId33"/>
    <p:sldId id="1009" r:id="rId34"/>
    <p:sldId id="1007" r:id="rId35"/>
    <p:sldId id="1010" r:id="rId36"/>
    <p:sldId id="1008" r:id="rId37"/>
    <p:sldId id="884" r:id="rId38"/>
    <p:sldId id="985" r:id="rId39"/>
    <p:sldId id="986" r:id="rId40"/>
    <p:sldId id="987" r:id="rId41"/>
    <p:sldId id="955" r:id="rId42"/>
    <p:sldId id="915" r:id="rId43"/>
    <p:sldId id="988" r:id="rId44"/>
    <p:sldId id="885" r:id="rId45"/>
    <p:sldId id="989" r:id="rId46"/>
    <p:sldId id="991" r:id="rId47"/>
    <p:sldId id="956" r:id="rId48"/>
    <p:sldId id="992" r:id="rId49"/>
    <p:sldId id="993" r:id="rId50"/>
    <p:sldId id="994" r:id="rId51"/>
    <p:sldId id="957" r:id="rId52"/>
    <p:sldId id="995" r:id="rId53"/>
    <p:sldId id="996" r:id="rId54"/>
    <p:sldId id="958" r:id="rId55"/>
    <p:sldId id="997" r:id="rId56"/>
    <p:sldId id="959" r:id="rId57"/>
    <p:sldId id="998" r:id="rId58"/>
    <p:sldId id="999" r:id="rId59"/>
    <p:sldId id="1000" r:id="rId60"/>
    <p:sldId id="960" r:id="rId61"/>
    <p:sldId id="1001" r:id="rId62"/>
    <p:sldId id="864" r:id="rId63"/>
    <p:sldId id="1002" r:id="rId64"/>
    <p:sldId id="787" r:id="rId65"/>
    <p:sldId id="1003" r:id="rId66"/>
    <p:sldId id="1004" r:id="rId67"/>
    <p:sldId id="1005" r:id="rId68"/>
    <p:sldId id="921" r:id="rId69"/>
    <p:sldId id="961" r:id="rId70"/>
    <p:sldId id="962" r:id="rId71"/>
    <p:sldId id="963" r:id="rId72"/>
    <p:sldId id="964" r:id="rId73"/>
    <p:sldId id="965" r:id="rId74"/>
    <p:sldId id="271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CCFF"/>
    <a:srgbClr val="FFFFCC"/>
    <a:srgbClr val="004779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A2E359-07E0-4784-AAB5-5E7988368086}" v="33" dt="2019-08-25T22:13:47.7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8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8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 Tyson" userId="8cc5704abe1e0291" providerId="LiveId" clId="{16712617-1905-4A80-A34A-E9597C4DA2BC}"/>
  </pc:docChgLst>
  <pc:docChgLst>
    <pc:chgData name="Doug Tyson" userId="8cc5704abe1e0291" providerId="LiveId" clId="{0FA2E359-07E0-4784-AAB5-5E7988368086}"/>
    <pc:docChg chg="custSel addSld delSld modSld sldOrd">
      <pc:chgData name="Doug Tyson" userId="8cc5704abe1e0291" providerId="LiveId" clId="{0FA2E359-07E0-4784-AAB5-5E7988368086}" dt="2019-08-25T22:16:53.855" v="140" actId="20577"/>
      <pc:docMkLst>
        <pc:docMk/>
      </pc:docMkLst>
      <pc:sldChg chg="addSp delSp modSp">
        <pc:chgData name="Doug Tyson" userId="8cc5704abe1e0291" providerId="LiveId" clId="{0FA2E359-07E0-4784-AAB5-5E7988368086}" dt="2019-08-25T21:38:19.657" v="2"/>
        <pc:sldMkLst>
          <pc:docMk/>
          <pc:sldMk cId="2805721985" sldId="259"/>
        </pc:sldMkLst>
        <pc:spChg chg="mod">
          <ac:chgData name="Doug Tyson" userId="8cc5704abe1e0291" providerId="LiveId" clId="{0FA2E359-07E0-4784-AAB5-5E7988368086}" dt="2019-08-25T21:38:16.517" v="0" actId="207"/>
          <ac:spMkLst>
            <pc:docMk/>
            <pc:sldMk cId="2805721985" sldId="259"/>
            <ac:spMk id="4" creationId="{4E477101-FBE3-417F-8CBD-8E1205FFE1B3}"/>
          </ac:spMkLst>
        </pc:spChg>
        <pc:spChg chg="add">
          <ac:chgData name="Doug Tyson" userId="8cc5704abe1e0291" providerId="LiveId" clId="{0FA2E359-07E0-4784-AAB5-5E7988368086}" dt="2019-08-25T21:38:19.657" v="2"/>
          <ac:spMkLst>
            <pc:docMk/>
            <pc:sldMk cId="2805721985" sldId="259"/>
            <ac:spMk id="6" creationId="{60003BCB-4692-43E3-AD65-A01B979FE558}"/>
          </ac:spMkLst>
        </pc:spChg>
        <pc:spChg chg="del">
          <ac:chgData name="Doug Tyson" userId="8cc5704abe1e0291" providerId="LiveId" clId="{0FA2E359-07E0-4784-AAB5-5E7988368086}" dt="2019-08-25T21:38:19.076" v="1" actId="478"/>
          <ac:spMkLst>
            <pc:docMk/>
            <pc:sldMk cId="2805721985" sldId="259"/>
            <ac:spMk id="9" creationId="{73078F9F-26CF-42B8-ACCF-56C526FE1C5E}"/>
          </ac:spMkLst>
        </pc:spChg>
      </pc:sldChg>
      <pc:sldChg chg="modSp">
        <pc:chgData name="Doug Tyson" userId="8cc5704abe1e0291" providerId="LiveId" clId="{0FA2E359-07E0-4784-AAB5-5E7988368086}" dt="2019-08-25T22:16:53.855" v="140" actId="20577"/>
        <pc:sldMkLst>
          <pc:docMk/>
          <pc:sldMk cId="1573063841" sldId="955"/>
        </pc:sldMkLst>
        <pc:spChg chg="mod">
          <ac:chgData name="Doug Tyson" userId="8cc5704abe1e0291" providerId="LiveId" clId="{0FA2E359-07E0-4784-AAB5-5E7988368086}" dt="2019-08-25T22:16:52.316" v="139" actId="20577"/>
          <ac:spMkLst>
            <pc:docMk/>
            <pc:sldMk cId="1573063841" sldId="955"/>
            <ac:spMk id="10" creationId="{E4CE4EBC-9588-4A0A-99F1-83B867924D51}"/>
          </ac:spMkLst>
        </pc:spChg>
        <pc:spChg chg="mod">
          <ac:chgData name="Doug Tyson" userId="8cc5704abe1e0291" providerId="LiveId" clId="{0FA2E359-07E0-4784-AAB5-5E7988368086}" dt="2019-08-25T22:16:53.855" v="140" actId="20577"/>
          <ac:spMkLst>
            <pc:docMk/>
            <pc:sldMk cId="1573063841" sldId="955"/>
            <ac:spMk id="13" creationId="{88674759-E620-4417-B6FA-781577F6ABCF}"/>
          </ac:spMkLst>
        </pc:spChg>
      </pc:sldChg>
      <pc:sldChg chg="modSp">
        <pc:chgData name="Doug Tyson" userId="8cc5704abe1e0291" providerId="LiveId" clId="{0FA2E359-07E0-4784-AAB5-5E7988368086}" dt="2019-08-25T22:06:43.718" v="3" actId="20577"/>
        <pc:sldMkLst>
          <pc:docMk/>
          <pc:sldMk cId="284274623" sldId="958"/>
        </pc:sldMkLst>
        <pc:spChg chg="mod">
          <ac:chgData name="Doug Tyson" userId="8cc5704abe1e0291" providerId="LiveId" clId="{0FA2E359-07E0-4784-AAB5-5E7988368086}" dt="2019-08-25T22:06:43.718" v="3" actId="20577"/>
          <ac:spMkLst>
            <pc:docMk/>
            <pc:sldMk cId="284274623" sldId="958"/>
            <ac:spMk id="10" creationId="{635180E8-06DA-4990-B99E-8F702960E306}"/>
          </ac:spMkLst>
        </pc:spChg>
      </pc:sldChg>
      <pc:sldChg chg="modSp">
        <pc:chgData name="Doug Tyson" userId="8cc5704abe1e0291" providerId="LiveId" clId="{0FA2E359-07E0-4784-AAB5-5E7988368086}" dt="2019-08-25T22:16:41.289" v="138" actId="20577"/>
        <pc:sldMkLst>
          <pc:docMk/>
          <pc:sldMk cId="440918612" sldId="960"/>
        </pc:sldMkLst>
        <pc:spChg chg="mod">
          <ac:chgData name="Doug Tyson" userId="8cc5704abe1e0291" providerId="LiveId" clId="{0FA2E359-07E0-4784-AAB5-5E7988368086}" dt="2019-08-25T22:16:41.289" v="138" actId="20577"/>
          <ac:spMkLst>
            <pc:docMk/>
            <pc:sldMk cId="440918612" sldId="960"/>
            <ac:spMk id="10" creationId="{635180E8-06DA-4990-B99E-8F702960E306}"/>
          </ac:spMkLst>
        </pc:spChg>
      </pc:sldChg>
      <pc:sldChg chg="modSp">
        <pc:chgData name="Doug Tyson" userId="8cc5704abe1e0291" providerId="LiveId" clId="{0FA2E359-07E0-4784-AAB5-5E7988368086}" dt="2019-08-25T22:06:47.005" v="4" actId="20577"/>
        <pc:sldMkLst>
          <pc:docMk/>
          <pc:sldMk cId="1121559911" sldId="997"/>
        </pc:sldMkLst>
        <pc:spChg chg="mod">
          <ac:chgData name="Doug Tyson" userId="8cc5704abe1e0291" providerId="LiveId" clId="{0FA2E359-07E0-4784-AAB5-5E7988368086}" dt="2019-08-25T22:06:47.005" v="4" actId="20577"/>
          <ac:spMkLst>
            <pc:docMk/>
            <pc:sldMk cId="1121559911" sldId="997"/>
            <ac:spMk id="10" creationId="{635180E8-06DA-4990-B99E-8F702960E306}"/>
          </ac:spMkLst>
        </pc:spChg>
      </pc:sldChg>
      <pc:sldChg chg="modSp">
        <pc:chgData name="Doug Tyson" userId="8cc5704abe1e0291" providerId="LiveId" clId="{0FA2E359-07E0-4784-AAB5-5E7988368086}" dt="2019-08-25T22:16:36.762" v="134" actId="20577"/>
        <pc:sldMkLst>
          <pc:docMk/>
          <pc:sldMk cId="2413665116" sldId="1001"/>
        </pc:sldMkLst>
        <pc:spChg chg="mod">
          <ac:chgData name="Doug Tyson" userId="8cc5704abe1e0291" providerId="LiveId" clId="{0FA2E359-07E0-4784-AAB5-5E7988368086}" dt="2019-08-25T22:16:36.762" v="134" actId="20577"/>
          <ac:spMkLst>
            <pc:docMk/>
            <pc:sldMk cId="2413665116" sldId="1001"/>
            <ac:spMk id="10" creationId="{635180E8-06DA-4990-B99E-8F702960E306}"/>
          </ac:spMkLst>
        </pc:spChg>
      </pc:sldChg>
      <pc:sldChg chg="addSp delSp modSp add del">
        <pc:chgData name="Doug Tyson" userId="8cc5704abe1e0291" providerId="LiveId" clId="{0FA2E359-07E0-4784-AAB5-5E7988368086}" dt="2019-08-25T22:13:26.649" v="122" actId="20577"/>
        <pc:sldMkLst>
          <pc:docMk/>
          <pc:sldMk cId="971878731" sldId="1006"/>
        </pc:sldMkLst>
        <pc:spChg chg="del">
          <ac:chgData name="Doug Tyson" userId="8cc5704abe1e0291" providerId="LiveId" clId="{0FA2E359-07E0-4784-AAB5-5E7988368086}" dt="2019-08-25T22:12:57.466" v="67" actId="478"/>
          <ac:spMkLst>
            <pc:docMk/>
            <pc:sldMk cId="971878731" sldId="1006"/>
            <ac:spMk id="2" creationId="{860DE792-1FCA-41DC-9B89-A37150EE28E6}"/>
          </ac:spMkLst>
        </pc:spChg>
        <pc:spChg chg="add del mod">
          <ac:chgData name="Doug Tyson" userId="8cc5704abe1e0291" providerId="LiveId" clId="{0FA2E359-07E0-4784-AAB5-5E7988368086}" dt="2019-08-25T22:13:01.453" v="72" actId="478"/>
          <ac:spMkLst>
            <pc:docMk/>
            <pc:sldMk cId="971878731" sldId="1006"/>
            <ac:spMk id="4" creationId="{7D69BEA0-76DB-4E4C-897F-F9F25DC87CFE}"/>
          </ac:spMkLst>
        </pc:spChg>
        <pc:spChg chg="del">
          <ac:chgData name="Doug Tyson" userId="8cc5704abe1e0291" providerId="LiveId" clId="{0FA2E359-07E0-4784-AAB5-5E7988368086}" dt="2019-08-25T22:08:09.249" v="19" actId="478"/>
          <ac:spMkLst>
            <pc:docMk/>
            <pc:sldMk cId="971878731" sldId="1006"/>
            <ac:spMk id="5" creationId="{DB838FAC-F076-4205-AB48-ECE7572F1324}"/>
          </ac:spMkLst>
        </pc:spChg>
        <pc:spChg chg="add del">
          <ac:chgData name="Doug Tyson" userId="8cc5704abe1e0291" providerId="LiveId" clId="{0FA2E359-07E0-4784-AAB5-5E7988368086}" dt="2019-08-25T22:12:59.903" v="71"/>
          <ac:spMkLst>
            <pc:docMk/>
            <pc:sldMk cId="971878731" sldId="1006"/>
            <ac:spMk id="9" creationId="{AC17828D-BB2E-4042-8831-A92C00171760}"/>
          </ac:spMkLst>
        </pc:spChg>
        <pc:spChg chg="mod">
          <ac:chgData name="Doug Tyson" userId="8cc5704abe1e0291" providerId="LiveId" clId="{0FA2E359-07E0-4784-AAB5-5E7988368086}" dt="2019-08-25T22:07:58.524" v="18" actId="20577"/>
          <ac:spMkLst>
            <pc:docMk/>
            <pc:sldMk cId="971878731" sldId="1006"/>
            <ac:spMk id="11" creationId="{F2639EB9-61D5-4A67-A7FF-EE77736E464B}"/>
          </ac:spMkLst>
        </pc:spChg>
        <pc:spChg chg="mod">
          <ac:chgData name="Doug Tyson" userId="8cc5704abe1e0291" providerId="LiveId" clId="{0FA2E359-07E0-4784-AAB5-5E7988368086}" dt="2019-08-25T22:11:20.658" v="54" actId="20577"/>
          <ac:spMkLst>
            <pc:docMk/>
            <pc:sldMk cId="971878731" sldId="1006"/>
            <ac:spMk id="12" creationId="{F1652627-391A-4146-ACB0-C901987CE983}"/>
          </ac:spMkLst>
        </pc:spChg>
        <pc:spChg chg="add del">
          <ac:chgData name="Doug Tyson" userId="8cc5704abe1e0291" providerId="LiveId" clId="{0FA2E359-07E0-4784-AAB5-5E7988368086}" dt="2019-08-25T22:12:59.721" v="70"/>
          <ac:spMkLst>
            <pc:docMk/>
            <pc:sldMk cId="971878731" sldId="1006"/>
            <ac:spMk id="13" creationId="{E34A2D45-0438-4F8C-B843-E3D31F31FCAC}"/>
          </ac:spMkLst>
        </pc:spChg>
        <pc:spChg chg="add mod">
          <ac:chgData name="Doug Tyson" userId="8cc5704abe1e0291" providerId="LiveId" clId="{0FA2E359-07E0-4784-AAB5-5E7988368086}" dt="2019-08-25T22:13:26.649" v="122" actId="20577"/>
          <ac:spMkLst>
            <pc:docMk/>
            <pc:sldMk cId="971878731" sldId="1006"/>
            <ac:spMk id="14" creationId="{53434EDD-26D4-4AEF-92DC-B9248DDACB5D}"/>
          </ac:spMkLst>
        </pc:spChg>
      </pc:sldChg>
      <pc:sldChg chg="add del">
        <pc:chgData name="Doug Tyson" userId="8cc5704abe1e0291" providerId="LiveId" clId="{0FA2E359-07E0-4784-AAB5-5E7988368086}" dt="2019-08-25T22:07:15.978" v="6"/>
        <pc:sldMkLst>
          <pc:docMk/>
          <pc:sldMk cId="2977547009" sldId="1006"/>
        </pc:sldMkLst>
      </pc:sldChg>
      <pc:sldChg chg="addSp delSp modSp add">
        <pc:chgData name="Doug Tyson" userId="8cc5704abe1e0291" providerId="LiveId" clId="{0FA2E359-07E0-4784-AAB5-5E7988368086}" dt="2019-08-25T22:13:37.477" v="126" actId="27636"/>
        <pc:sldMkLst>
          <pc:docMk/>
          <pc:sldMk cId="373396795" sldId="1007"/>
        </pc:sldMkLst>
        <pc:spChg chg="del">
          <ac:chgData name="Doug Tyson" userId="8cc5704abe1e0291" providerId="LiveId" clId="{0FA2E359-07E0-4784-AAB5-5E7988368086}" dt="2019-08-25T22:13:12.970" v="77" actId="478"/>
          <ac:spMkLst>
            <pc:docMk/>
            <pc:sldMk cId="373396795" sldId="1007"/>
            <ac:spMk id="2" creationId="{860DE792-1FCA-41DC-9B89-A37150EE28E6}"/>
          </ac:spMkLst>
        </pc:spChg>
        <pc:spChg chg="add del mod">
          <ac:chgData name="Doug Tyson" userId="8cc5704abe1e0291" providerId="LiveId" clId="{0FA2E359-07E0-4784-AAB5-5E7988368086}" dt="2019-08-25T22:13:15.354" v="78" actId="478"/>
          <ac:spMkLst>
            <pc:docMk/>
            <pc:sldMk cId="373396795" sldId="1007"/>
            <ac:spMk id="4" creationId="{3EA7BBD4-4D58-4BDB-86A8-4C8D28106CB5}"/>
          </ac:spMkLst>
        </pc:spChg>
        <pc:spChg chg="add mod">
          <ac:chgData name="Doug Tyson" userId="8cc5704abe1e0291" providerId="LiveId" clId="{0FA2E359-07E0-4784-AAB5-5E7988368086}" dt="2019-08-25T22:13:37.477" v="126" actId="27636"/>
          <ac:spMkLst>
            <pc:docMk/>
            <pc:sldMk cId="373396795" sldId="1007"/>
            <ac:spMk id="8" creationId="{18ADE1F6-850C-41AB-8AAA-BF47DC05D614}"/>
          </ac:spMkLst>
        </pc:spChg>
        <pc:spChg chg="mod">
          <ac:chgData name="Doug Tyson" userId="8cc5704abe1e0291" providerId="LiveId" clId="{0FA2E359-07E0-4784-AAB5-5E7988368086}" dt="2019-08-25T22:11:29.021" v="57" actId="20577"/>
          <ac:spMkLst>
            <pc:docMk/>
            <pc:sldMk cId="373396795" sldId="1007"/>
            <ac:spMk id="12" creationId="{F1652627-391A-4146-ACB0-C901987CE983}"/>
          </ac:spMkLst>
        </pc:spChg>
      </pc:sldChg>
      <pc:sldChg chg="addSp modSp add">
        <pc:chgData name="Doug Tyson" userId="8cc5704abe1e0291" providerId="LiveId" clId="{0FA2E359-07E0-4784-AAB5-5E7988368086}" dt="2019-08-25T22:14:00.507" v="130" actId="6549"/>
        <pc:sldMkLst>
          <pc:docMk/>
          <pc:sldMk cId="3443259084" sldId="1008"/>
        </pc:sldMkLst>
        <pc:spChg chg="mod">
          <ac:chgData name="Doug Tyson" userId="8cc5704abe1e0291" providerId="LiveId" clId="{0FA2E359-07E0-4784-AAB5-5E7988368086}" dt="2019-08-25T22:13:47.781" v="128"/>
          <ac:spMkLst>
            <pc:docMk/>
            <pc:sldMk cId="3443259084" sldId="1008"/>
            <ac:spMk id="2" creationId="{860DE792-1FCA-41DC-9B89-A37150EE28E6}"/>
          </ac:spMkLst>
        </pc:spChg>
        <pc:spChg chg="add mod">
          <ac:chgData name="Doug Tyson" userId="8cc5704abe1e0291" providerId="LiveId" clId="{0FA2E359-07E0-4784-AAB5-5E7988368086}" dt="2019-08-25T22:12:05.676" v="63" actId="1076"/>
          <ac:spMkLst>
            <pc:docMk/>
            <pc:sldMk cId="3443259084" sldId="1008"/>
            <ac:spMk id="3" creationId="{2047AD27-F862-4D0D-B8BC-6DDFC0D0E7C4}"/>
          </ac:spMkLst>
        </pc:spChg>
        <pc:spChg chg="mod">
          <ac:chgData name="Doug Tyson" userId="8cc5704abe1e0291" providerId="LiveId" clId="{0FA2E359-07E0-4784-AAB5-5E7988368086}" dt="2019-08-25T22:14:00.507" v="130" actId="6549"/>
          <ac:spMkLst>
            <pc:docMk/>
            <pc:sldMk cId="3443259084" sldId="1008"/>
            <ac:spMk id="12" creationId="{F1652627-391A-4146-ACB0-C901987CE983}"/>
          </ac:spMkLst>
        </pc:spChg>
      </pc:sldChg>
      <pc:sldChg chg="addSp delSp modSp add">
        <pc:chgData name="Doug Tyson" userId="8cc5704abe1e0291" providerId="LiveId" clId="{0FA2E359-07E0-4784-AAB5-5E7988368086}" dt="2019-08-25T22:13:33.726" v="124" actId="27636"/>
        <pc:sldMkLst>
          <pc:docMk/>
          <pc:sldMk cId="42972081" sldId="1009"/>
        </pc:sldMkLst>
        <pc:spChg chg="del">
          <ac:chgData name="Doug Tyson" userId="8cc5704abe1e0291" providerId="LiveId" clId="{0FA2E359-07E0-4784-AAB5-5E7988368086}" dt="2019-08-25T22:13:05.994" v="74" actId="478"/>
          <ac:spMkLst>
            <pc:docMk/>
            <pc:sldMk cId="42972081" sldId="1009"/>
            <ac:spMk id="2" creationId="{860DE792-1FCA-41DC-9B89-A37150EE28E6}"/>
          </ac:spMkLst>
        </pc:spChg>
        <pc:spChg chg="add del mod">
          <ac:chgData name="Doug Tyson" userId="8cc5704abe1e0291" providerId="LiveId" clId="{0FA2E359-07E0-4784-AAB5-5E7988368086}" dt="2019-08-25T22:13:07.688" v="75" actId="478"/>
          <ac:spMkLst>
            <pc:docMk/>
            <pc:sldMk cId="42972081" sldId="1009"/>
            <ac:spMk id="4" creationId="{281F87A7-D46E-47BD-81AE-7F6A6F97B134}"/>
          </ac:spMkLst>
        </pc:spChg>
        <pc:spChg chg="add mod">
          <ac:chgData name="Doug Tyson" userId="8cc5704abe1e0291" providerId="LiveId" clId="{0FA2E359-07E0-4784-AAB5-5E7988368086}" dt="2019-08-25T22:13:33.726" v="124" actId="27636"/>
          <ac:spMkLst>
            <pc:docMk/>
            <pc:sldMk cId="42972081" sldId="1009"/>
            <ac:spMk id="8" creationId="{714E4988-4A1C-46B5-BD5E-A6C85C438B09}"/>
          </ac:spMkLst>
        </pc:spChg>
        <pc:spChg chg="mod">
          <ac:chgData name="Doug Tyson" userId="8cc5704abe1e0291" providerId="LiveId" clId="{0FA2E359-07E0-4784-AAB5-5E7988368086}" dt="2019-08-25T22:11:23.824" v="55" actId="20577"/>
          <ac:spMkLst>
            <pc:docMk/>
            <pc:sldMk cId="42972081" sldId="1009"/>
            <ac:spMk id="12" creationId="{F1652627-391A-4146-ACB0-C901987CE983}"/>
          </ac:spMkLst>
        </pc:spChg>
      </pc:sldChg>
      <pc:sldChg chg="delSp modSp add ord">
        <pc:chgData name="Doug Tyson" userId="8cc5704abe1e0291" providerId="LiveId" clId="{0FA2E359-07E0-4784-AAB5-5E7988368086}" dt="2019-08-25T22:13:56.661" v="129" actId="20577"/>
        <pc:sldMkLst>
          <pc:docMk/>
          <pc:sldMk cId="1549853685" sldId="1010"/>
        </pc:sldMkLst>
        <pc:spChg chg="mod">
          <ac:chgData name="Doug Tyson" userId="8cc5704abe1e0291" providerId="LiveId" clId="{0FA2E359-07E0-4784-AAB5-5E7988368086}" dt="2019-08-25T22:13:44.437" v="127"/>
          <ac:spMkLst>
            <pc:docMk/>
            <pc:sldMk cId="1549853685" sldId="1010"/>
            <ac:spMk id="2" creationId="{860DE792-1FCA-41DC-9B89-A37150EE28E6}"/>
          </ac:spMkLst>
        </pc:spChg>
        <pc:spChg chg="del">
          <ac:chgData name="Doug Tyson" userId="8cc5704abe1e0291" providerId="LiveId" clId="{0FA2E359-07E0-4784-AAB5-5E7988368086}" dt="2019-08-25T22:12:10.972" v="65" actId="478"/>
          <ac:spMkLst>
            <pc:docMk/>
            <pc:sldMk cId="1549853685" sldId="1010"/>
            <ac:spMk id="3" creationId="{2047AD27-F862-4D0D-B8BC-6DDFC0D0E7C4}"/>
          </ac:spMkLst>
        </pc:spChg>
        <pc:spChg chg="mod">
          <ac:chgData name="Doug Tyson" userId="8cc5704abe1e0291" providerId="LiveId" clId="{0FA2E359-07E0-4784-AAB5-5E7988368086}" dt="2019-08-25T22:13:56.661" v="129" actId="20577"/>
          <ac:spMkLst>
            <pc:docMk/>
            <pc:sldMk cId="1549853685" sldId="1010"/>
            <ac:spMk id="12" creationId="{F1652627-391A-4146-ACB0-C901987CE98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07C0F-BB3B-4D1F-9741-43673F3BD092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5E561-50D9-432F-AA8A-418B9D86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8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88869"/>
            <a:ext cx="3886200" cy="488809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88869"/>
            <a:ext cx="3886200" cy="4888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20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0905A-7CE8-4E93-86CB-86A86D282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CAE09-6744-4B32-B779-E1AE52447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27083-36D0-4CF7-AFBB-D430D64DC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5740"/>
            <a:ext cx="9144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Practice of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84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E06C4-5666-4D6C-BFEC-2AC124B82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E9F71-44CC-4B97-A8E5-ACF4EADD7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62414-12C8-48AD-9DCC-AD23A0D8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5740"/>
            <a:ext cx="9144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Practice of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07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084E8-50EF-4E4A-8F4E-4C511FC9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65F1B-BE86-4A4F-B015-21BB76F26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6FBDA-E377-4DA2-AA21-97992E957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F49F0-2B08-469A-902C-5A77305CD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5740"/>
            <a:ext cx="9144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Practice of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47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4ADE2-79B8-4C7D-80BF-F62F0C07C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B278E-432E-43A6-82D9-C389627BB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FDB43-0AD9-42CD-8661-8E8F01DBF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E5357D-8170-444E-9B2C-E7810DC82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42DF30-567C-417A-99CF-38F3F4BED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1979B3-A69D-483B-8016-958A185F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5740"/>
            <a:ext cx="9144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Practice of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94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A0F1B-98AF-4403-9C8A-F9DDC350D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9D78C9-C2AC-4BDA-9E8E-71283B1D6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5740"/>
            <a:ext cx="9144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Practice of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79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92824-8ED1-4A54-8013-BB7BCCB5F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5744"/>
            <a:ext cx="9144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Practice of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8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7576"/>
            <a:ext cx="7886700" cy="48793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2807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73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83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Targ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2A2AD-F06D-4CFE-844B-6D3C41D17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EA9917-E7C9-46FD-B481-4093032495BF}"/>
              </a:ext>
            </a:extLst>
          </p:cNvPr>
          <p:cNvSpPr txBox="1"/>
          <p:nvPr userDrawn="1"/>
        </p:nvSpPr>
        <p:spPr>
          <a:xfrm>
            <a:off x="628650" y="1998337"/>
            <a:ext cx="7886700" cy="4014273"/>
          </a:xfrm>
          <a:prstGeom prst="rect">
            <a:avLst/>
          </a:prstGeom>
          <a:solidFill>
            <a:srgbClr val="FFFFCC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z="2400" i="1"/>
              <a:t>By the end of this section, you should be able to</a:t>
            </a:r>
            <a:r>
              <a:rPr lang="en-US" sz="2400" i="1" dirty="0"/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755562-FEEF-4EDC-93CA-ED6B4E3443A5}"/>
              </a:ext>
            </a:extLst>
          </p:cNvPr>
          <p:cNvSpPr txBox="1"/>
          <p:nvPr userDrawn="1"/>
        </p:nvSpPr>
        <p:spPr>
          <a:xfrm>
            <a:off x="628650" y="1475117"/>
            <a:ext cx="78867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/>
              <a:t>LEARNING TARGETS</a:t>
            </a:r>
            <a:endParaRPr lang="en-US" sz="28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1567472-64B9-4AF4-A758-48EC7E1A33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9843" y="2392572"/>
            <a:ext cx="7764044" cy="362003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ü"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372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1F26D-D2F4-4D30-A9DE-C3A48D035B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Section 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811CE-7DB7-4B31-A6B9-E0CAACA98660}"/>
              </a:ext>
            </a:extLst>
          </p:cNvPr>
          <p:cNvSpPr txBox="1"/>
          <p:nvPr userDrawn="1"/>
        </p:nvSpPr>
        <p:spPr>
          <a:xfrm>
            <a:off x="628650" y="1998337"/>
            <a:ext cx="7886700" cy="4014273"/>
          </a:xfrm>
          <a:prstGeom prst="rect">
            <a:avLst/>
          </a:prstGeom>
          <a:solidFill>
            <a:srgbClr val="FFFFCC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z="2400" i="1"/>
              <a:t>After this section, you should be able to</a:t>
            </a:r>
            <a:r>
              <a:rPr lang="en-US" sz="2400" i="1" dirty="0"/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E02D3B-AED1-4DB2-B64C-3358B381B090}"/>
              </a:ext>
            </a:extLst>
          </p:cNvPr>
          <p:cNvSpPr txBox="1"/>
          <p:nvPr userDrawn="1"/>
        </p:nvSpPr>
        <p:spPr>
          <a:xfrm>
            <a:off x="628650" y="1475117"/>
            <a:ext cx="78867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/>
              <a:t>LEARNING TARGETS</a:t>
            </a:r>
            <a:endParaRPr lang="en-US" sz="280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98667F8-8436-4568-B2CF-2FBD7F107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9843" y="2392572"/>
            <a:ext cx="7764044" cy="362003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ü"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79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 Exam T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1F26D-D2F4-4D30-A9DE-C3A48D035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811CE-7DB7-4B31-A6B9-E0CAACA98660}"/>
              </a:ext>
            </a:extLst>
          </p:cNvPr>
          <p:cNvSpPr txBox="1"/>
          <p:nvPr userDrawn="1"/>
        </p:nvSpPr>
        <p:spPr>
          <a:xfrm>
            <a:off x="628650" y="1998337"/>
            <a:ext cx="7886700" cy="401427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indent="0">
              <a:buFont typeface="Wingdings" panose="05000000000000000000" pitchFamily="2" charset="2"/>
              <a:buNone/>
            </a:pPr>
            <a:endParaRPr lang="en-US" sz="2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E02D3B-AED1-4DB2-B64C-3358B381B090}"/>
              </a:ext>
            </a:extLst>
          </p:cNvPr>
          <p:cNvSpPr txBox="1"/>
          <p:nvPr userDrawn="1"/>
        </p:nvSpPr>
        <p:spPr>
          <a:xfrm>
            <a:off x="628650" y="1475117"/>
            <a:ext cx="217493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/>
              <a:t>AP® Exam Tip</a:t>
            </a:r>
            <a:endParaRPr lang="en-US" sz="280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98667F8-8436-4568-B2CF-2FBD7F107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9843" y="2087592"/>
            <a:ext cx="7764044" cy="392501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ü"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513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6041F-5FB7-422E-BF7B-80B5927F1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457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5B018-7F16-45F2-8B1E-832BC2260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6D4821-3134-4276-9A40-DF9C56342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175A0-AB9B-4663-A1CF-AF5E1550A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" y="6485740"/>
            <a:ext cx="9144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Practice of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2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4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80160"/>
            <a:ext cx="7886700" cy="489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22602042-EBAD-4FB9-A514-FFD838875F88}"/>
              </a:ext>
            </a:extLst>
          </p:cNvPr>
          <p:cNvSpPr txBox="1">
            <a:spLocks/>
          </p:cNvSpPr>
          <p:nvPr userDrawn="1"/>
        </p:nvSpPr>
        <p:spPr>
          <a:xfrm>
            <a:off x="5917721" y="6275762"/>
            <a:ext cx="3105509" cy="365125"/>
          </a:xfrm>
          <a:prstGeom prst="rect">
            <a:avLst/>
          </a:prstGeom>
          <a:noFill/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i="0" dirty="0">
                <a:solidFill>
                  <a:schemeClr val="bg1">
                    <a:lumMod val="50000"/>
                  </a:schemeClr>
                </a:solidFill>
              </a:rPr>
              <a:t>Starnes/</a:t>
            </a:r>
            <a:r>
              <a:rPr lang="en-US" sz="1400" i="0">
                <a:solidFill>
                  <a:schemeClr val="bg1">
                    <a:lumMod val="50000"/>
                  </a:schemeClr>
                </a:solidFill>
              </a:rPr>
              <a:t>Tabor,</a:t>
            </a:r>
            <a:r>
              <a:rPr lang="en-US" sz="1400" i="1">
                <a:solidFill>
                  <a:schemeClr val="bg1">
                    <a:lumMod val="50000"/>
                  </a:schemeClr>
                </a:solidFill>
              </a:rPr>
              <a:t> The Practice of Statistics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0A60B7FB-17EF-48F8-B87E-F82A971A173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49" y="6379132"/>
            <a:ext cx="2205468" cy="39114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3390B5-21A3-4BAF-8938-A5044D41F871}"/>
              </a:ext>
            </a:extLst>
          </p:cNvPr>
          <p:cNvCxnSpPr>
            <a:cxnSpLocks/>
          </p:cNvCxnSpPr>
          <p:nvPr userDrawn="1"/>
        </p:nvCxnSpPr>
        <p:spPr>
          <a:xfrm>
            <a:off x="0" y="6366291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5DDCAF-9635-4A72-9971-37B99A356944}"/>
              </a:ext>
            </a:extLst>
          </p:cNvPr>
          <p:cNvCxnSpPr>
            <a:cxnSpLocks/>
          </p:cNvCxnSpPr>
          <p:nvPr userDrawn="1"/>
        </p:nvCxnSpPr>
        <p:spPr>
          <a:xfrm>
            <a:off x="621102" y="1155940"/>
            <a:ext cx="7894248" cy="0"/>
          </a:xfrm>
          <a:prstGeom prst="lin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13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6" r:id="rId3"/>
    <p:sldLayoutId id="2147483667" r:id="rId4"/>
    <p:sldLayoutId id="2147483693" r:id="rId5"/>
    <p:sldLayoutId id="2147483694" r:id="rId6"/>
    <p:sldLayoutId id="2147483696" r:id="rId7"/>
    <p:sldLayoutId id="214748369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BE9622-A826-468B-805E-89C81E290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11F1A-B9C0-4F8E-9E1D-32287C89B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151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477101-FBE3-417F-8CBD-8E1205FFE1B3}"/>
              </a:ext>
            </a:extLst>
          </p:cNvPr>
          <p:cNvSpPr txBox="1"/>
          <p:nvPr/>
        </p:nvSpPr>
        <p:spPr>
          <a:xfrm>
            <a:off x="269763" y="785004"/>
            <a:ext cx="3571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Chapter 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394964-F208-485A-BC0D-A9671CD9E89F}"/>
              </a:ext>
            </a:extLst>
          </p:cNvPr>
          <p:cNvSpPr txBox="1"/>
          <p:nvPr/>
        </p:nvSpPr>
        <p:spPr>
          <a:xfrm>
            <a:off x="269763" y="3709358"/>
            <a:ext cx="38215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Section 6.2</a:t>
            </a:r>
          </a:p>
          <a:p>
            <a:pPr lvl="0">
              <a:defRPr/>
            </a:pPr>
            <a:r>
              <a:rPr lang="en-US" sz="2800" dirty="0">
                <a:solidFill>
                  <a:prstClr val="white"/>
                </a:solidFill>
              </a:rPr>
              <a:t>Transforming and Combining Random Variables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5F8946-2409-4A40-9F35-F381A38CD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132" y="3483378"/>
            <a:ext cx="4817487" cy="851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003BCB-4692-43E3-AD65-A01B979FE558}"/>
              </a:ext>
            </a:extLst>
          </p:cNvPr>
          <p:cNvSpPr txBox="1"/>
          <p:nvPr/>
        </p:nvSpPr>
        <p:spPr>
          <a:xfrm>
            <a:off x="346229" y="1939966"/>
            <a:ext cx="8451542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latin typeface="Trebuchet MS" panose="020B0603020202020204" pitchFamily="34" charset="0"/>
                <a:ea typeface="MS Gothic" panose="020B0609070205080204" pitchFamily="49" charset="-128"/>
              </a:rPr>
              <a:t>Random Variables and Probability Distributions</a:t>
            </a:r>
          </a:p>
        </p:txBody>
      </p:sp>
    </p:spTree>
    <p:extLst>
      <p:ext uri="{BB962C8B-B14F-4D97-AF65-F5344CB8AC3E}">
        <p14:creationId xmlns:p14="http://schemas.microsoft.com/office/powerpoint/2010/main" val="280572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 of Adding or Subtracting a Constant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589B6F-B3BD-415E-AA74-5ADF71234D9B}"/>
              </a:ext>
            </a:extLst>
          </p:cNvPr>
          <p:cNvSpPr/>
          <p:nvPr/>
        </p:nvSpPr>
        <p:spPr>
          <a:xfrm>
            <a:off x="628650" y="1342709"/>
            <a:ext cx="8289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It costs Pete $100 to buy permits, gas, and a ferry pass for each day trip.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6AA274-01CA-46AD-B6EE-F9BA3F7EA707}"/>
              </a:ext>
            </a:extLst>
          </p:cNvPr>
          <p:cNvSpPr/>
          <p:nvPr/>
        </p:nvSpPr>
        <p:spPr>
          <a:xfrm>
            <a:off x="628650" y="1822756"/>
            <a:ext cx="4546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Let V = the amount of profit that Pete collects on a randomly selected trip. </a:t>
            </a:r>
          </a:p>
        </p:txBody>
      </p:sp>
    </p:spTree>
    <p:extLst>
      <p:ext uri="{BB962C8B-B14F-4D97-AF65-F5344CB8AC3E}">
        <p14:creationId xmlns:p14="http://schemas.microsoft.com/office/powerpoint/2010/main" val="5950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4BA57D-2E23-46E6-814C-28F417BC1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634" y="3295922"/>
            <a:ext cx="4650716" cy="28846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 of Adding or Subtracting a Constant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589B6F-B3BD-415E-AA74-5ADF71234D9B}"/>
              </a:ext>
            </a:extLst>
          </p:cNvPr>
          <p:cNvSpPr/>
          <p:nvPr/>
        </p:nvSpPr>
        <p:spPr>
          <a:xfrm>
            <a:off x="628650" y="1342709"/>
            <a:ext cx="8289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It costs Pete $100 to buy permits, gas, and a ferry pass for each day trip.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6AA274-01CA-46AD-B6EE-F9BA3F7EA707}"/>
              </a:ext>
            </a:extLst>
          </p:cNvPr>
          <p:cNvSpPr/>
          <p:nvPr/>
        </p:nvSpPr>
        <p:spPr>
          <a:xfrm>
            <a:off x="628650" y="1822756"/>
            <a:ext cx="4546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Let V = the amount of profit that Pete collects on a randomly selected trip.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950926-0AE5-4014-81A7-7F2E01C81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696595"/>
            <a:ext cx="3881887" cy="59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4BA57D-2E23-46E6-814C-28F417BC1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088" y="2079265"/>
            <a:ext cx="2813289" cy="1744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950926-0AE5-4014-81A7-7F2E01C81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593" y="1360923"/>
            <a:ext cx="3080708" cy="4722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B27165-E9F3-4FEB-8968-2EA8B0935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88" y="2079265"/>
            <a:ext cx="2785208" cy="1714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0646A3-B654-45BD-A912-F691935D7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692" y="1360923"/>
            <a:ext cx="3080708" cy="428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2645BC1-0B55-4C31-ABDE-42F517A86DB8}"/>
              </a:ext>
            </a:extLst>
          </p:cNvPr>
          <p:cNvSpPr/>
          <p:nvPr/>
        </p:nvSpPr>
        <p:spPr>
          <a:xfrm>
            <a:off x="3545458" y="3870277"/>
            <a:ext cx="157863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i="1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V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= </a:t>
            </a:r>
            <a:r>
              <a:rPr lang="en-US" sz="2400" i="1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C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 – 100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48EB57D-64C8-476B-837B-281904E95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4737"/>
          </a:xfrm>
        </p:spPr>
        <p:txBody>
          <a:bodyPr>
            <a:normAutofit/>
          </a:bodyPr>
          <a:lstStyle/>
          <a:p>
            <a:r>
              <a:rPr lang="en-US" dirty="0"/>
              <a:t>Effect of Adding or Subtracting a Constant</a:t>
            </a:r>
          </a:p>
        </p:txBody>
      </p:sp>
    </p:spTree>
    <p:extLst>
      <p:ext uri="{BB962C8B-B14F-4D97-AF65-F5344CB8AC3E}">
        <p14:creationId xmlns:p14="http://schemas.microsoft.com/office/powerpoint/2010/main" val="193770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4BA57D-2E23-46E6-814C-28F417BC1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088" y="2079265"/>
            <a:ext cx="2813289" cy="1744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950926-0AE5-4014-81A7-7F2E01C81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593" y="1360923"/>
            <a:ext cx="3080708" cy="4722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B27165-E9F3-4FEB-8968-2EA8B0935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88" y="2079265"/>
            <a:ext cx="2785208" cy="1714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0646A3-B654-45BD-A912-F691935D7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692" y="1360923"/>
            <a:ext cx="3080708" cy="4283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1AFCED-8EF1-4A98-8668-92A570F2B4E5}"/>
              </a:ext>
            </a:extLst>
          </p:cNvPr>
          <p:cNvSpPr/>
          <p:nvPr/>
        </p:nvSpPr>
        <p:spPr>
          <a:xfrm>
            <a:off x="905773" y="4363132"/>
            <a:ext cx="7548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How does the distribution of V compare to the distribution of C?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645BC1-0B55-4C31-ABDE-42F517A86DB8}"/>
              </a:ext>
            </a:extLst>
          </p:cNvPr>
          <p:cNvSpPr/>
          <p:nvPr/>
        </p:nvSpPr>
        <p:spPr>
          <a:xfrm>
            <a:off x="3545458" y="3870277"/>
            <a:ext cx="157863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i="1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V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= </a:t>
            </a:r>
            <a:r>
              <a:rPr lang="en-US" sz="2400" i="1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C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 – 100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48EB57D-64C8-476B-837B-281904E95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4737"/>
          </a:xfrm>
        </p:spPr>
        <p:txBody>
          <a:bodyPr>
            <a:normAutofit/>
          </a:bodyPr>
          <a:lstStyle/>
          <a:p>
            <a:r>
              <a:rPr lang="en-US" dirty="0"/>
              <a:t>Effect of Adding or Subtracting a Constant</a:t>
            </a:r>
          </a:p>
        </p:txBody>
      </p:sp>
    </p:spTree>
    <p:extLst>
      <p:ext uri="{BB962C8B-B14F-4D97-AF65-F5344CB8AC3E}">
        <p14:creationId xmlns:p14="http://schemas.microsoft.com/office/powerpoint/2010/main" val="189686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4BA57D-2E23-46E6-814C-28F417BC1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088" y="2079265"/>
            <a:ext cx="2813289" cy="1744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950926-0AE5-4014-81A7-7F2E01C81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593" y="1360923"/>
            <a:ext cx="3080708" cy="4722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B27165-E9F3-4FEB-8968-2EA8B0935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88" y="2079265"/>
            <a:ext cx="2785208" cy="1714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0646A3-B654-45BD-A912-F691935D7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692" y="1360923"/>
            <a:ext cx="3080708" cy="4283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1AFCED-8EF1-4A98-8668-92A570F2B4E5}"/>
              </a:ext>
            </a:extLst>
          </p:cNvPr>
          <p:cNvSpPr/>
          <p:nvPr/>
        </p:nvSpPr>
        <p:spPr>
          <a:xfrm>
            <a:off x="905773" y="4363132"/>
            <a:ext cx="754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How does the distribution of V compare to the distribution of C?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µ</a:t>
            </a:r>
            <a:r>
              <a:rPr lang="en-US" sz="2000" baseline="-25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V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 = $462.50, which is $100 less than µ</a:t>
            </a:r>
            <a:r>
              <a:rPr lang="en-US" sz="2000" baseline="-25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 = $562.50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645BC1-0B55-4C31-ABDE-42F517A86DB8}"/>
              </a:ext>
            </a:extLst>
          </p:cNvPr>
          <p:cNvSpPr/>
          <p:nvPr/>
        </p:nvSpPr>
        <p:spPr>
          <a:xfrm>
            <a:off x="3545458" y="3870277"/>
            <a:ext cx="157863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i="1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V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= </a:t>
            </a:r>
            <a:r>
              <a:rPr lang="en-US" sz="2400" i="1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C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 – 100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48EB57D-64C8-476B-837B-281904E95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4737"/>
          </a:xfrm>
        </p:spPr>
        <p:txBody>
          <a:bodyPr>
            <a:normAutofit/>
          </a:bodyPr>
          <a:lstStyle/>
          <a:p>
            <a:r>
              <a:rPr lang="en-US" dirty="0"/>
              <a:t>Effect of Adding or Subtracting a Constant</a:t>
            </a:r>
          </a:p>
        </p:txBody>
      </p:sp>
    </p:spTree>
    <p:extLst>
      <p:ext uri="{BB962C8B-B14F-4D97-AF65-F5344CB8AC3E}">
        <p14:creationId xmlns:p14="http://schemas.microsoft.com/office/powerpoint/2010/main" val="29325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4BA57D-2E23-46E6-814C-28F417BC1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088" y="2079265"/>
            <a:ext cx="2813289" cy="1744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950926-0AE5-4014-81A7-7F2E01C81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593" y="1360923"/>
            <a:ext cx="3080708" cy="4722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B27165-E9F3-4FEB-8968-2EA8B0935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88" y="2079265"/>
            <a:ext cx="2785208" cy="1714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0646A3-B654-45BD-A912-F691935D7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692" y="1360923"/>
            <a:ext cx="3080708" cy="4283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1AFCED-8EF1-4A98-8668-92A570F2B4E5}"/>
              </a:ext>
            </a:extLst>
          </p:cNvPr>
          <p:cNvSpPr/>
          <p:nvPr/>
        </p:nvSpPr>
        <p:spPr>
          <a:xfrm>
            <a:off x="905773" y="4363132"/>
            <a:ext cx="7548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How does the distribution of V compare to the distribution of C?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µ</a:t>
            </a:r>
            <a:r>
              <a:rPr lang="en-US" sz="2000" baseline="-25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V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 = $462.50, which is $100 less than µ</a:t>
            </a:r>
            <a:r>
              <a:rPr lang="en-US" sz="2000" baseline="-25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 = $562.50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l-GR" sz="2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σ</a:t>
            </a:r>
            <a:r>
              <a:rPr lang="en-US" sz="2000" baseline="-25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V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 = $163.46, which is the same as </a:t>
            </a:r>
            <a:r>
              <a:rPr lang="el-GR" sz="2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σ</a:t>
            </a:r>
            <a:r>
              <a:rPr lang="en-US" sz="2000" baseline="-25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 = $163.46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645BC1-0B55-4C31-ABDE-42F517A86DB8}"/>
              </a:ext>
            </a:extLst>
          </p:cNvPr>
          <p:cNvSpPr/>
          <p:nvPr/>
        </p:nvSpPr>
        <p:spPr>
          <a:xfrm>
            <a:off x="3545458" y="3870277"/>
            <a:ext cx="157863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i="1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V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= </a:t>
            </a:r>
            <a:r>
              <a:rPr lang="en-US" sz="2400" i="1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C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 – 100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48EB57D-64C8-476B-837B-281904E95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4737"/>
          </a:xfrm>
        </p:spPr>
        <p:txBody>
          <a:bodyPr>
            <a:normAutofit/>
          </a:bodyPr>
          <a:lstStyle/>
          <a:p>
            <a:r>
              <a:rPr lang="en-US" dirty="0"/>
              <a:t>Effect of Adding or Subtracting a Constant</a:t>
            </a:r>
          </a:p>
        </p:txBody>
      </p:sp>
    </p:spTree>
    <p:extLst>
      <p:ext uri="{BB962C8B-B14F-4D97-AF65-F5344CB8AC3E}">
        <p14:creationId xmlns:p14="http://schemas.microsoft.com/office/powerpoint/2010/main" val="76507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4BA57D-2E23-46E6-814C-28F417BC1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088" y="2079265"/>
            <a:ext cx="2813289" cy="1744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950926-0AE5-4014-81A7-7F2E01C81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593" y="1360923"/>
            <a:ext cx="3080708" cy="4722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B27165-E9F3-4FEB-8968-2EA8B0935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88" y="2079265"/>
            <a:ext cx="2785208" cy="1714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0646A3-B654-45BD-A912-F691935D7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692" y="1360923"/>
            <a:ext cx="3080708" cy="4283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1AFCED-8EF1-4A98-8668-92A570F2B4E5}"/>
              </a:ext>
            </a:extLst>
          </p:cNvPr>
          <p:cNvSpPr/>
          <p:nvPr/>
        </p:nvSpPr>
        <p:spPr>
          <a:xfrm>
            <a:off x="905773" y="4363132"/>
            <a:ext cx="75481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How does the distribution of V compare to the distribution of C?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µ</a:t>
            </a:r>
            <a:r>
              <a:rPr lang="en-US" sz="2000" baseline="-25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V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 = $462.50, which is $100 less than µ</a:t>
            </a:r>
            <a:r>
              <a:rPr lang="en-US" sz="2000" baseline="-25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 = $562.50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l-GR" sz="2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σ</a:t>
            </a:r>
            <a:r>
              <a:rPr lang="en-US" sz="2000" baseline="-25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V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 = $163.46, which is the same as </a:t>
            </a:r>
            <a:r>
              <a:rPr lang="el-GR" sz="2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σ</a:t>
            </a:r>
            <a:r>
              <a:rPr lang="en-US" sz="2000" baseline="-25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 = $163.46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The shape of V is the same as the shape of 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645BC1-0B55-4C31-ABDE-42F517A86DB8}"/>
              </a:ext>
            </a:extLst>
          </p:cNvPr>
          <p:cNvSpPr/>
          <p:nvPr/>
        </p:nvSpPr>
        <p:spPr>
          <a:xfrm>
            <a:off x="3545458" y="3870277"/>
            <a:ext cx="157863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i="1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V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= </a:t>
            </a:r>
            <a:r>
              <a:rPr lang="en-US" sz="2400" i="1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C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 – 100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48EB57D-64C8-476B-837B-281904E95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4737"/>
          </a:xfrm>
        </p:spPr>
        <p:txBody>
          <a:bodyPr>
            <a:normAutofit/>
          </a:bodyPr>
          <a:lstStyle/>
          <a:p>
            <a:r>
              <a:rPr lang="en-US" dirty="0"/>
              <a:t>Effect of Adding or Subtracting a Constant</a:t>
            </a:r>
          </a:p>
        </p:txBody>
      </p:sp>
    </p:spTree>
    <p:extLst>
      <p:ext uri="{BB962C8B-B14F-4D97-AF65-F5344CB8AC3E}">
        <p14:creationId xmlns:p14="http://schemas.microsoft.com/office/powerpoint/2010/main" val="426260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Adding or Subtracting a Constant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8E07B6-FF71-453D-BA41-973380F89226}"/>
              </a:ext>
            </a:extLst>
          </p:cNvPr>
          <p:cNvGrpSpPr/>
          <p:nvPr/>
        </p:nvGrpSpPr>
        <p:grpSpPr>
          <a:xfrm>
            <a:off x="628650" y="1399747"/>
            <a:ext cx="7886700" cy="3172254"/>
            <a:chOff x="843992" y="3040015"/>
            <a:chExt cx="7142671" cy="385813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639EB9-61D5-4A67-A7FF-EE77736E464B}"/>
                </a:ext>
              </a:extLst>
            </p:cNvPr>
            <p:cNvSpPr txBox="1"/>
            <p:nvPr/>
          </p:nvSpPr>
          <p:spPr>
            <a:xfrm>
              <a:off x="843992" y="3040015"/>
              <a:ext cx="7142671" cy="8575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/>
                <a:t>The Effect of Adding or Subtracting a Constant</a:t>
              </a:r>
              <a:br>
                <a:rPr lang="en-US" sz="2400" dirty="0"/>
              </a:br>
              <a:r>
                <a:rPr lang="en-US" sz="2400" dirty="0"/>
                <a:t>on a Probability Distribution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652627-391A-4146-ACB0-C901987CE983}"/>
                </a:ext>
              </a:extLst>
            </p:cNvPr>
            <p:cNvSpPr txBox="1"/>
            <p:nvPr/>
          </p:nvSpPr>
          <p:spPr>
            <a:xfrm>
              <a:off x="843992" y="3897564"/>
              <a:ext cx="7142671" cy="30005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2000" dirty="0"/>
                <a:t>Adding the same positive number </a:t>
              </a:r>
              <a:r>
                <a:rPr lang="en-US" sz="2000" i="1" dirty="0"/>
                <a:t>a</a:t>
              </a:r>
              <a:r>
                <a:rPr lang="en-US" sz="2000" dirty="0"/>
                <a:t> to (subtracting a from) each value of a</a:t>
              </a:r>
            </a:p>
            <a:p>
              <a:r>
                <a:rPr lang="en-US" sz="2000" dirty="0"/>
                <a:t>random variable: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749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Adding or Subtracting a Constant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8E07B6-FF71-453D-BA41-973380F89226}"/>
              </a:ext>
            </a:extLst>
          </p:cNvPr>
          <p:cNvGrpSpPr/>
          <p:nvPr/>
        </p:nvGrpSpPr>
        <p:grpSpPr>
          <a:xfrm>
            <a:off x="628650" y="1399747"/>
            <a:ext cx="7886700" cy="3172254"/>
            <a:chOff x="843992" y="3040015"/>
            <a:chExt cx="7142671" cy="385813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639EB9-61D5-4A67-A7FF-EE77736E464B}"/>
                </a:ext>
              </a:extLst>
            </p:cNvPr>
            <p:cNvSpPr txBox="1"/>
            <p:nvPr/>
          </p:nvSpPr>
          <p:spPr>
            <a:xfrm>
              <a:off x="843992" y="3040015"/>
              <a:ext cx="7142671" cy="8575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/>
                <a:t>The Effect of Adding or Subtracting a Constant</a:t>
              </a:r>
              <a:br>
                <a:rPr lang="en-US" sz="2400" dirty="0"/>
              </a:br>
              <a:r>
                <a:rPr lang="en-US" sz="2400" dirty="0"/>
                <a:t>on a Probability Distribution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652627-391A-4146-ACB0-C901987CE983}"/>
                </a:ext>
              </a:extLst>
            </p:cNvPr>
            <p:cNvSpPr txBox="1"/>
            <p:nvPr/>
          </p:nvSpPr>
          <p:spPr>
            <a:xfrm>
              <a:off x="843992" y="3897564"/>
              <a:ext cx="7142671" cy="30005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2000" dirty="0"/>
                <a:t>Adding the same positive number </a:t>
              </a:r>
              <a:r>
                <a:rPr lang="en-US" sz="2000" i="1" dirty="0"/>
                <a:t>a</a:t>
              </a:r>
              <a:r>
                <a:rPr lang="en-US" sz="2000" dirty="0"/>
                <a:t> to (subtracting a from) each value of a</a:t>
              </a:r>
            </a:p>
            <a:p>
              <a:r>
                <a:rPr lang="en-US" sz="2000" dirty="0"/>
                <a:t>random variable: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Adds </a:t>
              </a:r>
              <a:r>
                <a:rPr lang="en-US" sz="2000" i="1" dirty="0"/>
                <a:t>a</a:t>
              </a:r>
              <a:r>
                <a:rPr lang="en-US" sz="2000" dirty="0"/>
                <a:t> to (subtracts </a:t>
              </a:r>
              <a:r>
                <a:rPr lang="en-US" sz="2000" i="1" dirty="0"/>
                <a:t>a</a:t>
              </a:r>
              <a:r>
                <a:rPr lang="en-US" sz="2000" dirty="0"/>
                <a:t> from) measures of center and location (mean, median, quartiles, percentiles).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559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Adding or Subtracting a Constant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8E07B6-FF71-453D-BA41-973380F89226}"/>
              </a:ext>
            </a:extLst>
          </p:cNvPr>
          <p:cNvGrpSpPr/>
          <p:nvPr/>
        </p:nvGrpSpPr>
        <p:grpSpPr>
          <a:xfrm>
            <a:off x="628650" y="1399747"/>
            <a:ext cx="7886700" cy="3172254"/>
            <a:chOff x="843992" y="3040015"/>
            <a:chExt cx="7142671" cy="385813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639EB9-61D5-4A67-A7FF-EE77736E464B}"/>
                </a:ext>
              </a:extLst>
            </p:cNvPr>
            <p:cNvSpPr txBox="1"/>
            <p:nvPr/>
          </p:nvSpPr>
          <p:spPr>
            <a:xfrm>
              <a:off x="843992" y="3040015"/>
              <a:ext cx="7142671" cy="8575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/>
                <a:t>The Effect of Adding or Subtracting a Constant</a:t>
              </a:r>
              <a:br>
                <a:rPr lang="en-US" sz="2400" dirty="0"/>
              </a:br>
              <a:r>
                <a:rPr lang="en-US" sz="2400" dirty="0"/>
                <a:t>on a Probability Distribution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652627-391A-4146-ACB0-C901987CE983}"/>
                </a:ext>
              </a:extLst>
            </p:cNvPr>
            <p:cNvSpPr txBox="1"/>
            <p:nvPr/>
          </p:nvSpPr>
          <p:spPr>
            <a:xfrm>
              <a:off x="843992" y="3897564"/>
              <a:ext cx="7142671" cy="30005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2000" dirty="0"/>
                <a:t>Adding the same positive number </a:t>
              </a:r>
              <a:r>
                <a:rPr lang="en-US" sz="2000" i="1" dirty="0"/>
                <a:t>a</a:t>
              </a:r>
              <a:r>
                <a:rPr lang="en-US" sz="2000" dirty="0"/>
                <a:t> to (subtracting a from) each value of a</a:t>
              </a:r>
            </a:p>
            <a:p>
              <a:r>
                <a:rPr lang="en-US" sz="2000" dirty="0"/>
                <a:t>random variable: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Adds </a:t>
              </a:r>
              <a:r>
                <a:rPr lang="en-US" sz="2000" i="1" dirty="0"/>
                <a:t>a</a:t>
              </a:r>
              <a:r>
                <a:rPr lang="en-US" sz="2000" dirty="0"/>
                <a:t> to (subtracts </a:t>
              </a:r>
              <a:r>
                <a:rPr lang="en-US" sz="2000" i="1" dirty="0"/>
                <a:t>a</a:t>
              </a:r>
              <a:r>
                <a:rPr lang="en-US" sz="2000" dirty="0"/>
                <a:t> from) measures of center and location (mean, median, quartiles, percentiles).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Does not change measures of variability (range, IQR, standard deviation).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230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AC536-1A60-46BE-8E46-ABD601517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Transforming and Combining Random 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AA134-3A60-4C43-A73E-B5EEEB5F87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9978" y="2463823"/>
            <a:ext cx="7764044" cy="3620037"/>
          </a:xfrm>
        </p:spPr>
        <p:txBody>
          <a:bodyPr>
            <a:noAutofit/>
          </a:bodyPr>
          <a:lstStyle/>
          <a:p>
            <a:r>
              <a:rPr lang="en-US" dirty="0"/>
              <a:t>DESCRIBE the effect of adding or subtracting a constant or multiplying or dividing by a constant on the probability distribution of a random variable.</a:t>
            </a:r>
          </a:p>
          <a:p>
            <a:r>
              <a:rPr lang="en-US" dirty="0"/>
              <a:t>CALCULATE the mean and standard deviation of the sum or difference of random variables.</a:t>
            </a:r>
          </a:p>
          <a:p>
            <a:r>
              <a:rPr lang="en-US" dirty="0"/>
              <a:t>FIND probabilities involving the sum or difference of independent Normal random variables.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9473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Adding or Subtracting a Constant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8E07B6-FF71-453D-BA41-973380F89226}"/>
              </a:ext>
            </a:extLst>
          </p:cNvPr>
          <p:cNvGrpSpPr/>
          <p:nvPr/>
        </p:nvGrpSpPr>
        <p:grpSpPr>
          <a:xfrm>
            <a:off x="628650" y="1399747"/>
            <a:ext cx="7886700" cy="3172254"/>
            <a:chOff x="843992" y="3040015"/>
            <a:chExt cx="7142671" cy="385813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639EB9-61D5-4A67-A7FF-EE77736E464B}"/>
                </a:ext>
              </a:extLst>
            </p:cNvPr>
            <p:cNvSpPr txBox="1"/>
            <p:nvPr/>
          </p:nvSpPr>
          <p:spPr>
            <a:xfrm>
              <a:off x="843992" y="3040015"/>
              <a:ext cx="7142671" cy="8575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/>
                <a:t>The Effect of Adding or Subtracting a Constant</a:t>
              </a:r>
              <a:br>
                <a:rPr lang="en-US" sz="2400" dirty="0"/>
              </a:br>
              <a:r>
                <a:rPr lang="en-US" sz="2400" dirty="0"/>
                <a:t>on a Probability Distribution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652627-391A-4146-ACB0-C901987CE983}"/>
                </a:ext>
              </a:extLst>
            </p:cNvPr>
            <p:cNvSpPr txBox="1"/>
            <p:nvPr/>
          </p:nvSpPr>
          <p:spPr>
            <a:xfrm>
              <a:off x="843992" y="3897564"/>
              <a:ext cx="7142671" cy="30005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2000" dirty="0"/>
                <a:t>Adding the same positive number </a:t>
              </a:r>
              <a:r>
                <a:rPr lang="en-US" sz="2000" i="1" dirty="0"/>
                <a:t>a</a:t>
              </a:r>
              <a:r>
                <a:rPr lang="en-US" sz="2000" dirty="0"/>
                <a:t> to (subtracting a from) each value of a</a:t>
              </a:r>
            </a:p>
            <a:p>
              <a:r>
                <a:rPr lang="en-US" sz="2000" dirty="0"/>
                <a:t>random variable: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Adds </a:t>
              </a:r>
              <a:r>
                <a:rPr lang="en-US" sz="2000" i="1" dirty="0"/>
                <a:t>a</a:t>
              </a:r>
              <a:r>
                <a:rPr lang="en-US" sz="2000" dirty="0"/>
                <a:t> to (subtracts </a:t>
              </a:r>
              <a:r>
                <a:rPr lang="en-US" sz="2000" i="1" dirty="0"/>
                <a:t>a</a:t>
              </a:r>
              <a:r>
                <a:rPr lang="en-US" sz="2000" dirty="0"/>
                <a:t> from) measures of center and location (mean, median, quartiles, percentiles).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Does not change measures of variability (range, IQR, standard deviation).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Does not change the shape of the probability distribution.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267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Adding or Subtracting a Constant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8E07B6-FF71-453D-BA41-973380F89226}"/>
              </a:ext>
            </a:extLst>
          </p:cNvPr>
          <p:cNvGrpSpPr/>
          <p:nvPr/>
        </p:nvGrpSpPr>
        <p:grpSpPr>
          <a:xfrm>
            <a:off x="628650" y="1399747"/>
            <a:ext cx="7886700" cy="3172254"/>
            <a:chOff x="843992" y="3040015"/>
            <a:chExt cx="7142671" cy="385813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639EB9-61D5-4A67-A7FF-EE77736E464B}"/>
                </a:ext>
              </a:extLst>
            </p:cNvPr>
            <p:cNvSpPr txBox="1"/>
            <p:nvPr/>
          </p:nvSpPr>
          <p:spPr>
            <a:xfrm>
              <a:off x="843992" y="3040015"/>
              <a:ext cx="7142671" cy="8575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/>
                <a:t>The Effect of Adding or Subtracting a Constant</a:t>
              </a:r>
              <a:br>
                <a:rPr lang="en-US" sz="2400" dirty="0"/>
              </a:br>
              <a:r>
                <a:rPr lang="en-US" sz="2400" dirty="0"/>
                <a:t>on a Probability Distribution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652627-391A-4146-ACB0-C901987CE983}"/>
                </a:ext>
              </a:extLst>
            </p:cNvPr>
            <p:cNvSpPr txBox="1"/>
            <p:nvPr/>
          </p:nvSpPr>
          <p:spPr>
            <a:xfrm>
              <a:off x="843992" y="3897564"/>
              <a:ext cx="7142671" cy="30005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2000" dirty="0"/>
                <a:t>Adding the same positive number </a:t>
              </a:r>
              <a:r>
                <a:rPr lang="en-US" sz="2000" i="1" dirty="0"/>
                <a:t>a</a:t>
              </a:r>
              <a:r>
                <a:rPr lang="en-US" sz="2000" dirty="0"/>
                <a:t> to (subtracting a from) each value of a</a:t>
              </a:r>
            </a:p>
            <a:p>
              <a:r>
                <a:rPr lang="en-US" sz="2000" dirty="0"/>
                <a:t>random variable: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Adds </a:t>
              </a:r>
              <a:r>
                <a:rPr lang="en-US" sz="2000" i="1" dirty="0"/>
                <a:t>a</a:t>
              </a:r>
              <a:r>
                <a:rPr lang="en-US" sz="2000" dirty="0"/>
                <a:t> to (subtracts </a:t>
              </a:r>
              <a:r>
                <a:rPr lang="en-US" sz="2000" i="1" dirty="0"/>
                <a:t>a</a:t>
              </a:r>
              <a:r>
                <a:rPr lang="en-US" sz="2000" dirty="0"/>
                <a:t> from) measures of center and location (mean, median, quartiles, percentiles).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Does not change measures of variability (range, IQR, standard deviation).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Does not change the shape of the probability distribution.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B838FAC-F076-4205-AB48-ECE7572F1324}"/>
              </a:ext>
            </a:extLst>
          </p:cNvPr>
          <p:cNvSpPr/>
          <p:nvPr/>
        </p:nvSpPr>
        <p:spPr>
          <a:xfrm>
            <a:off x="733245" y="4890072"/>
            <a:ext cx="77821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Note that adding or subtracting a constant affects the distribution of a quantitative variable and the probability distribution of a random variable in exactly the same way.</a:t>
            </a:r>
          </a:p>
        </p:txBody>
      </p:sp>
    </p:spTree>
    <p:extLst>
      <p:ext uri="{BB962C8B-B14F-4D97-AF65-F5344CB8AC3E}">
        <p14:creationId xmlns:p14="http://schemas.microsoft.com/office/powerpoint/2010/main" val="404492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 of Adding or Subtracting a Constant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0C2FAA-3C44-4026-87BF-4DA42BE5650D}"/>
              </a:ext>
            </a:extLst>
          </p:cNvPr>
          <p:cNvSpPr/>
          <p:nvPr/>
        </p:nvSpPr>
        <p:spPr>
          <a:xfrm>
            <a:off x="628650" y="1344927"/>
            <a:ext cx="7886700" cy="2862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Problem</a:t>
            </a:r>
            <a:r>
              <a:rPr lang="en-US" altLang="en-US" sz="2000" dirty="0"/>
              <a:t>: </a:t>
            </a:r>
            <a:r>
              <a:rPr lang="en-US" sz="2000" dirty="0"/>
              <a:t>In a large introductory statistics class, the score X of a randomly selected student on a test worth 50 points can be modeled by a Normal distribution with mean 35 and standard </a:t>
            </a:r>
            <a:br>
              <a:rPr lang="en-US" sz="2000" dirty="0"/>
            </a:br>
            <a:r>
              <a:rPr lang="en-US" sz="2000" dirty="0"/>
              <a:t>deviation 5. Due to a difficult question on the </a:t>
            </a:r>
            <a:br>
              <a:rPr lang="en-US" sz="2000" dirty="0"/>
            </a:br>
            <a:r>
              <a:rPr lang="en-US" sz="2000" dirty="0"/>
              <a:t>test, the professor decides to add 5 points to </a:t>
            </a:r>
            <a:br>
              <a:rPr lang="en-US" sz="2000" dirty="0"/>
            </a:br>
            <a:r>
              <a:rPr lang="en-US" sz="2000" dirty="0"/>
              <a:t>each student’s score. Let Y be the scaled test </a:t>
            </a:r>
            <a:br>
              <a:rPr lang="en-US" sz="2000" dirty="0"/>
            </a:br>
            <a:r>
              <a:rPr lang="en-US" sz="2000" dirty="0"/>
              <a:t>score of the randomly selected student. </a:t>
            </a:r>
            <a:br>
              <a:rPr lang="en-US" sz="2000" dirty="0"/>
            </a:br>
            <a:r>
              <a:rPr lang="en-US" sz="2000" dirty="0"/>
              <a:t>Describe the shape, center, and variability </a:t>
            </a:r>
            <a:br>
              <a:rPr lang="en-US" sz="2000" dirty="0"/>
            </a:br>
            <a:r>
              <a:rPr lang="en-US" sz="2000" dirty="0"/>
              <a:t>of the probability distribution of Y.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9928E7-50D9-454E-B157-6E509167D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933" y="2199736"/>
            <a:ext cx="3032417" cy="20075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DB6292-958A-4303-B335-A4FE4D36AA51}"/>
              </a:ext>
            </a:extLst>
          </p:cNvPr>
          <p:cNvSpPr/>
          <p:nvPr/>
        </p:nvSpPr>
        <p:spPr>
          <a:xfrm rot="16200000">
            <a:off x="7659507" y="3226388"/>
            <a:ext cx="19271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>
                <a:latin typeface="HelveticaNeueLTStd-Cn"/>
              </a:rPr>
              <a:t>monkeybusinessimages</a:t>
            </a:r>
            <a:r>
              <a:rPr lang="en-US" sz="800" dirty="0">
                <a:latin typeface="HelveticaNeueLTStd-Cn"/>
              </a:rPr>
              <a:t>/Getty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98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 of Adding or Subtracting a Constant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0C2FAA-3C44-4026-87BF-4DA42BE5650D}"/>
              </a:ext>
            </a:extLst>
          </p:cNvPr>
          <p:cNvSpPr/>
          <p:nvPr/>
        </p:nvSpPr>
        <p:spPr>
          <a:xfrm>
            <a:off x="628650" y="1344927"/>
            <a:ext cx="7886700" cy="2862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Problem</a:t>
            </a:r>
            <a:r>
              <a:rPr lang="en-US" altLang="en-US" sz="2000" dirty="0"/>
              <a:t>: </a:t>
            </a:r>
            <a:r>
              <a:rPr lang="en-US" sz="2000" dirty="0"/>
              <a:t>In a large introductory statistics class, the score X of a randomly selected student on a test worth 50 points can be modeled by a Normal distribution with mean 35 and standard </a:t>
            </a:r>
            <a:br>
              <a:rPr lang="en-US" sz="2000" dirty="0"/>
            </a:br>
            <a:r>
              <a:rPr lang="en-US" sz="2000" dirty="0"/>
              <a:t>deviation 5. Due to a difficult question on the </a:t>
            </a:r>
            <a:br>
              <a:rPr lang="en-US" sz="2000" dirty="0"/>
            </a:br>
            <a:r>
              <a:rPr lang="en-US" sz="2000" dirty="0"/>
              <a:t>test, the professor decides to add 5 points to </a:t>
            </a:r>
            <a:br>
              <a:rPr lang="en-US" sz="2000" dirty="0"/>
            </a:br>
            <a:r>
              <a:rPr lang="en-US" sz="2000" dirty="0"/>
              <a:t>each student’s score. Let Y be the scaled test </a:t>
            </a:r>
            <a:br>
              <a:rPr lang="en-US" sz="2000" dirty="0"/>
            </a:br>
            <a:r>
              <a:rPr lang="en-US" sz="2000" dirty="0"/>
              <a:t>score of the randomly selected student. </a:t>
            </a:r>
            <a:br>
              <a:rPr lang="en-US" sz="2000" dirty="0"/>
            </a:br>
            <a:r>
              <a:rPr lang="en-US" sz="2000" dirty="0"/>
              <a:t>Describe the shape, center, and variability </a:t>
            </a:r>
            <a:br>
              <a:rPr lang="en-US" sz="2000" dirty="0"/>
            </a:br>
            <a:r>
              <a:rPr lang="en-US" sz="2000" dirty="0"/>
              <a:t>of the probability distribution of Y.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9928E7-50D9-454E-B157-6E509167D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933" y="2199736"/>
            <a:ext cx="3032417" cy="20075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DB6292-958A-4303-B335-A4FE4D36AA51}"/>
              </a:ext>
            </a:extLst>
          </p:cNvPr>
          <p:cNvSpPr/>
          <p:nvPr/>
        </p:nvSpPr>
        <p:spPr>
          <a:xfrm rot="16200000">
            <a:off x="7659507" y="3226388"/>
            <a:ext cx="19271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>
                <a:latin typeface="HelveticaNeueLTStd-Cn"/>
              </a:rPr>
              <a:t>monkeybusinessimages</a:t>
            </a:r>
            <a:r>
              <a:rPr lang="en-US" sz="800" dirty="0">
                <a:latin typeface="HelveticaNeueLTStd-Cn"/>
              </a:rPr>
              <a:t>/Getty Images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9FEF105-D033-4E37-AFA5-42027093E7CD}"/>
              </a:ext>
            </a:extLst>
          </p:cNvPr>
          <p:cNvSpPr/>
          <p:nvPr/>
        </p:nvSpPr>
        <p:spPr>
          <a:xfrm>
            <a:off x="2387416" y="4472313"/>
            <a:ext cx="4369168" cy="1645557"/>
          </a:xfrm>
          <a:prstGeom prst="roundRect">
            <a:avLst/>
          </a:prstGeom>
          <a:solidFill>
            <a:srgbClr val="CCCCFF"/>
          </a:solidFill>
          <a:ln>
            <a:solidFill>
              <a:srgbClr val="CC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>
                <a:latin typeface="Segoe Print" panose="02000600000000000000" pitchFamily="2" charset="0"/>
              </a:rPr>
              <a:t>Shape: Approximately Normal</a:t>
            </a:r>
          </a:p>
          <a:p>
            <a:pPr>
              <a:lnSpc>
                <a:spcPct val="114000"/>
              </a:lnSpc>
            </a:pPr>
            <a:endParaRPr lang="en-US" sz="16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</a:pPr>
            <a:r>
              <a:rPr lang="en-US" sz="1600" dirty="0">
                <a:latin typeface="Segoe Print" panose="02000600000000000000" pitchFamily="2" charset="0"/>
              </a:rPr>
              <a:t>Center: µ</a:t>
            </a:r>
            <a:r>
              <a:rPr lang="en-US" sz="1600" baseline="-25000" dirty="0">
                <a:latin typeface="Segoe Print" panose="02000600000000000000" pitchFamily="2" charset="0"/>
              </a:rPr>
              <a:t>Y</a:t>
            </a:r>
            <a:r>
              <a:rPr lang="en-US" sz="1600" dirty="0">
                <a:latin typeface="Segoe Print" panose="02000600000000000000" pitchFamily="2" charset="0"/>
              </a:rPr>
              <a:t> = µ</a:t>
            </a:r>
            <a:r>
              <a:rPr lang="en-US" sz="1600" baseline="-25000" dirty="0">
                <a:latin typeface="Segoe Print" panose="02000600000000000000" pitchFamily="2" charset="0"/>
              </a:rPr>
              <a:t>X</a:t>
            </a:r>
            <a:r>
              <a:rPr lang="en-US" sz="1600" dirty="0">
                <a:latin typeface="Segoe Print" panose="02000600000000000000" pitchFamily="2" charset="0"/>
              </a:rPr>
              <a:t> + 5 = 35 + 5 = 40</a:t>
            </a:r>
          </a:p>
          <a:p>
            <a:pPr>
              <a:lnSpc>
                <a:spcPct val="114000"/>
              </a:lnSpc>
            </a:pPr>
            <a:endParaRPr lang="en-US" sz="16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</a:pPr>
            <a:r>
              <a:rPr lang="en-US" sz="1600" dirty="0">
                <a:latin typeface="Segoe Print" panose="02000600000000000000" pitchFamily="2" charset="0"/>
              </a:rPr>
              <a:t>Variability: </a:t>
            </a:r>
            <a:r>
              <a:rPr lang="el-GR" sz="1600" dirty="0">
                <a:latin typeface="Segoe Print" panose="02000600000000000000" pitchFamily="2" charset="0"/>
              </a:rPr>
              <a:t>σ</a:t>
            </a:r>
            <a:r>
              <a:rPr lang="en-US" sz="1600" baseline="-25000" dirty="0">
                <a:latin typeface="Segoe Print" panose="02000600000000000000" pitchFamily="2" charset="0"/>
              </a:rPr>
              <a:t>Y</a:t>
            </a:r>
            <a:r>
              <a:rPr lang="en-US" sz="1600" dirty="0">
                <a:latin typeface="Segoe Print" panose="02000600000000000000" pitchFamily="2" charset="0"/>
              </a:rPr>
              <a:t> = </a:t>
            </a:r>
            <a:r>
              <a:rPr lang="el-GR" sz="1600" dirty="0">
                <a:latin typeface="Segoe Print" panose="02000600000000000000" pitchFamily="2" charset="0"/>
              </a:rPr>
              <a:t>σ</a:t>
            </a:r>
            <a:r>
              <a:rPr lang="en-US" sz="1600" baseline="-25000" dirty="0">
                <a:latin typeface="Segoe Print" panose="02000600000000000000" pitchFamily="2" charset="0"/>
              </a:rPr>
              <a:t>X</a:t>
            </a:r>
            <a:r>
              <a:rPr lang="en-US" sz="1600" dirty="0">
                <a:latin typeface="Segoe Print" panose="02000600000000000000" pitchFamily="2" charset="0"/>
              </a:rPr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41678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Multiplying or Dividing by a Constant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8E07B6-FF71-453D-BA41-973380F89226}"/>
              </a:ext>
            </a:extLst>
          </p:cNvPr>
          <p:cNvGrpSpPr/>
          <p:nvPr/>
        </p:nvGrpSpPr>
        <p:grpSpPr>
          <a:xfrm>
            <a:off x="628650" y="1399747"/>
            <a:ext cx="7886700" cy="3025604"/>
            <a:chOff x="843992" y="3040015"/>
            <a:chExt cx="7142671" cy="367977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639EB9-61D5-4A67-A7FF-EE77736E464B}"/>
                </a:ext>
              </a:extLst>
            </p:cNvPr>
            <p:cNvSpPr txBox="1"/>
            <p:nvPr/>
          </p:nvSpPr>
          <p:spPr>
            <a:xfrm>
              <a:off x="843992" y="3040015"/>
              <a:ext cx="7142671" cy="8575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/>
                <a:t>The Effect of Multiplying or Dividing by a Constant</a:t>
              </a:r>
              <a:br>
                <a:rPr lang="en-US" sz="2400" dirty="0"/>
              </a:br>
              <a:r>
                <a:rPr lang="en-US" sz="2400" dirty="0"/>
                <a:t>on a Probability Distribution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652627-391A-4146-ACB0-C901987CE983}"/>
                </a:ext>
              </a:extLst>
            </p:cNvPr>
            <p:cNvSpPr txBox="1"/>
            <p:nvPr/>
          </p:nvSpPr>
          <p:spPr>
            <a:xfrm>
              <a:off x="843992" y="3897564"/>
              <a:ext cx="7142671" cy="28222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2000" dirty="0"/>
                <a:t>Multiplying (or dividing) each value of a random variable by the same</a:t>
              </a:r>
            </a:p>
            <a:p>
              <a:r>
                <a:rPr lang="en-US" sz="2000" dirty="0"/>
                <a:t>positive number </a:t>
              </a:r>
              <a:r>
                <a:rPr lang="en-US" sz="2000" i="1" dirty="0"/>
                <a:t>b</a:t>
              </a:r>
              <a:r>
                <a:rPr lang="en-US" sz="2000" dirty="0"/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20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Multiplying or Dividing by a Constant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8E07B6-FF71-453D-BA41-973380F89226}"/>
              </a:ext>
            </a:extLst>
          </p:cNvPr>
          <p:cNvGrpSpPr/>
          <p:nvPr/>
        </p:nvGrpSpPr>
        <p:grpSpPr>
          <a:xfrm>
            <a:off x="628650" y="1399747"/>
            <a:ext cx="7886700" cy="3025604"/>
            <a:chOff x="843992" y="3040015"/>
            <a:chExt cx="7142671" cy="367977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639EB9-61D5-4A67-A7FF-EE77736E464B}"/>
                </a:ext>
              </a:extLst>
            </p:cNvPr>
            <p:cNvSpPr txBox="1"/>
            <p:nvPr/>
          </p:nvSpPr>
          <p:spPr>
            <a:xfrm>
              <a:off x="843992" y="3040015"/>
              <a:ext cx="7142671" cy="8575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/>
                <a:t>The Effect of Multiplying or Dividing by a Constant</a:t>
              </a:r>
              <a:br>
                <a:rPr lang="en-US" sz="2400" dirty="0"/>
              </a:br>
              <a:r>
                <a:rPr lang="en-US" sz="2400" dirty="0"/>
                <a:t>on a Probability Distribution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652627-391A-4146-ACB0-C901987CE983}"/>
                </a:ext>
              </a:extLst>
            </p:cNvPr>
            <p:cNvSpPr txBox="1"/>
            <p:nvPr/>
          </p:nvSpPr>
          <p:spPr>
            <a:xfrm>
              <a:off x="843992" y="3897564"/>
              <a:ext cx="7142671" cy="28222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2000" dirty="0"/>
                <a:t>Multiplying (or dividing) each value of a random variable by the same</a:t>
              </a:r>
            </a:p>
            <a:p>
              <a:r>
                <a:rPr lang="en-US" sz="2000" dirty="0"/>
                <a:t>positive number </a:t>
              </a:r>
              <a:r>
                <a:rPr lang="en-US" sz="2000" i="1" dirty="0"/>
                <a:t>b</a:t>
              </a:r>
              <a:r>
                <a:rPr lang="en-US" sz="2000" dirty="0"/>
                <a:t>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Multiplies (divides) measures of center and location (mean, median, quartiles, percentiles) by </a:t>
              </a:r>
              <a:r>
                <a:rPr lang="en-US" sz="2000" i="1" dirty="0"/>
                <a:t>b</a:t>
              </a:r>
              <a:r>
                <a:rPr lang="en-US" sz="20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016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Multiplying or Dividing by a Constant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8E07B6-FF71-453D-BA41-973380F89226}"/>
              </a:ext>
            </a:extLst>
          </p:cNvPr>
          <p:cNvGrpSpPr/>
          <p:nvPr/>
        </p:nvGrpSpPr>
        <p:grpSpPr>
          <a:xfrm>
            <a:off x="628650" y="1399747"/>
            <a:ext cx="7886700" cy="3025604"/>
            <a:chOff x="843992" y="3040015"/>
            <a:chExt cx="7142671" cy="367977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639EB9-61D5-4A67-A7FF-EE77736E464B}"/>
                </a:ext>
              </a:extLst>
            </p:cNvPr>
            <p:cNvSpPr txBox="1"/>
            <p:nvPr/>
          </p:nvSpPr>
          <p:spPr>
            <a:xfrm>
              <a:off x="843992" y="3040015"/>
              <a:ext cx="7142671" cy="8575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/>
                <a:t>The Effect of Multiplying or Dividing by a Constant</a:t>
              </a:r>
              <a:br>
                <a:rPr lang="en-US" sz="2400" dirty="0"/>
              </a:br>
              <a:r>
                <a:rPr lang="en-US" sz="2400" dirty="0"/>
                <a:t>on a Probability Distribution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652627-391A-4146-ACB0-C901987CE983}"/>
                </a:ext>
              </a:extLst>
            </p:cNvPr>
            <p:cNvSpPr txBox="1"/>
            <p:nvPr/>
          </p:nvSpPr>
          <p:spPr>
            <a:xfrm>
              <a:off x="843992" y="3897564"/>
              <a:ext cx="7142671" cy="28222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2000" dirty="0"/>
                <a:t>Multiplying (or dividing) each value of a random variable by the same</a:t>
              </a:r>
            </a:p>
            <a:p>
              <a:r>
                <a:rPr lang="en-US" sz="2000" dirty="0"/>
                <a:t>positive number </a:t>
              </a:r>
              <a:r>
                <a:rPr lang="en-US" sz="2000" i="1" dirty="0"/>
                <a:t>b</a:t>
              </a:r>
              <a:r>
                <a:rPr lang="en-US" sz="2000" dirty="0"/>
                <a:t>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Multiplies (divides) measures of center and location (mean, median, quartiles, percentiles) by </a:t>
              </a:r>
              <a:r>
                <a:rPr lang="en-US" sz="2000" i="1" dirty="0"/>
                <a:t>b</a:t>
              </a:r>
              <a:r>
                <a:rPr lang="en-US" sz="2000" dirty="0"/>
                <a:t>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Multiplies (divides) measures of variability (range, IQR, standard deviation) by </a:t>
              </a:r>
              <a:r>
                <a:rPr lang="en-US" sz="2000" i="1" dirty="0"/>
                <a:t>b</a:t>
              </a:r>
              <a:r>
                <a:rPr lang="en-US" sz="20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667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Multiplying or Dividing by a Constant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8E07B6-FF71-453D-BA41-973380F89226}"/>
              </a:ext>
            </a:extLst>
          </p:cNvPr>
          <p:cNvGrpSpPr/>
          <p:nvPr/>
        </p:nvGrpSpPr>
        <p:grpSpPr>
          <a:xfrm>
            <a:off x="628650" y="1399747"/>
            <a:ext cx="7886700" cy="3025604"/>
            <a:chOff x="843992" y="3040015"/>
            <a:chExt cx="7142671" cy="367977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639EB9-61D5-4A67-A7FF-EE77736E464B}"/>
                </a:ext>
              </a:extLst>
            </p:cNvPr>
            <p:cNvSpPr txBox="1"/>
            <p:nvPr/>
          </p:nvSpPr>
          <p:spPr>
            <a:xfrm>
              <a:off x="843992" y="3040015"/>
              <a:ext cx="7142671" cy="8575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/>
                <a:t>The Effect of Multiplying or Dividing by a Constant</a:t>
              </a:r>
              <a:br>
                <a:rPr lang="en-US" sz="2400" dirty="0"/>
              </a:br>
              <a:r>
                <a:rPr lang="en-US" sz="2400" dirty="0"/>
                <a:t>on a Probability Distribution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652627-391A-4146-ACB0-C901987CE983}"/>
                </a:ext>
              </a:extLst>
            </p:cNvPr>
            <p:cNvSpPr txBox="1"/>
            <p:nvPr/>
          </p:nvSpPr>
          <p:spPr>
            <a:xfrm>
              <a:off x="843992" y="3897564"/>
              <a:ext cx="7142671" cy="28222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2000" dirty="0"/>
                <a:t>Multiplying (or dividing) each value of a random variable by the same</a:t>
              </a:r>
            </a:p>
            <a:p>
              <a:r>
                <a:rPr lang="en-US" sz="2000" dirty="0"/>
                <a:t>positive number </a:t>
              </a:r>
              <a:r>
                <a:rPr lang="en-US" sz="2000" i="1" dirty="0"/>
                <a:t>b</a:t>
              </a:r>
              <a:r>
                <a:rPr lang="en-US" sz="2000" dirty="0"/>
                <a:t>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Multiplies (divides) measures of center and location (mean, median, quartiles, percentiles) by </a:t>
              </a:r>
              <a:r>
                <a:rPr lang="en-US" sz="2000" i="1" dirty="0"/>
                <a:t>b</a:t>
              </a:r>
              <a:r>
                <a:rPr lang="en-US" sz="2000" dirty="0"/>
                <a:t>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Multiplies (divides) measures of variability (range, IQR, standard deviation) by </a:t>
              </a:r>
              <a:r>
                <a:rPr lang="en-US" sz="2000" i="1" dirty="0"/>
                <a:t>b</a:t>
              </a:r>
              <a:r>
                <a:rPr lang="en-US" sz="2000" dirty="0"/>
                <a:t>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Does not change the shape of the distribution.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712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Multiplying or Dividing by a Constant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8E07B6-FF71-453D-BA41-973380F89226}"/>
              </a:ext>
            </a:extLst>
          </p:cNvPr>
          <p:cNvGrpSpPr/>
          <p:nvPr/>
        </p:nvGrpSpPr>
        <p:grpSpPr>
          <a:xfrm>
            <a:off x="628650" y="1399747"/>
            <a:ext cx="7886700" cy="3025604"/>
            <a:chOff x="843992" y="3040015"/>
            <a:chExt cx="7142671" cy="367977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639EB9-61D5-4A67-A7FF-EE77736E464B}"/>
                </a:ext>
              </a:extLst>
            </p:cNvPr>
            <p:cNvSpPr txBox="1"/>
            <p:nvPr/>
          </p:nvSpPr>
          <p:spPr>
            <a:xfrm>
              <a:off x="843992" y="3040015"/>
              <a:ext cx="7142671" cy="8575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/>
                <a:t>The Effect of Multiplying or Dividing by a Constant</a:t>
              </a:r>
              <a:br>
                <a:rPr lang="en-US" sz="2400" dirty="0"/>
              </a:br>
              <a:r>
                <a:rPr lang="en-US" sz="2400" dirty="0"/>
                <a:t>on a Probability Distribution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652627-391A-4146-ACB0-C901987CE983}"/>
                </a:ext>
              </a:extLst>
            </p:cNvPr>
            <p:cNvSpPr txBox="1"/>
            <p:nvPr/>
          </p:nvSpPr>
          <p:spPr>
            <a:xfrm>
              <a:off x="843992" y="3897564"/>
              <a:ext cx="7142671" cy="28222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2000" dirty="0"/>
                <a:t>Multiplying (or dividing) each value of a random variable by the same</a:t>
              </a:r>
            </a:p>
            <a:p>
              <a:r>
                <a:rPr lang="en-US" sz="2000" dirty="0"/>
                <a:t>positive number </a:t>
              </a:r>
              <a:r>
                <a:rPr lang="en-US" sz="2000" i="1" dirty="0"/>
                <a:t>b</a:t>
              </a:r>
              <a:r>
                <a:rPr lang="en-US" sz="2000" dirty="0"/>
                <a:t>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Multiplies (divides) measures of center and location (mean, median, quartiles, percentiles) by </a:t>
              </a:r>
              <a:r>
                <a:rPr lang="en-US" sz="2000" i="1" dirty="0"/>
                <a:t>b</a:t>
              </a:r>
              <a:r>
                <a:rPr lang="en-US" sz="2000" dirty="0"/>
                <a:t>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Multiplies (divides) measures of variability (range, IQR, standard deviation) by </a:t>
              </a:r>
              <a:r>
                <a:rPr lang="en-US" sz="2000" i="1" dirty="0"/>
                <a:t>b</a:t>
              </a:r>
              <a:r>
                <a:rPr lang="en-US" sz="2000" dirty="0"/>
                <a:t>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Does not change the shape of the distribution.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B838FAC-F076-4205-AB48-ECE7572F1324}"/>
              </a:ext>
            </a:extLst>
          </p:cNvPr>
          <p:cNvSpPr/>
          <p:nvPr/>
        </p:nvSpPr>
        <p:spPr>
          <a:xfrm>
            <a:off x="733245" y="4890072"/>
            <a:ext cx="77821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Multiplying or dividing by a constant has the same effect on the</a:t>
            </a:r>
          </a:p>
          <a:p>
            <a:r>
              <a:rPr lang="en-US" sz="2000" dirty="0"/>
              <a:t>probability distribution of a random variable as it does on a distribution of quantitative data.</a:t>
            </a:r>
          </a:p>
        </p:txBody>
      </p:sp>
    </p:spTree>
    <p:extLst>
      <p:ext uri="{BB962C8B-B14F-4D97-AF65-F5344CB8AC3E}">
        <p14:creationId xmlns:p14="http://schemas.microsoft.com/office/powerpoint/2010/main" val="120187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Multiplying or Dividing by a Constant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0C2FAA-3C44-4026-87BF-4DA42BE5650D}"/>
              </a:ext>
            </a:extLst>
          </p:cNvPr>
          <p:cNvSpPr/>
          <p:nvPr/>
        </p:nvSpPr>
        <p:spPr>
          <a:xfrm>
            <a:off x="628650" y="1344927"/>
            <a:ext cx="7886700" cy="44012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Problem</a:t>
            </a:r>
            <a:r>
              <a:rPr lang="en-US" altLang="en-US" sz="2000" dirty="0"/>
              <a:t>: </a:t>
            </a:r>
            <a:r>
              <a:rPr lang="en-US" sz="2000" dirty="0"/>
              <a:t>El Dorado Community College considers a student to be full-time if he or she is taking between 12 and 18 units. The number of units X that a randomly selected El Dorado Community College full-time student is taking in the fall semester has the following distribution.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At right is a histogram of the probability </a:t>
            </a:r>
            <a:br>
              <a:rPr lang="en-US" sz="2000" dirty="0"/>
            </a:br>
            <a:r>
              <a:rPr lang="en-US" sz="2000" dirty="0"/>
              <a:t>distribution. The mean is µ</a:t>
            </a:r>
            <a:r>
              <a:rPr lang="en-US" sz="2000" baseline="-25000" dirty="0"/>
              <a:t>X</a:t>
            </a:r>
            <a:r>
              <a:rPr lang="en-US" sz="2000" dirty="0"/>
              <a:t> = 14.65 and </a:t>
            </a:r>
            <a:br>
              <a:rPr lang="en-US" sz="2000" dirty="0"/>
            </a:br>
            <a:r>
              <a:rPr lang="en-US" sz="2000" dirty="0"/>
              <a:t>the standard deviation is </a:t>
            </a:r>
            <a:r>
              <a:rPr lang="el-GR" sz="2000" dirty="0"/>
              <a:t>σ</a:t>
            </a:r>
            <a:r>
              <a:rPr lang="en-US" sz="2000" baseline="-25000" dirty="0"/>
              <a:t>X</a:t>
            </a:r>
            <a:r>
              <a:rPr lang="en-US" sz="2000" dirty="0"/>
              <a:t> = 2.056. At </a:t>
            </a:r>
            <a:br>
              <a:rPr lang="en-US" sz="2000" dirty="0"/>
            </a:br>
            <a:r>
              <a:rPr lang="en-US" sz="2000" dirty="0"/>
              <a:t>El Dorado Community College, the </a:t>
            </a:r>
            <a:br>
              <a:rPr lang="en-US" sz="2000" dirty="0"/>
            </a:br>
            <a:r>
              <a:rPr lang="en-US" sz="2000" dirty="0"/>
              <a:t>tuition for full-time students is $50 per </a:t>
            </a:r>
            <a:br>
              <a:rPr lang="en-US" sz="2000" dirty="0"/>
            </a:br>
            <a:r>
              <a:rPr lang="en-US" sz="2000" dirty="0"/>
              <a:t>unit. That is, if T = tuition charge for a </a:t>
            </a:r>
            <a:br>
              <a:rPr lang="en-US" sz="2000" dirty="0"/>
            </a:br>
            <a:r>
              <a:rPr lang="en-US" sz="2000" dirty="0"/>
              <a:t>randomly selected full-time student, </a:t>
            </a:r>
            <a:br>
              <a:rPr lang="en-US" sz="2000" dirty="0"/>
            </a:br>
            <a:r>
              <a:rPr lang="en-US" sz="2000" dirty="0"/>
              <a:t>T = 50X.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92C76-F9B2-4DB8-875E-CA0447EDA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44" y="2717004"/>
            <a:ext cx="4149307" cy="396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D377C6-95FC-45AF-8261-9A0536E93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315" y="3234906"/>
            <a:ext cx="3617035" cy="240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6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a Random Variable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DE1E99-9C86-48B1-A075-FCD433B5B004}"/>
              </a:ext>
            </a:extLst>
          </p:cNvPr>
          <p:cNvSpPr/>
          <p:nvPr/>
        </p:nvSpPr>
        <p:spPr>
          <a:xfrm>
            <a:off x="628650" y="1536174"/>
            <a:ext cx="7886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In Chapter 2, we studied the effects of linear transformations on the shape, center, and variability of a </a:t>
            </a:r>
            <a:r>
              <a:rPr lang="en-US" sz="2000" b="1" dirty="0">
                <a:solidFill>
                  <a:srgbClr val="7030A0"/>
                </a:solidFill>
                <a:ea typeface="ＭＳ Ｐゴシック" charset="0"/>
                <a:cs typeface="Helvetica Neue"/>
              </a:rPr>
              <a:t>distribution of data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.  Recall:</a:t>
            </a:r>
          </a:p>
          <a:p>
            <a:pPr>
              <a:defRPr/>
            </a:pPr>
            <a:endParaRPr lang="en-US" sz="2000" dirty="0">
              <a:solidFill>
                <a:srgbClr val="000000"/>
              </a:solidFill>
              <a:ea typeface="ＭＳ Ｐゴシック" charset="0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370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Multiplying or Dividing by a Constant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0C2FAA-3C44-4026-87BF-4DA42BE5650D}"/>
              </a:ext>
            </a:extLst>
          </p:cNvPr>
          <p:cNvSpPr/>
          <p:nvPr/>
        </p:nvSpPr>
        <p:spPr>
          <a:xfrm>
            <a:off x="628650" y="1344927"/>
            <a:ext cx="7886700" cy="2831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Problem</a:t>
            </a:r>
            <a:r>
              <a:rPr lang="en-US" altLang="en-US" dirty="0"/>
              <a:t>: </a:t>
            </a:r>
            <a:endParaRPr lang="en-US" dirty="0"/>
          </a:p>
          <a:p>
            <a:pPr marL="457200" indent="-457200">
              <a:buAutoNum type="alphaLcParenBoth"/>
            </a:pPr>
            <a:r>
              <a:rPr lang="en-US" sz="2000" dirty="0"/>
              <a:t>What shape does the </a:t>
            </a:r>
            <a:br>
              <a:rPr lang="en-US" sz="2000" dirty="0"/>
            </a:br>
            <a:r>
              <a:rPr lang="en-US" sz="2000" dirty="0"/>
              <a:t>probability distribution </a:t>
            </a:r>
            <a:br>
              <a:rPr lang="en-US" sz="2000" dirty="0"/>
            </a:br>
            <a:r>
              <a:rPr lang="en-US" sz="2000" dirty="0"/>
              <a:t>of T have?</a:t>
            </a:r>
          </a:p>
          <a:p>
            <a:pPr marL="457200" indent="-457200">
              <a:buAutoNum type="alphaLcParenBoth"/>
            </a:pPr>
            <a:r>
              <a:rPr lang="en-US" sz="2000" dirty="0"/>
              <a:t>Find the mean of T.</a:t>
            </a:r>
          </a:p>
          <a:p>
            <a:pPr marL="457200" indent="-457200">
              <a:buAutoNum type="alphaLcParenBoth"/>
            </a:pPr>
            <a:r>
              <a:rPr lang="en-US" sz="2000" dirty="0"/>
              <a:t>Calculate the standard </a:t>
            </a:r>
            <a:br>
              <a:rPr lang="en-US" sz="2000" dirty="0"/>
            </a:br>
            <a:r>
              <a:rPr lang="en-US" sz="2000" dirty="0"/>
              <a:t>deviation of T.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9FEF105-D033-4E37-AFA5-42027093E7CD}"/>
              </a:ext>
            </a:extLst>
          </p:cNvPr>
          <p:cNvSpPr/>
          <p:nvPr/>
        </p:nvSpPr>
        <p:spPr>
          <a:xfrm>
            <a:off x="1124427" y="4441535"/>
            <a:ext cx="6895146" cy="1724090"/>
          </a:xfrm>
          <a:prstGeom prst="roundRect">
            <a:avLst/>
          </a:prstGeom>
          <a:solidFill>
            <a:srgbClr val="CCCCFF"/>
          </a:solidFill>
          <a:ln>
            <a:solidFill>
              <a:srgbClr val="CC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90563" indent="-690563">
              <a:lnSpc>
                <a:spcPct val="114000"/>
              </a:lnSpc>
              <a:tabLst>
                <a:tab pos="690563" algn="l"/>
              </a:tabLst>
            </a:pPr>
            <a:r>
              <a:rPr lang="en-US" sz="1400" dirty="0">
                <a:latin typeface="Segoe Print" panose="02000600000000000000" pitchFamily="2" charset="0"/>
              </a:rPr>
              <a:t>(a) Shape: The same shape as the probability distribution of X, roughly            	 symmetric with three peaks.</a:t>
            </a:r>
          </a:p>
          <a:p>
            <a:pPr>
              <a:lnSpc>
                <a:spcPct val="114000"/>
              </a:lnSpc>
            </a:pPr>
            <a:endParaRPr lang="en-US" sz="14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</a:pPr>
            <a:r>
              <a:rPr lang="en-US" sz="1400" dirty="0">
                <a:latin typeface="Segoe Print" panose="02000600000000000000" pitchFamily="2" charset="0"/>
              </a:rPr>
              <a:t>(b) Center: µ</a:t>
            </a:r>
            <a:r>
              <a:rPr lang="en-US" sz="1400" baseline="-25000" dirty="0">
                <a:latin typeface="Segoe Print" panose="02000600000000000000" pitchFamily="2" charset="0"/>
              </a:rPr>
              <a:t>T</a:t>
            </a:r>
            <a:r>
              <a:rPr lang="en-US" sz="1400" dirty="0">
                <a:latin typeface="Segoe Print" panose="02000600000000000000" pitchFamily="2" charset="0"/>
              </a:rPr>
              <a:t> = 50µ</a:t>
            </a:r>
            <a:r>
              <a:rPr lang="en-US" sz="1400" baseline="-25000" dirty="0">
                <a:latin typeface="Segoe Print" panose="02000600000000000000" pitchFamily="2" charset="0"/>
              </a:rPr>
              <a:t>X</a:t>
            </a:r>
            <a:r>
              <a:rPr lang="en-US" sz="1400" dirty="0">
                <a:latin typeface="Segoe Print" panose="02000600000000000000" pitchFamily="2" charset="0"/>
              </a:rPr>
              <a:t> = 50(14.65) = $732.50</a:t>
            </a:r>
          </a:p>
          <a:p>
            <a:pPr>
              <a:lnSpc>
                <a:spcPct val="114000"/>
              </a:lnSpc>
            </a:pPr>
            <a:endParaRPr lang="en-US" sz="14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</a:pPr>
            <a:r>
              <a:rPr lang="en-US" sz="1400" dirty="0">
                <a:latin typeface="Segoe Print" panose="02000600000000000000" pitchFamily="2" charset="0"/>
              </a:rPr>
              <a:t>(c) Variability: </a:t>
            </a:r>
            <a:r>
              <a:rPr lang="el-GR" sz="1400" dirty="0">
                <a:latin typeface="Segoe Print" panose="02000600000000000000" pitchFamily="2" charset="0"/>
              </a:rPr>
              <a:t>σ</a:t>
            </a:r>
            <a:r>
              <a:rPr lang="en-US" sz="1400" baseline="-25000" dirty="0">
                <a:latin typeface="Segoe Print" panose="02000600000000000000" pitchFamily="2" charset="0"/>
              </a:rPr>
              <a:t>T</a:t>
            </a:r>
            <a:r>
              <a:rPr lang="en-US" sz="1400" dirty="0">
                <a:latin typeface="Segoe Print" panose="02000600000000000000" pitchFamily="2" charset="0"/>
              </a:rPr>
              <a:t> = 50</a:t>
            </a:r>
            <a:r>
              <a:rPr lang="el-GR" sz="1400" dirty="0">
                <a:latin typeface="Segoe Print" panose="02000600000000000000" pitchFamily="2" charset="0"/>
              </a:rPr>
              <a:t>σ</a:t>
            </a:r>
            <a:r>
              <a:rPr lang="en-US" sz="1400" baseline="-25000" dirty="0">
                <a:latin typeface="Segoe Print" panose="02000600000000000000" pitchFamily="2" charset="0"/>
              </a:rPr>
              <a:t>X</a:t>
            </a:r>
            <a:r>
              <a:rPr lang="en-US" sz="1400" dirty="0">
                <a:latin typeface="Segoe Print" panose="02000600000000000000" pitchFamily="2" charset="0"/>
              </a:rPr>
              <a:t> = 50(2.056) = $102.80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D377C6-95FC-45AF-8261-9A0536E93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838" y="1391166"/>
            <a:ext cx="3408512" cy="226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35F0EA-79C7-4EF8-900C-E3FDC9D69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508" y="3729588"/>
            <a:ext cx="4149307" cy="39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7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E8E07B6-FF71-453D-BA41-973380F89226}"/>
              </a:ext>
            </a:extLst>
          </p:cNvPr>
          <p:cNvGrpSpPr/>
          <p:nvPr/>
        </p:nvGrpSpPr>
        <p:grpSpPr>
          <a:xfrm>
            <a:off x="628650" y="1399747"/>
            <a:ext cx="7886700" cy="2471609"/>
            <a:chOff x="843992" y="3040015"/>
            <a:chExt cx="7142671" cy="300600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639EB9-61D5-4A67-A7FF-EE77736E464B}"/>
                </a:ext>
              </a:extLst>
            </p:cNvPr>
            <p:cNvSpPr txBox="1"/>
            <p:nvPr/>
          </p:nvSpPr>
          <p:spPr>
            <a:xfrm>
              <a:off x="843992" y="3040015"/>
              <a:ext cx="7142671" cy="8575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/>
                <a:t>The Effect of a Linear Transformation</a:t>
              </a:r>
            </a:p>
            <a:p>
              <a:pPr algn="ctr"/>
              <a:r>
                <a:rPr lang="en-US" sz="2400" dirty="0"/>
                <a:t>on a Random Variable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652627-391A-4146-ACB0-C901987CE983}"/>
                </a:ext>
              </a:extLst>
            </p:cNvPr>
            <p:cNvSpPr txBox="1"/>
            <p:nvPr/>
          </p:nvSpPr>
          <p:spPr>
            <a:xfrm>
              <a:off x="843992" y="3897564"/>
              <a:ext cx="7142671" cy="21484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2000" dirty="0"/>
                <a:t>If </a:t>
              </a:r>
              <a:r>
                <a:rPr lang="en-US" sz="2000" i="1" dirty="0"/>
                <a:t>Y </a:t>
              </a:r>
              <a:r>
                <a:rPr lang="en-US" sz="2000" dirty="0"/>
                <a:t>= </a:t>
              </a:r>
              <a:r>
                <a:rPr lang="en-US" sz="2000" i="1" dirty="0"/>
                <a:t>a</a:t>
              </a:r>
              <a:r>
                <a:rPr lang="en-US" sz="2000" dirty="0"/>
                <a:t>+ </a:t>
              </a:r>
              <a:r>
                <a:rPr lang="en-US" sz="2000" i="1" dirty="0" err="1"/>
                <a:t>bX</a:t>
              </a:r>
              <a:r>
                <a:rPr lang="en-US" sz="2000" i="1" dirty="0"/>
                <a:t> </a:t>
              </a:r>
              <a:r>
                <a:rPr lang="en-US" sz="2000" dirty="0"/>
                <a:t>is a linear transformation of the random variable </a:t>
              </a:r>
              <a:r>
                <a:rPr lang="en-US" sz="2000" i="1" dirty="0"/>
                <a:t>X,</a:t>
              </a: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3434EDD-26D4-4AEF-92DC-B9248DDAC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4737"/>
          </a:xfrm>
        </p:spPr>
        <p:txBody>
          <a:bodyPr>
            <a:normAutofit fontScale="90000"/>
          </a:bodyPr>
          <a:lstStyle/>
          <a:p>
            <a:r>
              <a:rPr lang="en-US" dirty="0"/>
              <a:t>Linear Transformations of Random Variables</a:t>
            </a:r>
          </a:p>
        </p:txBody>
      </p:sp>
    </p:spTree>
    <p:extLst>
      <p:ext uri="{BB962C8B-B14F-4D97-AF65-F5344CB8AC3E}">
        <p14:creationId xmlns:p14="http://schemas.microsoft.com/office/powerpoint/2010/main" val="97187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E8E07B6-FF71-453D-BA41-973380F89226}"/>
              </a:ext>
            </a:extLst>
          </p:cNvPr>
          <p:cNvGrpSpPr/>
          <p:nvPr/>
        </p:nvGrpSpPr>
        <p:grpSpPr>
          <a:xfrm>
            <a:off x="628650" y="1399747"/>
            <a:ext cx="7886700" cy="2471609"/>
            <a:chOff x="843992" y="3040015"/>
            <a:chExt cx="7142671" cy="300600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639EB9-61D5-4A67-A7FF-EE77736E464B}"/>
                </a:ext>
              </a:extLst>
            </p:cNvPr>
            <p:cNvSpPr txBox="1"/>
            <p:nvPr/>
          </p:nvSpPr>
          <p:spPr>
            <a:xfrm>
              <a:off x="843992" y="3040015"/>
              <a:ext cx="7142671" cy="8575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/>
                <a:t>The Effect of a Linear Transformation</a:t>
              </a:r>
            </a:p>
            <a:p>
              <a:pPr algn="ctr"/>
              <a:r>
                <a:rPr lang="en-US" sz="2400" dirty="0"/>
                <a:t>on a Random Variable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652627-391A-4146-ACB0-C901987CE983}"/>
                </a:ext>
              </a:extLst>
            </p:cNvPr>
            <p:cNvSpPr txBox="1"/>
            <p:nvPr/>
          </p:nvSpPr>
          <p:spPr>
            <a:xfrm>
              <a:off x="843992" y="3897564"/>
              <a:ext cx="7142671" cy="21484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2000" dirty="0"/>
                <a:t>If </a:t>
              </a:r>
              <a:r>
                <a:rPr lang="en-US" sz="2000" i="1" dirty="0"/>
                <a:t>Y </a:t>
              </a:r>
              <a:r>
                <a:rPr lang="en-US" sz="2000" dirty="0"/>
                <a:t>= </a:t>
              </a:r>
              <a:r>
                <a:rPr lang="en-US" sz="2000" i="1" dirty="0"/>
                <a:t>a</a:t>
              </a:r>
              <a:r>
                <a:rPr lang="en-US" sz="2000" dirty="0"/>
                <a:t>+ </a:t>
              </a:r>
              <a:r>
                <a:rPr lang="en-US" sz="2000" i="1" dirty="0" err="1"/>
                <a:t>bX</a:t>
              </a:r>
              <a:r>
                <a:rPr lang="en-US" sz="2000" i="1" dirty="0"/>
                <a:t> </a:t>
              </a:r>
              <a:r>
                <a:rPr lang="en-US" sz="2000" dirty="0"/>
                <a:t>is a linear transformation of the random variable </a:t>
              </a:r>
              <a:r>
                <a:rPr lang="en-US" sz="2000" i="1" dirty="0"/>
                <a:t>X,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The probability distribution of </a:t>
              </a:r>
              <a:r>
                <a:rPr lang="en-US" sz="2000" i="1" dirty="0"/>
                <a:t>Y </a:t>
              </a:r>
              <a:r>
                <a:rPr lang="en-US" sz="2000" dirty="0"/>
                <a:t>has the same shape as the probability distribution of </a:t>
              </a:r>
              <a:r>
                <a:rPr lang="en-US" sz="2000" i="1" dirty="0"/>
                <a:t>X </a:t>
              </a:r>
              <a:r>
                <a:rPr lang="en-US" sz="2000" dirty="0"/>
                <a:t>if </a:t>
              </a:r>
              <a:r>
                <a:rPr lang="en-US" sz="2000" i="1" dirty="0"/>
                <a:t>b </a:t>
              </a:r>
              <a:r>
                <a:rPr lang="en-US" sz="2000" dirty="0"/>
                <a:t>&gt; 0</a:t>
              </a: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714E4988-4A1C-46B5-BD5E-A6C85C438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4737"/>
          </a:xfrm>
        </p:spPr>
        <p:txBody>
          <a:bodyPr>
            <a:normAutofit fontScale="90000"/>
          </a:bodyPr>
          <a:lstStyle/>
          <a:p>
            <a:r>
              <a:rPr lang="en-US" dirty="0"/>
              <a:t>Linear Transformations of Random Variables</a:t>
            </a:r>
          </a:p>
        </p:txBody>
      </p:sp>
    </p:spTree>
    <p:extLst>
      <p:ext uri="{BB962C8B-B14F-4D97-AF65-F5344CB8AC3E}">
        <p14:creationId xmlns:p14="http://schemas.microsoft.com/office/powerpoint/2010/main" val="4297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E8E07B6-FF71-453D-BA41-973380F89226}"/>
              </a:ext>
            </a:extLst>
          </p:cNvPr>
          <p:cNvGrpSpPr/>
          <p:nvPr/>
        </p:nvGrpSpPr>
        <p:grpSpPr>
          <a:xfrm>
            <a:off x="628650" y="1399747"/>
            <a:ext cx="7886700" cy="2471609"/>
            <a:chOff x="843992" y="3040015"/>
            <a:chExt cx="7142671" cy="300600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639EB9-61D5-4A67-A7FF-EE77736E464B}"/>
                </a:ext>
              </a:extLst>
            </p:cNvPr>
            <p:cNvSpPr txBox="1"/>
            <p:nvPr/>
          </p:nvSpPr>
          <p:spPr>
            <a:xfrm>
              <a:off x="843992" y="3040015"/>
              <a:ext cx="7142671" cy="8575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/>
                <a:t>The Effect of a Linear Transformation</a:t>
              </a:r>
            </a:p>
            <a:p>
              <a:pPr algn="ctr"/>
              <a:r>
                <a:rPr lang="en-US" sz="2400" dirty="0"/>
                <a:t>on a Random Variable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652627-391A-4146-ACB0-C901987CE983}"/>
                </a:ext>
              </a:extLst>
            </p:cNvPr>
            <p:cNvSpPr txBox="1"/>
            <p:nvPr/>
          </p:nvSpPr>
          <p:spPr>
            <a:xfrm>
              <a:off x="843992" y="3897564"/>
              <a:ext cx="7142671" cy="21484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2000" dirty="0"/>
                <a:t>If </a:t>
              </a:r>
              <a:r>
                <a:rPr lang="en-US" sz="2000" i="1" dirty="0"/>
                <a:t>Y </a:t>
              </a:r>
              <a:r>
                <a:rPr lang="en-US" sz="2000" dirty="0"/>
                <a:t>= </a:t>
              </a:r>
              <a:r>
                <a:rPr lang="en-US" sz="2000" i="1" dirty="0"/>
                <a:t>a</a:t>
              </a:r>
              <a:r>
                <a:rPr lang="en-US" sz="2000" dirty="0"/>
                <a:t>+ </a:t>
              </a:r>
              <a:r>
                <a:rPr lang="en-US" sz="2000" i="1" dirty="0" err="1"/>
                <a:t>bX</a:t>
              </a:r>
              <a:r>
                <a:rPr lang="en-US" sz="2000" i="1" dirty="0"/>
                <a:t> </a:t>
              </a:r>
              <a:r>
                <a:rPr lang="en-US" sz="2000" dirty="0"/>
                <a:t>is a linear transformation of the random variable </a:t>
              </a:r>
              <a:r>
                <a:rPr lang="en-US" sz="2000" i="1" dirty="0"/>
                <a:t>X,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The probability distribution of </a:t>
              </a:r>
              <a:r>
                <a:rPr lang="en-US" sz="2000" i="1" dirty="0"/>
                <a:t>Y </a:t>
              </a:r>
              <a:r>
                <a:rPr lang="en-US" sz="2000" dirty="0"/>
                <a:t>has the same shape as the probability distribution of </a:t>
              </a:r>
              <a:r>
                <a:rPr lang="en-US" sz="2000" i="1" dirty="0"/>
                <a:t>X </a:t>
              </a:r>
              <a:r>
                <a:rPr lang="en-US" sz="2000" dirty="0"/>
                <a:t>if </a:t>
              </a:r>
              <a:r>
                <a:rPr lang="en-US" sz="2000" i="1" dirty="0"/>
                <a:t>b </a:t>
              </a:r>
              <a:r>
                <a:rPr lang="en-US" sz="2000" dirty="0"/>
                <a:t>&gt; 0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l-GR" sz="2000" i="1" dirty="0"/>
                <a:t>μ</a:t>
              </a:r>
              <a:r>
                <a:rPr lang="en-US" sz="2000" i="1" baseline="-25000" dirty="0"/>
                <a:t>Y</a:t>
              </a:r>
              <a:r>
                <a:rPr lang="en-US" sz="2000" i="1" dirty="0"/>
                <a:t> </a:t>
              </a:r>
              <a:r>
                <a:rPr lang="en-US" sz="2000" dirty="0"/>
                <a:t>= </a:t>
              </a:r>
              <a:r>
                <a:rPr lang="en-US" sz="2000" i="1" dirty="0"/>
                <a:t>a</a:t>
              </a:r>
              <a:r>
                <a:rPr lang="en-US" sz="2000" dirty="0"/>
                <a:t>+ </a:t>
              </a:r>
              <a:r>
                <a:rPr lang="en-US" sz="2000" i="1" dirty="0"/>
                <a:t>b</a:t>
              </a:r>
              <a:r>
                <a:rPr lang="el-GR" sz="2000" i="1" dirty="0"/>
                <a:t>μ</a:t>
              </a:r>
              <a:r>
                <a:rPr lang="en-US" sz="2000" i="1" baseline="-25000" dirty="0"/>
                <a:t>X</a:t>
              </a:r>
              <a:endParaRPr lang="en-US" sz="2000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18ADE1F6-850C-41AB-8AAA-BF47DC05D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4737"/>
          </a:xfrm>
        </p:spPr>
        <p:txBody>
          <a:bodyPr>
            <a:normAutofit fontScale="90000"/>
          </a:bodyPr>
          <a:lstStyle/>
          <a:p>
            <a:r>
              <a:rPr lang="en-US" dirty="0"/>
              <a:t>Linear Transformations of Random Variables</a:t>
            </a:r>
          </a:p>
        </p:txBody>
      </p:sp>
    </p:spTree>
    <p:extLst>
      <p:ext uri="{BB962C8B-B14F-4D97-AF65-F5344CB8AC3E}">
        <p14:creationId xmlns:p14="http://schemas.microsoft.com/office/powerpoint/2010/main" val="37339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Linear Transformations of Random Variables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8E07B6-FF71-453D-BA41-973380F89226}"/>
              </a:ext>
            </a:extLst>
          </p:cNvPr>
          <p:cNvGrpSpPr/>
          <p:nvPr/>
        </p:nvGrpSpPr>
        <p:grpSpPr>
          <a:xfrm>
            <a:off x="628650" y="1399747"/>
            <a:ext cx="7886700" cy="2471609"/>
            <a:chOff x="843992" y="3040015"/>
            <a:chExt cx="7142671" cy="300600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639EB9-61D5-4A67-A7FF-EE77736E464B}"/>
                </a:ext>
              </a:extLst>
            </p:cNvPr>
            <p:cNvSpPr txBox="1"/>
            <p:nvPr/>
          </p:nvSpPr>
          <p:spPr>
            <a:xfrm>
              <a:off x="843992" y="3040015"/>
              <a:ext cx="7142671" cy="8575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/>
                <a:t>The Effect of a Linear Transformation</a:t>
              </a:r>
            </a:p>
            <a:p>
              <a:pPr algn="ctr"/>
              <a:r>
                <a:rPr lang="en-US" sz="2400" dirty="0"/>
                <a:t>on a Random Variable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652627-391A-4146-ACB0-C901987CE983}"/>
                </a:ext>
              </a:extLst>
            </p:cNvPr>
            <p:cNvSpPr txBox="1"/>
            <p:nvPr/>
          </p:nvSpPr>
          <p:spPr>
            <a:xfrm>
              <a:off x="843992" y="3897564"/>
              <a:ext cx="7142671" cy="21484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2000" dirty="0"/>
                <a:t>If </a:t>
              </a:r>
              <a:r>
                <a:rPr lang="en-US" sz="2000" i="1" dirty="0"/>
                <a:t>Y </a:t>
              </a:r>
              <a:r>
                <a:rPr lang="en-US" sz="2000" dirty="0"/>
                <a:t>= </a:t>
              </a:r>
              <a:r>
                <a:rPr lang="en-US" sz="2000" i="1" dirty="0"/>
                <a:t>a</a:t>
              </a:r>
              <a:r>
                <a:rPr lang="en-US" sz="2000" dirty="0"/>
                <a:t>+ </a:t>
              </a:r>
              <a:r>
                <a:rPr lang="en-US" sz="2000" i="1" dirty="0" err="1"/>
                <a:t>bX</a:t>
              </a:r>
              <a:r>
                <a:rPr lang="en-US" sz="2000" i="1" dirty="0"/>
                <a:t> </a:t>
              </a:r>
              <a:r>
                <a:rPr lang="en-US" sz="2000" dirty="0"/>
                <a:t>is a linear transformation of the random variable </a:t>
              </a:r>
              <a:r>
                <a:rPr lang="en-US" sz="2000" i="1" dirty="0"/>
                <a:t>X,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The probability distribution of </a:t>
              </a:r>
              <a:r>
                <a:rPr lang="en-US" sz="2000" i="1" dirty="0"/>
                <a:t>Y </a:t>
              </a:r>
              <a:r>
                <a:rPr lang="en-US" sz="2000" dirty="0"/>
                <a:t>has the same shape as the probability distribution of </a:t>
              </a:r>
              <a:r>
                <a:rPr lang="en-US" sz="2000" i="1" dirty="0"/>
                <a:t>X </a:t>
              </a:r>
              <a:r>
                <a:rPr lang="en-US" sz="2000" dirty="0"/>
                <a:t>if </a:t>
              </a:r>
              <a:r>
                <a:rPr lang="en-US" sz="2000" i="1" dirty="0"/>
                <a:t>b </a:t>
              </a:r>
              <a:r>
                <a:rPr lang="en-US" sz="2000" dirty="0"/>
                <a:t>&gt; 0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l-GR" sz="2000" i="1" dirty="0"/>
                <a:t>μ</a:t>
              </a:r>
              <a:r>
                <a:rPr lang="en-US" sz="2000" i="1" baseline="-25000" dirty="0"/>
                <a:t>Y</a:t>
              </a:r>
              <a:r>
                <a:rPr lang="en-US" sz="2000" i="1" dirty="0"/>
                <a:t> </a:t>
              </a:r>
              <a:r>
                <a:rPr lang="en-US" sz="2000" dirty="0"/>
                <a:t>= </a:t>
              </a:r>
              <a:r>
                <a:rPr lang="en-US" sz="2000" i="1" dirty="0"/>
                <a:t>a</a:t>
              </a:r>
              <a:r>
                <a:rPr lang="en-US" sz="2000" dirty="0"/>
                <a:t>+ </a:t>
              </a:r>
              <a:r>
                <a:rPr lang="en-US" sz="2000" i="1" dirty="0"/>
                <a:t>b</a:t>
              </a:r>
              <a:r>
                <a:rPr lang="el-GR" sz="2000" i="1" dirty="0"/>
                <a:t>μ</a:t>
              </a:r>
              <a:r>
                <a:rPr lang="en-US" sz="2000" i="1" baseline="-25000" dirty="0"/>
                <a:t>X</a:t>
              </a:r>
              <a:endParaRPr lang="en-US" sz="20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l-GR" sz="2000" i="1" dirty="0"/>
                <a:t>σ</a:t>
              </a:r>
              <a:r>
                <a:rPr lang="en-US" sz="2000" i="1" baseline="-25000" dirty="0"/>
                <a:t>Y</a:t>
              </a:r>
              <a:r>
                <a:rPr lang="en-US" sz="2000" i="1" dirty="0"/>
                <a:t> </a:t>
              </a:r>
              <a:r>
                <a:rPr lang="en-US" sz="2000" dirty="0"/>
                <a:t>= |</a:t>
              </a:r>
              <a:r>
                <a:rPr lang="en-US" sz="2000" i="1" dirty="0"/>
                <a:t>b</a:t>
              </a:r>
              <a:r>
                <a:rPr lang="en-US" sz="2000" dirty="0"/>
                <a:t>|</a:t>
              </a:r>
              <a:r>
                <a:rPr lang="el-GR" sz="2000" i="1" dirty="0"/>
                <a:t>σ</a:t>
              </a:r>
              <a:r>
                <a:rPr lang="en-US" sz="2000" i="1" baseline="-25000" dirty="0"/>
                <a:t>X</a:t>
              </a:r>
              <a:r>
                <a:rPr lang="en-US" sz="2000" i="1" dirty="0"/>
                <a:t> </a:t>
              </a:r>
              <a:r>
                <a:rPr lang="en-US" sz="2000" dirty="0"/>
                <a:t>(because </a:t>
              </a:r>
              <a:r>
                <a:rPr lang="en-US" sz="2000" i="1" dirty="0"/>
                <a:t>b </a:t>
              </a:r>
              <a:r>
                <a:rPr lang="en-US" sz="2000" dirty="0"/>
                <a:t>could be a negative number)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4985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Linear Transformations of Random Variables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8E07B6-FF71-453D-BA41-973380F89226}"/>
              </a:ext>
            </a:extLst>
          </p:cNvPr>
          <p:cNvGrpSpPr/>
          <p:nvPr/>
        </p:nvGrpSpPr>
        <p:grpSpPr>
          <a:xfrm>
            <a:off x="628650" y="1399747"/>
            <a:ext cx="7886700" cy="2471609"/>
            <a:chOff x="843992" y="3040015"/>
            <a:chExt cx="7142671" cy="300600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639EB9-61D5-4A67-A7FF-EE77736E464B}"/>
                </a:ext>
              </a:extLst>
            </p:cNvPr>
            <p:cNvSpPr txBox="1"/>
            <p:nvPr/>
          </p:nvSpPr>
          <p:spPr>
            <a:xfrm>
              <a:off x="843992" y="3040015"/>
              <a:ext cx="7142671" cy="8575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/>
                <a:t>The Effect of a Linear Transformation</a:t>
              </a:r>
            </a:p>
            <a:p>
              <a:pPr algn="ctr"/>
              <a:r>
                <a:rPr lang="en-US" sz="2400" dirty="0"/>
                <a:t>on a Random Variable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652627-391A-4146-ACB0-C901987CE983}"/>
                </a:ext>
              </a:extLst>
            </p:cNvPr>
            <p:cNvSpPr txBox="1"/>
            <p:nvPr/>
          </p:nvSpPr>
          <p:spPr>
            <a:xfrm>
              <a:off x="843992" y="3897564"/>
              <a:ext cx="7142671" cy="21484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2000" dirty="0"/>
                <a:t>If </a:t>
              </a:r>
              <a:r>
                <a:rPr lang="en-US" sz="2000" i="1" dirty="0"/>
                <a:t>Y </a:t>
              </a:r>
              <a:r>
                <a:rPr lang="en-US" sz="2000" dirty="0"/>
                <a:t>= </a:t>
              </a:r>
              <a:r>
                <a:rPr lang="en-US" sz="2000" i="1" dirty="0"/>
                <a:t>a</a:t>
              </a:r>
              <a:r>
                <a:rPr lang="en-US" sz="2000" dirty="0"/>
                <a:t>+ </a:t>
              </a:r>
              <a:r>
                <a:rPr lang="en-US" sz="2000" i="1" dirty="0" err="1"/>
                <a:t>bX</a:t>
              </a:r>
              <a:r>
                <a:rPr lang="en-US" sz="2000" i="1" dirty="0"/>
                <a:t> </a:t>
              </a:r>
              <a:r>
                <a:rPr lang="en-US" sz="2000" dirty="0"/>
                <a:t>is a linear transformation of the random variable </a:t>
              </a:r>
              <a:r>
                <a:rPr lang="en-US" sz="2000" i="1" dirty="0"/>
                <a:t>X,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The probability distribution of </a:t>
              </a:r>
              <a:r>
                <a:rPr lang="en-US" sz="2000" i="1" dirty="0"/>
                <a:t>Y </a:t>
              </a:r>
              <a:r>
                <a:rPr lang="en-US" sz="2000" dirty="0"/>
                <a:t>has the same shape as the probability distribution of </a:t>
              </a:r>
              <a:r>
                <a:rPr lang="en-US" sz="2000" i="1" dirty="0"/>
                <a:t>X </a:t>
              </a:r>
              <a:r>
                <a:rPr lang="en-US" sz="2000" dirty="0"/>
                <a:t>if </a:t>
              </a:r>
              <a:r>
                <a:rPr lang="en-US" sz="2000" i="1" dirty="0"/>
                <a:t>b </a:t>
              </a:r>
              <a:r>
                <a:rPr lang="en-US" sz="2000" dirty="0"/>
                <a:t>&gt; 0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l-GR" sz="2000" i="1" dirty="0"/>
                <a:t>μ</a:t>
              </a:r>
              <a:r>
                <a:rPr lang="en-US" sz="2000" i="1" baseline="-25000" dirty="0"/>
                <a:t>Y</a:t>
              </a:r>
              <a:r>
                <a:rPr lang="en-US" sz="2000" i="1" dirty="0"/>
                <a:t> </a:t>
              </a:r>
              <a:r>
                <a:rPr lang="en-US" sz="2000" dirty="0"/>
                <a:t>= </a:t>
              </a:r>
              <a:r>
                <a:rPr lang="en-US" sz="2000" i="1" dirty="0"/>
                <a:t>a</a:t>
              </a:r>
              <a:r>
                <a:rPr lang="en-US" sz="2000" dirty="0"/>
                <a:t>+ </a:t>
              </a:r>
              <a:r>
                <a:rPr lang="en-US" sz="2000" i="1" dirty="0"/>
                <a:t>b</a:t>
              </a:r>
              <a:r>
                <a:rPr lang="el-GR" sz="2000" i="1" dirty="0"/>
                <a:t>μ</a:t>
              </a:r>
              <a:r>
                <a:rPr lang="en-US" sz="2000" i="1" baseline="-25000" dirty="0"/>
                <a:t>X</a:t>
              </a:r>
              <a:endParaRPr lang="en-US" sz="20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l-GR" sz="2000" i="1" dirty="0"/>
                <a:t>σ</a:t>
              </a:r>
              <a:r>
                <a:rPr lang="en-US" sz="2000" i="1" baseline="-25000" dirty="0"/>
                <a:t>Y</a:t>
              </a:r>
              <a:r>
                <a:rPr lang="en-US" sz="2000" i="1" dirty="0"/>
                <a:t> </a:t>
              </a:r>
              <a:r>
                <a:rPr lang="en-US" sz="2000" dirty="0"/>
                <a:t>= |</a:t>
              </a:r>
              <a:r>
                <a:rPr lang="en-US" sz="2000" i="1" dirty="0"/>
                <a:t>b</a:t>
              </a:r>
              <a:r>
                <a:rPr lang="en-US" sz="2000" dirty="0"/>
                <a:t>|</a:t>
              </a:r>
              <a:r>
                <a:rPr lang="el-GR" sz="2000" i="1" dirty="0"/>
                <a:t>σ</a:t>
              </a:r>
              <a:r>
                <a:rPr lang="en-US" sz="2000" i="1" baseline="-25000" dirty="0"/>
                <a:t>X</a:t>
              </a:r>
              <a:r>
                <a:rPr lang="en-US" sz="2000" i="1" dirty="0"/>
                <a:t> </a:t>
              </a:r>
              <a:r>
                <a:rPr lang="en-US" sz="2000" dirty="0"/>
                <a:t>(because </a:t>
              </a:r>
              <a:r>
                <a:rPr lang="en-US" sz="2000" i="1" dirty="0"/>
                <a:t>b </a:t>
              </a:r>
              <a:r>
                <a:rPr lang="en-US" sz="2000" dirty="0"/>
                <a:t>could be a negative number)</a:t>
              </a:r>
              <a:endParaRPr lang="en-US" sz="2400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047AD27-F862-4D0D-B8BC-6DDFC0D0E7C4}"/>
              </a:ext>
            </a:extLst>
          </p:cNvPr>
          <p:cNvSpPr/>
          <p:nvPr/>
        </p:nvSpPr>
        <p:spPr>
          <a:xfrm>
            <a:off x="628650" y="4720879"/>
            <a:ext cx="7886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ElectraLTStd-Regular"/>
              </a:rPr>
              <a:t>Note that these results apply to both discrete and continuous random variables.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25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Combining Random Variables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4828E-80D4-49C3-90A9-34FDA0FDE622}"/>
              </a:ext>
            </a:extLst>
          </p:cNvPr>
          <p:cNvSpPr/>
          <p:nvPr/>
        </p:nvSpPr>
        <p:spPr>
          <a:xfrm>
            <a:off x="628650" y="1405779"/>
            <a:ext cx="7886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Let X = the number of passengers on a randomly selected trip at Pete’s Jeep Tours.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BF6D3-34BC-4569-8A5B-9D9138A34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471" y="1904899"/>
            <a:ext cx="6013689" cy="69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2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Combining Random Variables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4828E-80D4-49C3-90A9-34FDA0FDE622}"/>
              </a:ext>
            </a:extLst>
          </p:cNvPr>
          <p:cNvSpPr/>
          <p:nvPr/>
        </p:nvSpPr>
        <p:spPr>
          <a:xfrm>
            <a:off x="628650" y="1405779"/>
            <a:ext cx="7886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Let X = the number of passengers on a randomly selected trip at Pete’s Jeep Tours.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BF6D3-34BC-4569-8A5B-9D9138A34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471" y="1904899"/>
            <a:ext cx="6013689" cy="6955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6B3722-9762-486B-90D2-B48E06D992C9}"/>
              </a:ext>
            </a:extLst>
          </p:cNvPr>
          <p:cNvSpPr/>
          <p:nvPr/>
        </p:nvSpPr>
        <p:spPr>
          <a:xfrm>
            <a:off x="628650" y="2836243"/>
            <a:ext cx="749851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Pete’s sister Erin runs jeep tours in another part of the country. </a:t>
            </a:r>
          </a:p>
        </p:txBody>
      </p:sp>
    </p:spTree>
    <p:extLst>
      <p:ext uri="{BB962C8B-B14F-4D97-AF65-F5344CB8AC3E}">
        <p14:creationId xmlns:p14="http://schemas.microsoft.com/office/powerpoint/2010/main" val="181307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Combining Random Variables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4828E-80D4-49C3-90A9-34FDA0FDE622}"/>
              </a:ext>
            </a:extLst>
          </p:cNvPr>
          <p:cNvSpPr/>
          <p:nvPr/>
        </p:nvSpPr>
        <p:spPr>
          <a:xfrm>
            <a:off x="628650" y="1405779"/>
            <a:ext cx="7886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Let X = the number of passengers on a randomly selected trip at Pete’s Jeep Tours.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BF6D3-34BC-4569-8A5B-9D9138A34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471" y="1904899"/>
            <a:ext cx="6013689" cy="6955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9C16B8-2765-4D24-8A40-8BBA7DEEEE87}"/>
              </a:ext>
            </a:extLst>
          </p:cNvPr>
          <p:cNvSpPr/>
          <p:nvPr/>
        </p:nvSpPr>
        <p:spPr>
          <a:xfrm>
            <a:off x="628650" y="3344938"/>
            <a:ext cx="7498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Let Y = the number of passengers on a randomly selected trip at Erin’s Adventures.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629EDE-9046-4C93-9BCD-B747D0898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71" y="3806800"/>
            <a:ext cx="5244708" cy="6955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6B3722-9762-486B-90D2-B48E06D992C9}"/>
              </a:ext>
            </a:extLst>
          </p:cNvPr>
          <p:cNvSpPr/>
          <p:nvPr/>
        </p:nvSpPr>
        <p:spPr>
          <a:xfrm>
            <a:off x="628650" y="2836243"/>
            <a:ext cx="749851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Pete’s sister Erin runs jeep tours in another part of the country. </a:t>
            </a:r>
          </a:p>
        </p:txBody>
      </p:sp>
    </p:spTree>
    <p:extLst>
      <p:ext uri="{BB962C8B-B14F-4D97-AF65-F5344CB8AC3E}">
        <p14:creationId xmlns:p14="http://schemas.microsoft.com/office/powerpoint/2010/main" val="27010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Combining Random Variables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4828E-80D4-49C3-90A9-34FDA0FDE622}"/>
              </a:ext>
            </a:extLst>
          </p:cNvPr>
          <p:cNvSpPr/>
          <p:nvPr/>
        </p:nvSpPr>
        <p:spPr>
          <a:xfrm>
            <a:off x="628650" y="1405779"/>
            <a:ext cx="7886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Let X = the number of passengers on a randomly selected trip at Pete’s Jeep Tours.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BF6D3-34BC-4569-8A5B-9D9138A34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471" y="1904899"/>
            <a:ext cx="6013689" cy="6955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9C16B8-2765-4D24-8A40-8BBA7DEEEE87}"/>
              </a:ext>
            </a:extLst>
          </p:cNvPr>
          <p:cNvSpPr/>
          <p:nvPr/>
        </p:nvSpPr>
        <p:spPr>
          <a:xfrm>
            <a:off x="628650" y="3344938"/>
            <a:ext cx="7498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Let Y = the number of passengers on a randomly selected trip at Erin’s Adventures.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629EDE-9046-4C93-9BCD-B747D0898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71" y="3806800"/>
            <a:ext cx="5244708" cy="6955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6B3722-9762-486B-90D2-B48E06D992C9}"/>
              </a:ext>
            </a:extLst>
          </p:cNvPr>
          <p:cNvSpPr/>
          <p:nvPr/>
        </p:nvSpPr>
        <p:spPr>
          <a:xfrm>
            <a:off x="628650" y="2836243"/>
            <a:ext cx="749851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Pete’s sister Erin runs jeep tours in another part of the country.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CABE36-96F5-4B62-A039-EEF0FA809D9D}"/>
              </a:ext>
            </a:extLst>
          </p:cNvPr>
          <p:cNvSpPr/>
          <p:nvPr/>
        </p:nvSpPr>
        <p:spPr>
          <a:xfrm>
            <a:off x="628650" y="4790501"/>
            <a:ext cx="78867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is the sum S = X + Y of the number of passengers Pete and Erin will have on their tours on a randomly selected day?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is the difference D = X – Y in the number of passengers Pete and Erin will have on a randomly selected day?</a:t>
            </a:r>
          </a:p>
        </p:txBody>
      </p:sp>
    </p:spTree>
    <p:extLst>
      <p:ext uri="{BB962C8B-B14F-4D97-AF65-F5344CB8AC3E}">
        <p14:creationId xmlns:p14="http://schemas.microsoft.com/office/powerpoint/2010/main" val="199923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a Random Variable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DE1E99-9C86-48B1-A075-FCD433B5B004}"/>
              </a:ext>
            </a:extLst>
          </p:cNvPr>
          <p:cNvSpPr/>
          <p:nvPr/>
        </p:nvSpPr>
        <p:spPr>
          <a:xfrm>
            <a:off x="628650" y="1536174"/>
            <a:ext cx="78867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In Chapter 2, we studied the effects of linear transformations on the shape, center, and variability of a </a:t>
            </a:r>
            <a:r>
              <a:rPr lang="en-US" sz="2000" b="1" dirty="0">
                <a:solidFill>
                  <a:srgbClr val="7030A0"/>
                </a:solidFill>
                <a:ea typeface="ＭＳ Ｐゴシック" charset="0"/>
                <a:cs typeface="Helvetica Neue"/>
              </a:rPr>
              <a:t>distribution of data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.  Recall:</a:t>
            </a:r>
          </a:p>
          <a:p>
            <a:pPr>
              <a:defRPr/>
            </a:pPr>
            <a:endParaRPr lang="en-US" sz="2000" dirty="0">
              <a:solidFill>
                <a:srgbClr val="000000"/>
              </a:solidFill>
              <a:ea typeface="ＭＳ Ｐゴシック" charset="0"/>
              <a:cs typeface="Helvetica Neue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000" b="1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Adding (or subtracting) a constant </a:t>
            </a:r>
            <a:r>
              <a:rPr lang="en-US" sz="2000" b="1" i="1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a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 to each observation: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Adds (subtracts) </a:t>
            </a:r>
            <a:r>
              <a:rPr lang="en-US" sz="2000" i="1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a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 to measures of center and location.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Does not change the measures of variability.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Does not change the shape or measures of variability.</a:t>
            </a:r>
          </a:p>
        </p:txBody>
      </p:sp>
    </p:spTree>
    <p:extLst>
      <p:ext uri="{BB962C8B-B14F-4D97-AF65-F5344CB8AC3E}">
        <p14:creationId xmlns:p14="http://schemas.microsoft.com/office/powerpoint/2010/main" val="83846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Combining Random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6CEA5F-E40C-4F9B-A0D5-7F763E358AB0}"/>
              </a:ext>
            </a:extLst>
          </p:cNvPr>
          <p:cNvGrpSpPr/>
          <p:nvPr/>
        </p:nvGrpSpPr>
        <p:grpSpPr>
          <a:xfrm>
            <a:off x="628650" y="1399746"/>
            <a:ext cx="7886700" cy="2111204"/>
            <a:chOff x="843992" y="3040015"/>
            <a:chExt cx="7142671" cy="256767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CE4EBC-9588-4A0A-99F1-83B867924D51}"/>
                </a:ext>
              </a:extLst>
            </p:cNvPr>
            <p:cNvSpPr txBox="1"/>
            <p:nvPr/>
          </p:nvSpPr>
          <p:spPr>
            <a:xfrm>
              <a:off x="843992" y="3040015"/>
              <a:ext cx="7142671" cy="51132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/>
                <a:t>Mean (Expected Value) of a Sum of Random Variables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76544BD-4452-4064-A903-D7558DCA0D7B}"/>
                    </a:ext>
                  </a:extLst>
                </p:cNvPr>
                <p:cNvSpPr txBox="1"/>
                <p:nvPr/>
              </p:nvSpPr>
              <p:spPr>
                <a:xfrm>
                  <a:off x="843992" y="3551344"/>
                  <a:ext cx="7142671" cy="205634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r>
                    <a:rPr lang="en-US" sz="2000" dirty="0"/>
                    <a:t>For any two random variables X and Y, if S = X + Y, the mean (expected</a:t>
                  </a:r>
                </a:p>
                <a:p>
                  <a:r>
                    <a:rPr lang="en-US" sz="2000" dirty="0"/>
                    <a:t>value) of S is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  <a:p>
                  <a:r>
                    <a:rPr lang="en-US" sz="2000" dirty="0"/>
                    <a:t>In other words, the mean of the sum of two random variables is equal to the sum of their means.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76544BD-4452-4064-A903-D7558DCA0D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992" y="3551344"/>
                  <a:ext cx="7142671" cy="2056345"/>
                </a:xfrm>
                <a:prstGeom prst="rect">
                  <a:avLst/>
                </a:prstGeom>
                <a:blipFill>
                  <a:blip r:embed="rId2"/>
                  <a:stretch>
                    <a:fillRect l="-694" t="-1792" b="-17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AB0ABB-36DD-4A70-9CCB-7127727A2C49}"/>
              </a:ext>
            </a:extLst>
          </p:cNvPr>
          <p:cNvGrpSpPr/>
          <p:nvPr/>
        </p:nvGrpSpPr>
        <p:grpSpPr>
          <a:xfrm>
            <a:off x="628650" y="3812267"/>
            <a:ext cx="7886700" cy="2111204"/>
            <a:chOff x="843992" y="3040015"/>
            <a:chExt cx="7142671" cy="256767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674759-E620-4417-B6FA-781577F6ABCF}"/>
                </a:ext>
              </a:extLst>
            </p:cNvPr>
            <p:cNvSpPr txBox="1"/>
            <p:nvPr/>
          </p:nvSpPr>
          <p:spPr>
            <a:xfrm>
              <a:off x="843992" y="3040015"/>
              <a:ext cx="7142671" cy="51132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/>
                <a:t>Mean (Expected Value) of a Difference of Random Variables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A41D348-7722-457A-907E-5B86EFB5B214}"/>
                    </a:ext>
                  </a:extLst>
                </p:cNvPr>
                <p:cNvSpPr txBox="1"/>
                <p:nvPr/>
              </p:nvSpPr>
              <p:spPr>
                <a:xfrm>
                  <a:off x="843992" y="3551344"/>
                  <a:ext cx="7142671" cy="205634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r>
                    <a:rPr lang="en-US" sz="2000" dirty="0"/>
                    <a:t>For any two random variables X and Y, if D = X – Y, the mean (expected</a:t>
                  </a:r>
                </a:p>
                <a:p>
                  <a:r>
                    <a:rPr lang="en-US" sz="2000" dirty="0"/>
                    <a:t>value) of D is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  <a:p>
                  <a:r>
                    <a:rPr lang="en-US" sz="2000" dirty="0"/>
                    <a:t>In other words, the mean of the difference of two random variables is equal to the difference of their means.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A41D348-7722-457A-907E-5B86EFB5B2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992" y="3551344"/>
                  <a:ext cx="7142671" cy="2056345"/>
                </a:xfrm>
                <a:prstGeom prst="rect">
                  <a:avLst/>
                </a:prstGeom>
                <a:blipFill>
                  <a:blip r:embed="rId3"/>
                  <a:stretch>
                    <a:fillRect l="-694" t="-1429" b="-142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7306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Combining Random Variables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0E80B4-5AD8-4173-945E-871869C7BEB0}"/>
              </a:ext>
            </a:extLst>
          </p:cNvPr>
          <p:cNvSpPr/>
          <p:nvPr/>
        </p:nvSpPr>
        <p:spPr>
          <a:xfrm>
            <a:off x="628650" y="1344927"/>
            <a:ext cx="7886700" cy="19389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Problem</a:t>
            </a:r>
            <a:r>
              <a:rPr lang="en-US" altLang="en-US" sz="2000" dirty="0"/>
              <a:t>: </a:t>
            </a:r>
            <a:r>
              <a:rPr lang="en-US" sz="2000" dirty="0"/>
              <a:t>Pete charges $150 per passenger and Erin charges $175</a:t>
            </a:r>
          </a:p>
          <a:p>
            <a:r>
              <a:rPr lang="en-US" sz="2000" dirty="0"/>
              <a:t>per passenger for a jeep tour. Let C = the amount of money that Pete</a:t>
            </a:r>
          </a:p>
          <a:p>
            <a:r>
              <a:rPr lang="en-US" sz="2000" dirty="0"/>
              <a:t>collects and E = the amount of money that Erin collects on a randomly</a:t>
            </a:r>
          </a:p>
          <a:p>
            <a:r>
              <a:rPr lang="en-US" sz="2000" dirty="0"/>
              <a:t>selected day. From our earlier work, we know that µ</a:t>
            </a:r>
            <a:r>
              <a:rPr lang="en-US" sz="2000" baseline="-25000" dirty="0"/>
              <a:t>C</a:t>
            </a:r>
            <a:r>
              <a:rPr lang="en-US" sz="2000" dirty="0"/>
              <a:t> = 562.50</a:t>
            </a:r>
          </a:p>
          <a:p>
            <a:r>
              <a:rPr lang="en-US" sz="2000" dirty="0"/>
              <a:t>and it is easy to show that µ</a:t>
            </a:r>
            <a:r>
              <a:rPr lang="en-US" sz="2000" baseline="-25000" dirty="0"/>
              <a:t>E</a:t>
            </a:r>
            <a:r>
              <a:rPr lang="en-US" sz="2000" dirty="0"/>
              <a:t> = 542.50. Define S = C + E. Calculate</a:t>
            </a:r>
          </a:p>
          <a:p>
            <a:r>
              <a:rPr lang="en-US" sz="2000" dirty="0"/>
              <a:t>and interpret the mean of 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122183-2744-4A36-9491-9118BF6550CA}"/>
              </a:ext>
            </a:extLst>
          </p:cNvPr>
          <p:cNvGrpSpPr/>
          <p:nvPr/>
        </p:nvGrpSpPr>
        <p:grpSpPr>
          <a:xfrm>
            <a:off x="4572000" y="3197656"/>
            <a:ext cx="4007943" cy="2924298"/>
            <a:chOff x="4507407" y="3214908"/>
            <a:chExt cx="4007943" cy="29242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83F6A90-CA77-487F-9990-ED1A6940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47161" y="3214908"/>
              <a:ext cx="3968189" cy="26449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CE55EBB-6615-4DF4-BD4F-735F18241EF8}"/>
                </a:ext>
              </a:extLst>
            </p:cNvPr>
            <p:cNvSpPr/>
            <p:nvPr/>
          </p:nvSpPr>
          <p:spPr>
            <a:xfrm rot="15833067">
              <a:off x="3988996" y="5405351"/>
              <a:ext cx="125226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err="1">
                  <a:latin typeface="HelveticaNeueLTStd-Cn"/>
                </a:rPr>
                <a:t>moodboard</a:t>
              </a:r>
              <a:r>
                <a:rPr lang="en-US" sz="800" dirty="0">
                  <a:latin typeface="HelveticaNeueLTStd-Cn"/>
                </a:rPr>
                <a:t>/</a:t>
              </a:r>
              <a:r>
                <a:rPr lang="en-US" sz="800" dirty="0" err="1">
                  <a:latin typeface="HelveticaNeueLTStd-Cn"/>
                </a:rPr>
                <a:t>Superstock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3814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Combining Random Variables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0E80B4-5AD8-4173-945E-871869C7BEB0}"/>
              </a:ext>
            </a:extLst>
          </p:cNvPr>
          <p:cNvSpPr/>
          <p:nvPr/>
        </p:nvSpPr>
        <p:spPr>
          <a:xfrm>
            <a:off x="628650" y="1344927"/>
            <a:ext cx="7886700" cy="19389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Problem</a:t>
            </a:r>
            <a:r>
              <a:rPr lang="en-US" altLang="en-US" sz="2000" dirty="0"/>
              <a:t>: </a:t>
            </a:r>
            <a:r>
              <a:rPr lang="en-US" sz="2000" dirty="0"/>
              <a:t>Pete charges $150 per passenger and Erin charges $175</a:t>
            </a:r>
          </a:p>
          <a:p>
            <a:r>
              <a:rPr lang="en-US" sz="2000" dirty="0"/>
              <a:t>per passenger for a jeep tour. Let C = the amount of money that Pete</a:t>
            </a:r>
          </a:p>
          <a:p>
            <a:r>
              <a:rPr lang="en-US" sz="2000" dirty="0"/>
              <a:t>collects and E = the amount of money that Erin collects on a randomly</a:t>
            </a:r>
          </a:p>
          <a:p>
            <a:r>
              <a:rPr lang="en-US" sz="2000" dirty="0"/>
              <a:t>selected day. From our earlier work, we know that µ</a:t>
            </a:r>
            <a:r>
              <a:rPr lang="en-US" sz="2000" baseline="-25000" dirty="0"/>
              <a:t>C</a:t>
            </a:r>
            <a:r>
              <a:rPr lang="en-US" sz="2000" dirty="0"/>
              <a:t> = 562.50</a:t>
            </a:r>
          </a:p>
          <a:p>
            <a:r>
              <a:rPr lang="en-US" sz="2000" dirty="0"/>
              <a:t>and it is easy to show that µ</a:t>
            </a:r>
            <a:r>
              <a:rPr lang="en-US" sz="2000" baseline="-25000" dirty="0"/>
              <a:t>E</a:t>
            </a:r>
            <a:r>
              <a:rPr lang="en-US" sz="2000" dirty="0"/>
              <a:t> = 542.50. Define S = C + E. Calculate</a:t>
            </a:r>
          </a:p>
          <a:p>
            <a:r>
              <a:rPr lang="en-US" sz="2000" dirty="0"/>
              <a:t>and interpret the mean of 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122183-2744-4A36-9491-9118BF6550CA}"/>
              </a:ext>
            </a:extLst>
          </p:cNvPr>
          <p:cNvGrpSpPr/>
          <p:nvPr/>
        </p:nvGrpSpPr>
        <p:grpSpPr>
          <a:xfrm>
            <a:off x="4572000" y="3197656"/>
            <a:ext cx="4007943" cy="2924298"/>
            <a:chOff x="4507407" y="3214908"/>
            <a:chExt cx="4007943" cy="29242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83F6A90-CA77-487F-9990-ED1A6940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47161" y="3214908"/>
              <a:ext cx="3968189" cy="26449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CE55EBB-6615-4DF4-BD4F-735F18241EF8}"/>
                </a:ext>
              </a:extLst>
            </p:cNvPr>
            <p:cNvSpPr/>
            <p:nvPr/>
          </p:nvSpPr>
          <p:spPr>
            <a:xfrm rot="15833067">
              <a:off x="3988996" y="5405351"/>
              <a:ext cx="125226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err="1">
                  <a:latin typeface="HelveticaNeueLTStd-Cn"/>
                </a:rPr>
                <a:t>moodboard</a:t>
              </a:r>
              <a:r>
                <a:rPr lang="en-US" sz="800" dirty="0">
                  <a:latin typeface="HelveticaNeueLTStd-Cn"/>
                </a:rPr>
                <a:t>/</a:t>
              </a:r>
              <a:r>
                <a:rPr lang="en-US" sz="800" dirty="0" err="1">
                  <a:latin typeface="HelveticaNeueLTStd-Cn"/>
                </a:rPr>
                <a:t>Superstock</a:t>
              </a:r>
              <a:endParaRPr lang="en-US" dirty="0"/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7D3850E-10A4-4591-9965-19D4BED12769}"/>
              </a:ext>
            </a:extLst>
          </p:cNvPr>
          <p:cNvSpPr/>
          <p:nvPr/>
        </p:nvSpPr>
        <p:spPr>
          <a:xfrm>
            <a:off x="628650" y="3575059"/>
            <a:ext cx="3586985" cy="2267501"/>
          </a:xfrm>
          <a:prstGeom prst="roundRect">
            <a:avLst/>
          </a:prstGeom>
          <a:solidFill>
            <a:srgbClr val="CCCCFF"/>
          </a:solidFill>
          <a:ln>
            <a:solidFill>
              <a:srgbClr val="CC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4000"/>
              </a:lnSpc>
              <a:tabLst>
                <a:tab pos="0" algn="l"/>
              </a:tabLst>
            </a:pPr>
            <a:r>
              <a:rPr lang="en-US" sz="1400" dirty="0">
                <a:latin typeface="Segoe Print" panose="02000600000000000000" pitchFamily="2" charset="0"/>
              </a:rPr>
              <a:t>µ</a:t>
            </a:r>
            <a:r>
              <a:rPr lang="en-US" sz="1400" baseline="-25000" dirty="0">
                <a:latin typeface="Segoe Print" panose="02000600000000000000" pitchFamily="2" charset="0"/>
              </a:rPr>
              <a:t>S</a:t>
            </a:r>
            <a:r>
              <a:rPr lang="en-US" sz="1400" dirty="0">
                <a:latin typeface="Segoe Print" panose="02000600000000000000" pitchFamily="2" charset="0"/>
              </a:rPr>
              <a:t> = µ</a:t>
            </a:r>
            <a:r>
              <a:rPr lang="en-US" sz="1400" baseline="-25000" dirty="0">
                <a:latin typeface="Segoe Print" panose="02000600000000000000" pitchFamily="2" charset="0"/>
              </a:rPr>
              <a:t>C</a:t>
            </a:r>
            <a:r>
              <a:rPr lang="en-US" sz="1400" dirty="0">
                <a:latin typeface="Segoe Print" panose="02000600000000000000" pitchFamily="2" charset="0"/>
              </a:rPr>
              <a:t> + µ</a:t>
            </a:r>
            <a:r>
              <a:rPr lang="en-US" sz="1400" baseline="-25000" dirty="0">
                <a:latin typeface="Segoe Print" panose="02000600000000000000" pitchFamily="2" charset="0"/>
              </a:rPr>
              <a:t>E</a:t>
            </a:r>
            <a:r>
              <a:rPr lang="en-US" sz="1400" dirty="0">
                <a:latin typeface="Segoe Print" panose="02000600000000000000" pitchFamily="2" charset="0"/>
              </a:rPr>
              <a:t> </a:t>
            </a:r>
          </a:p>
          <a:p>
            <a:pPr>
              <a:lnSpc>
                <a:spcPct val="114000"/>
              </a:lnSpc>
              <a:tabLst>
                <a:tab pos="0" algn="l"/>
              </a:tabLst>
            </a:pPr>
            <a:r>
              <a:rPr lang="en-US" sz="1400" dirty="0">
                <a:latin typeface="Segoe Print" panose="02000600000000000000" pitchFamily="2" charset="0"/>
              </a:rPr>
              <a:t>    = 562.50 + 542.50 </a:t>
            </a:r>
          </a:p>
          <a:p>
            <a:pPr>
              <a:lnSpc>
                <a:spcPct val="114000"/>
              </a:lnSpc>
              <a:tabLst>
                <a:tab pos="0" algn="l"/>
              </a:tabLst>
            </a:pPr>
            <a:r>
              <a:rPr lang="en-US" sz="1400" dirty="0">
                <a:latin typeface="Segoe Print" panose="02000600000000000000" pitchFamily="2" charset="0"/>
              </a:rPr>
              <a:t>    = $1105.00</a:t>
            </a:r>
          </a:p>
          <a:p>
            <a:pPr>
              <a:lnSpc>
                <a:spcPct val="114000"/>
              </a:lnSpc>
              <a:tabLst>
                <a:tab pos="0" algn="l"/>
              </a:tabLst>
            </a:pPr>
            <a:endParaRPr lang="en-US" sz="14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  <a:tabLst>
                <a:tab pos="0" algn="l"/>
              </a:tabLst>
            </a:pPr>
            <a:r>
              <a:rPr lang="en-US" sz="1400" dirty="0">
                <a:latin typeface="Segoe Print" panose="02000600000000000000" pitchFamily="2" charset="0"/>
              </a:rPr>
              <a:t>Pete and Erin expect to collect a total of $1105 per day, on average, over many randomly selected days.</a:t>
            </a:r>
          </a:p>
        </p:txBody>
      </p:sp>
    </p:spTree>
    <p:extLst>
      <p:ext uri="{BB962C8B-B14F-4D97-AF65-F5344CB8AC3E}">
        <p14:creationId xmlns:p14="http://schemas.microsoft.com/office/powerpoint/2010/main" val="381873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Deviation of the Sum or Difference</a:t>
            </a:r>
            <a:br>
              <a:rPr lang="en-US" dirty="0"/>
            </a:br>
            <a:r>
              <a:rPr lang="en-US" dirty="0"/>
              <a:t>of Two Random Variables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8B875-29B5-4164-AF75-005D59947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516725"/>
            <a:ext cx="7886701" cy="128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7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Deviation of the Sum or Difference</a:t>
            </a:r>
            <a:br>
              <a:rPr lang="en-US" dirty="0"/>
            </a:br>
            <a:r>
              <a:rPr lang="en-US" dirty="0"/>
              <a:t>of Two Random Variables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8B875-29B5-4164-AF75-005D59947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516725"/>
            <a:ext cx="7886701" cy="12897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F47B79-8CDF-4442-98FB-01943C78F975}"/>
              </a:ext>
            </a:extLst>
          </p:cNvPr>
          <p:cNvSpPr/>
          <p:nvPr/>
        </p:nvSpPr>
        <p:spPr>
          <a:xfrm>
            <a:off x="1436297" y="3243385"/>
            <a:ext cx="6271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 = total number of passengers who go on Pete’s and Erin’s tours on a randomly chosen day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CDD4B5-D1F3-4D18-BC40-C282F055A058}"/>
              </a:ext>
            </a:extLst>
          </p:cNvPr>
          <p:cNvSpPr/>
          <p:nvPr/>
        </p:nvSpPr>
        <p:spPr>
          <a:xfrm>
            <a:off x="3740989" y="4094311"/>
            <a:ext cx="107255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S = X + Y</a:t>
            </a:r>
          </a:p>
        </p:txBody>
      </p:sp>
    </p:spTree>
    <p:extLst>
      <p:ext uri="{BB962C8B-B14F-4D97-AF65-F5344CB8AC3E}">
        <p14:creationId xmlns:p14="http://schemas.microsoft.com/office/powerpoint/2010/main" val="387495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Deviation of the Sum or Difference</a:t>
            </a:r>
            <a:br>
              <a:rPr lang="en-US" dirty="0"/>
            </a:br>
            <a:r>
              <a:rPr lang="en-US" dirty="0"/>
              <a:t>of Two Random Variables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8B875-29B5-4164-AF75-005D59947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516725"/>
            <a:ext cx="7886701" cy="12897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41D88B-5261-4846-BE33-052926868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49" y="4987332"/>
            <a:ext cx="78867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+mn-lt"/>
              </a:rPr>
              <a:t>If knowing the value of X does not help us predict the value of Y, then X and Y are </a:t>
            </a:r>
            <a:r>
              <a:rPr lang="en-US" sz="2000" b="1" dirty="0">
                <a:latin typeface="+mn-lt"/>
              </a:rPr>
              <a:t>independent random variables</a:t>
            </a:r>
            <a:r>
              <a:rPr lang="en-US" sz="2000" dirty="0">
                <a:latin typeface="+mn-lt"/>
              </a:rPr>
              <a:t>.</a:t>
            </a:r>
            <a:endParaRPr lang="en-US" sz="2000" b="1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F47B79-8CDF-4442-98FB-01943C78F975}"/>
              </a:ext>
            </a:extLst>
          </p:cNvPr>
          <p:cNvSpPr/>
          <p:nvPr/>
        </p:nvSpPr>
        <p:spPr>
          <a:xfrm>
            <a:off x="1436297" y="3243385"/>
            <a:ext cx="6271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 = total number of passengers who go on Pete’s and Erin’s tours on a randomly chosen day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CDD4B5-D1F3-4D18-BC40-C282F055A058}"/>
              </a:ext>
            </a:extLst>
          </p:cNvPr>
          <p:cNvSpPr/>
          <p:nvPr/>
        </p:nvSpPr>
        <p:spPr>
          <a:xfrm>
            <a:off x="3740989" y="4094311"/>
            <a:ext cx="107255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S = X + Y</a:t>
            </a:r>
          </a:p>
        </p:txBody>
      </p:sp>
    </p:spTree>
    <p:extLst>
      <p:ext uri="{BB962C8B-B14F-4D97-AF65-F5344CB8AC3E}">
        <p14:creationId xmlns:p14="http://schemas.microsoft.com/office/powerpoint/2010/main" val="393193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Deviation of the Sum or Difference</a:t>
            </a:r>
            <a:br>
              <a:rPr lang="en-US" dirty="0"/>
            </a:br>
            <a:r>
              <a:rPr lang="en-US" dirty="0"/>
              <a:t>of Two Random Variables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ADBFCE-CB3C-4FFF-B46E-EEFF38AD69F9}"/>
              </a:ext>
            </a:extLst>
          </p:cNvPr>
          <p:cNvSpPr/>
          <p:nvPr/>
        </p:nvSpPr>
        <p:spPr>
          <a:xfrm>
            <a:off x="724618" y="1291329"/>
            <a:ext cx="78866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ElectraLTStd-Regular"/>
              </a:rPr>
              <a:t>It’s reasonable to treat the random variables </a:t>
            </a:r>
            <a:r>
              <a:rPr lang="en-US" sz="2000" i="1" dirty="0">
                <a:latin typeface="ElectraLTStd-Cursive"/>
              </a:rPr>
              <a:t>X </a:t>
            </a:r>
            <a:r>
              <a:rPr lang="en-US" sz="2000" dirty="0">
                <a:latin typeface="WWDOC01"/>
              </a:rPr>
              <a:t>= </a:t>
            </a:r>
            <a:r>
              <a:rPr lang="en-US" sz="2000" dirty="0">
                <a:latin typeface="ElectraLTStd-Regular"/>
              </a:rPr>
              <a:t>number of passengers on</a:t>
            </a:r>
          </a:p>
          <a:p>
            <a:r>
              <a:rPr lang="en-US" sz="2000" dirty="0">
                <a:latin typeface="ElectraLTStd-Regular"/>
              </a:rPr>
              <a:t>Pete’s trip and </a:t>
            </a:r>
            <a:r>
              <a:rPr lang="en-US" sz="2000" i="1" dirty="0">
                <a:latin typeface="ElectraLTStd-Cursive"/>
              </a:rPr>
              <a:t>Y </a:t>
            </a:r>
            <a:r>
              <a:rPr lang="en-US" sz="2000" dirty="0">
                <a:latin typeface="WWDOC01"/>
              </a:rPr>
              <a:t>= </a:t>
            </a:r>
            <a:r>
              <a:rPr lang="en-US" sz="2000" dirty="0">
                <a:latin typeface="ElectraLTStd-Regular"/>
              </a:rPr>
              <a:t>number of passengers on Erin’s trip on a randomly chosen day as independent, because the siblings operate their trips in different parts of the country.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83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Deviation of the Sum or Difference</a:t>
            </a:r>
            <a:br>
              <a:rPr lang="en-US" dirty="0"/>
            </a:br>
            <a:r>
              <a:rPr lang="en-US" dirty="0"/>
              <a:t>of Two Random Variables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ADBFCE-CB3C-4FFF-B46E-EEFF38AD69F9}"/>
              </a:ext>
            </a:extLst>
          </p:cNvPr>
          <p:cNvSpPr/>
          <p:nvPr/>
        </p:nvSpPr>
        <p:spPr>
          <a:xfrm>
            <a:off x="724618" y="1291329"/>
            <a:ext cx="78866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ElectraLTStd-Regular"/>
              </a:rPr>
              <a:t>It’s reasonable to treat the random variables </a:t>
            </a:r>
            <a:r>
              <a:rPr lang="en-US" sz="2000" i="1" dirty="0">
                <a:latin typeface="ElectraLTStd-Cursive"/>
              </a:rPr>
              <a:t>X </a:t>
            </a:r>
            <a:r>
              <a:rPr lang="en-US" sz="2000" dirty="0">
                <a:latin typeface="WWDOC01"/>
              </a:rPr>
              <a:t>= </a:t>
            </a:r>
            <a:r>
              <a:rPr lang="en-US" sz="2000" dirty="0">
                <a:latin typeface="ElectraLTStd-Regular"/>
              </a:rPr>
              <a:t>number of passengers on</a:t>
            </a:r>
          </a:p>
          <a:p>
            <a:r>
              <a:rPr lang="en-US" sz="2000" dirty="0">
                <a:latin typeface="ElectraLTStd-Regular"/>
              </a:rPr>
              <a:t>Pete’s trip and </a:t>
            </a:r>
            <a:r>
              <a:rPr lang="en-US" sz="2000" i="1" dirty="0">
                <a:latin typeface="ElectraLTStd-Cursive"/>
              </a:rPr>
              <a:t>Y </a:t>
            </a:r>
            <a:r>
              <a:rPr lang="en-US" sz="2000" dirty="0">
                <a:latin typeface="WWDOC01"/>
              </a:rPr>
              <a:t>= </a:t>
            </a:r>
            <a:r>
              <a:rPr lang="en-US" sz="2000" dirty="0">
                <a:latin typeface="ElectraLTStd-Regular"/>
              </a:rPr>
              <a:t>number of passengers on Erin’s trip on a randomly chosen day as independent, because the siblings operate their trips in different parts of the country.</a:t>
            </a: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47A884-7959-4974-A6BC-A8513B8C3689}"/>
              </a:ext>
            </a:extLst>
          </p:cNvPr>
          <p:cNvSpPr/>
          <p:nvPr/>
        </p:nvSpPr>
        <p:spPr>
          <a:xfrm>
            <a:off x="1490290" y="2744712"/>
            <a:ext cx="616341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/>
              <a:t>Recall that for independent events, P(A and B) = P(A)·P(B)</a:t>
            </a:r>
          </a:p>
        </p:txBody>
      </p:sp>
    </p:spTree>
    <p:extLst>
      <p:ext uri="{BB962C8B-B14F-4D97-AF65-F5344CB8AC3E}">
        <p14:creationId xmlns:p14="http://schemas.microsoft.com/office/powerpoint/2010/main" val="263832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Deviation of the Sum or Difference</a:t>
            </a:r>
            <a:br>
              <a:rPr lang="en-US" dirty="0"/>
            </a:br>
            <a:r>
              <a:rPr lang="en-US" dirty="0"/>
              <a:t>of Two Random Variables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ADBFCE-CB3C-4FFF-B46E-EEFF38AD69F9}"/>
              </a:ext>
            </a:extLst>
          </p:cNvPr>
          <p:cNvSpPr/>
          <p:nvPr/>
        </p:nvSpPr>
        <p:spPr>
          <a:xfrm>
            <a:off x="724618" y="1291329"/>
            <a:ext cx="78866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ElectraLTStd-Regular"/>
              </a:rPr>
              <a:t>It’s reasonable to treat the random variables </a:t>
            </a:r>
            <a:r>
              <a:rPr lang="en-US" sz="2000" i="1" dirty="0">
                <a:latin typeface="ElectraLTStd-Cursive"/>
              </a:rPr>
              <a:t>X </a:t>
            </a:r>
            <a:r>
              <a:rPr lang="en-US" sz="2000" dirty="0">
                <a:latin typeface="WWDOC01"/>
              </a:rPr>
              <a:t>= </a:t>
            </a:r>
            <a:r>
              <a:rPr lang="en-US" sz="2000" dirty="0">
                <a:latin typeface="ElectraLTStd-Regular"/>
              </a:rPr>
              <a:t>number of passengers on</a:t>
            </a:r>
          </a:p>
          <a:p>
            <a:r>
              <a:rPr lang="en-US" sz="2000" dirty="0">
                <a:latin typeface="ElectraLTStd-Regular"/>
              </a:rPr>
              <a:t>Pete’s trip and </a:t>
            </a:r>
            <a:r>
              <a:rPr lang="en-US" sz="2000" i="1" dirty="0">
                <a:latin typeface="ElectraLTStd-Cursive"/>
              </a:rPr>
              <a:t>Y </a:t>
            </a:r>
            <a:r>
              <a:rPr lang="en-US" sz="2000" dirty="0">
                <a:latin typeface="WWDOC01"/>
              </a:rPr>
              <a:t>= </a:t>
            </a:r>
            <a:r>
              <a:rPr lang="en-US" sz="2000" dirty="0">
                <a:latin typeface="ElectraLTStd-Regular"/>
              </a:rPr>
              <a:t>number of passengers on Erin’s trip on a randomly chosen day as independent, because the siblings operate their trips in different parts of the country.</a:t>
            </a: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47A884-7959-4974-A6BC-A8513B8C3689}"/>
              </a:ext>
            </a:extLst>
          </p:cNvPr>
          <p:cNvSpPr/>
          <p:nvPr/>
        </p:nvSpPr>
        <p:spPr>
          <a:xfrm>
            <a:off x="1490290" y="2744712"/>
            <a:ext cx="616341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/>
              <a:t>Recall that for independent events, P(A and B) = P(A)·P(B)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01032E-C956-40AD-A1BB-6335D2187A3E}"/>
              </a:ext>
            </a:extLst>
          </p:cNvPr>
          <p:cNvSpPr/>
          <p:nvPr/>
        </p:nvSpPr>
        <p:spPr>
          <a:xfrm>
            <a:off x="724618" y="3234243"/>
            <a:ext cx="77907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There are two ways to get a total of S = 5 passengers on a randomly selected day: X = 3, Y = 2 or X = 2, Y = 3. </a:t>
            </a:r>
          </a:p>
          <a:p>
            <a:r>
              <a:rPr lang="en-US" sz="2000" dirty="0"/>
              <a:t>So P(S = 5) = P(X = 2 and Y = 3) + P(X = 3 and Y = 2)</a:t>
            </a:r>
          </a:p>
          <a:p>
            <a:r>
              <a:rPr lang="en-US" sz="2000" dirty="0"/>
              <a:t>                    = (0.15)(0.4) + (0.25)(0.3)</a:t>
            </a:r>
          </a:p>
          <a:p>
            <a:r>
              <a:rPr lang="en-US" sz="2000" dirty="0"/>
              <a:t>                    = 0.06 + 0.075 </a:t>
            </a:r>
          </a:p>
          <a:p>
            <a:r>
              <a:rPr lang="en-US" sz="2000" dirty="0"/>
              <a:t>                    = 0.135</a:t>
            </a:r>
          </a:p>
        </p:txBody>
      </p:sp>
    </p:spTree>
    <p:extLst>
      <p:ext uri="{BB962C8B-B14F-4D97-AF65-F5344CB8AC3E}">
        <p14:creationId xmlns:p14="http://schemas.microsoft.com/office/powerpoint/2010/main" val="65536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Deviation of the Sum or Difference</a:t>
            </a:r>
            <a:br>
              <a:rPr lang="en-US" dirty="0"/>
            </a:br>
            <a:r>
              <a:rPr lang="en-US" dirty="0"/>
              <a:t>of Two Random Variables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ADBFCE-CB3C-4FFF-B46E-EEFF38AD69F9}"/>
              </a:ext>
            </a:extLst>
          </p:cNvPr>
          <p:cNvSpPr/>
          <p:nvPr/>
        </p:nvSpPr>
        <p:spPr>
          <a:xfrm>
            <a:off x="724618" y="1291329"/>
            <a:ext cx="78866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ElectraLTStd-Regular"/>
              </a:rPr>
              <a:t>It’s reasonable to treat the random variables </a:t>
            </a:r>
            <a:r>
              <a:rPr lang="en-US" sz="2000" i="1" dirty="0">
                <a:latin typeface="ElectraLTStd-Cursive"/>
              </a:rPr>
              <a:t>X </a:t>
            </a:r>
            <a:r>
              <a:rPr lang="en-US" sz="2000" dirty="0">
                <a:latin typeface="WWDOC01"/>
              </a:rPr>
              <a:t>= </a:t>
            </a:r>
            <a:r>
              <a:rPr lang="en-US" sz="2000" dirty="0">
                <a:latin typeface="ElectraLTStd-Regular"/>
              </a:rPr>
              <a:t>number of passengers on</a:t>
            </a:r>
          </a:p>
          <a:p>
            <a:r>
              <a:rPr lang="en-US" sz="2000" dirty="0">
                <a:latin typeface="ElectraLTStd-Regular"/>
              </a:rPr>
              <a:t>Pete’s trip and </a:t>
            </a:r>
            <a:r>
              <a:rPr lang="en-US" sz="2000" i="1" dirty="0">
                <a:latin typeface="ElectraLTStd-Cursive"/>
              </a:rPr>
              <a:t>Y </a:t>
            </a:r>
            <a:r>
              <a:rPr lang="en-US" sz="2000" dirty="0">
                <a:latin typeface="WWDOC01"/>
              </a:rPr>
              <a:t>= </a:t>
            </a:r>
            <a:r>
              <a:rPr lang="en-US" sz="2000" dirty="0">
                <a:latin typeface="ElectraLTStd-Regular"/>
              </a:rPr>
              <a:t>number of passengers on Erin’s trip on a randomly chosen day as independent, because the siblings operate their trips in different parts of the country.</a:t>
            </a: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47A884-7959-4974-A6BC-A8513B8C3689}"/>
              </a:ext>
            </a:extLst>
          </p:cNvPr>
          <p:cNvSpPr/>
          <p:nvPr/>
        </p:nvSpPr>
        <p:spPr>
          <a:xfrm>
            <a:off x="1490290" y="2744712"/>
            <a:ext cx="616341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/>
              <a:t>Recall that for independent events, P(A and B) = P(A)·P(B)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01032E-C956-40AD-A1BB-6335D2187A3E}"/>
              </a:ext>
            </a:extLst>
          </p:cNvPr>
          <p:cNvSpPr/>
          <p:nvPr/>
        </p:nvSpPr>
        <p:spPr>
          <a:xfrm>
            <a:off x="724618" y="3234243"/>
            <a:ext cx="77907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There are two ways to get a total of S = 5 passengers on a randomly selected day: X = 3, Y = 2 or X = 2, Y = 3. </a:t>
            </a:r>
          </a:p>
          <a:p>
            <a:r>
              <a:rPr lang="en-US" sz="2000" dirty="0"/>
              <a:t>So P(S = 5) = P(X = 2 and Y = 3) + P(X = 3 and Y = 2)</a:t>
            </a:r>
          </a:p>
          <a:p>
            <a:r>
              <a:rPr lang="en-US" sz="2000" dirty="0"/>
              <a:t>                    = (0.15)(0.4) + (0.25)(0.3)</a:t>
            </a:r>
          </a:p>
          <a:p>
            <a:r>
              <a:rPr lang="en-US" sz="2000" dirty="0"/>
              <a:t>                    = 0.06 + 0.075 </a:t>
            </a:r>
          </a:p>
          <a:p>
            <a:r>
              <a:rPr lang="en-US" sz="2000" dirty="0"/>
              <a:t>                    = 0.135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880F7C5-98AF-45F2-A9AE-FB064D4F4013}"/>
              </a:ext>
            </a:extLst>
          </p:cNvPr>
          <p:cNvGrpSpPr/>
          <p:nvPr/>
        </p:nvGrpSpPr>
        <p:grpSpPr>
          <a:xfrm>
            <a:off x="724618" y="5299958"/>
            <a:ext cx="7583832" cy="802994"/>
            <a:chOff x="724618" y="5299958"/>
            <a:chExt cx="7583832" cy="80299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FE1AC3F-5922-4E88-A939-F6E591487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4618" y="5299958"/>
              <a:ext cx="7583832" cy="802994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A17F8FC-815E-4691-9001-4F44DB065982}"/>
                </a:ext>
              </a:extLst>
            </p:cNvPr>
            <p:cNvSpPr/>
            <p:nvPr/>
          </p:nvSpPr>
          <p:spPr>
            <a:xfrm>
              <a:off x="2990490" y="5701455"/>
              <a:ext cx="646982" cy="263637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A3DA96-F705-4B51-AB94-87B0A1488279}"/>
              </a:ext>
            </a:extLst>
          </p:cNvPr>
          <p:cNvSpPr/>
          <p:nvPr/>
        </p:nvSpPr>
        <p:spPr>
          <a:xfrm>
            <a:off x="2124972" y="4832515"/>
            <a:ext cx="646982" cy="2636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a Random Variable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DE1E99-9C86-48B1-A075-FCD433B5B004}"/>
              </a:ext>
            </a:extLst>
          </p:cNvPr>
          <p:cNvSpPr/>
          <p:nvPr/>
        </p:nvSpPr>
        <p:spPr>
          <a:xfrm>
            <a:off x="628650" y="1536174"/>
            <a:ext cx="78867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In Chapter 2, we studied the effects of linear transformations on the shape, center, and variability of a </a:t>
            </a:r>
            <a:r>
              <a:rPr lang="en-US" sz="2000" b="1" dirty="0">
                <a:solidFill>
                  <a:srgbClr val="7030A0"/>
                </a:solidFill>
                <a:ea typeface="ＭＳ Ｐゴシック" charset="0"/>
                <a:cs typeface="Helvetica Neue"/>
              </a:rPr>
              <a:t>distribution of data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.  Recall:</a:t>
            </a:r>
          </a:p>
          <a:p>
            <a:pPr>
              <a:defRPr/>
            </a:pPr>
            <a:endParaRPr lang="en-US" sz="2000" dirty="0">
              <a:solidFill>
                <a:srgbClr val="000000"/>
              </a:solidFill>
              <a:ea typeface="ＭＳ Ｐゴシック" charset="0"/>
              <a:cs typeface="Helvetica Neue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000" b="1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Adding (or subtracting) a constant </a:t>
            </a:r>
            <a:r>
              <a:rPr lang="en-US" sz="2000" b="1" i="1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a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 to each observation: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Adds (subtracts) </a:t>
            </a:r>
            <a:r>
              <a:rPr lang="en-US" sz="2000" i="1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a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 to measures of center and location.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Does not change the measures of variability.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Does not change the shape or measures of variability.</a:t>
            </a:r>
          </a:p>
          <a:p>
            <a:pPr marL="800100" lvl="1" indent="-342900">
              <a:buFontTx/>
              <a:buAutoNum type="arabicPeriod"/>
              <a:defRPr/>
            </a:pPr>
            <a:endParaRPr lang="en-US" sz="2000" dirty="0">
              <a:solidFill>
                <a:srgbClr val="000000"/>
              </a:solidFill>
              <a:ea typeface="ＭＳ Ｐゴシック" charset="0"/>
              <a:cs typeface="Helvetica Neue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000" b="1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Multiplying (or dividing) each observation by a positive constant </a:t>
            </a:r>
            <a:r>
              <a:rPr lang="en-US" sz="2000" b="1" i="1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b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: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Multiplies (divides) measures of center and location by </a:t>
            </a:r>
            <a:r>
              <a:rPr lang="en-US" sz="2000" i="1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b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.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Multiplies (divides) measures of spread by </a:t>
            </a:r>
            <a:r>
              <a:rPr lang="en-US" sz="2000" i="1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b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.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Helvetica Neue"/>
              </a:rPr>
              <a:t>Does not change the shape of the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57642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Deviation of the Sum or Difference</a:t>
            </a:r>
            <a:br>
              <a:rPr lang="en-US" dirty="0"/>
            </a:br>
            <a:r>
              <a:rPr lang="en-US" dirty="0"/>
              <a:t>of Two Random Variables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3C315E-0E4C-4B35-B378-BC7242825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299"/>
          <a:stretch/>
        </p:blipFill>
        <p:spPr>
          <a:xfrm>
            <a:off x="628649" y="1516725"/>
            <a:ext cx="7886701" cy="10021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727746-18A3-4FB8-8C89-2715A84D34E3}"/>
                  </a:ext>
                </a:extLst>
              </p:cNvPr>
              <p:cNvSpPr txBox="1"/>
              <p:nvPr/>
            </p:nvSpPr>
            <p:spPr>
              <a:xfrm>
                <a:off x="2109158" y="2516391"/>
                <a:ext cx="1299074" cy="5578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=1.1875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=1.0897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727746-18A3-4FB8-8C89-2715A84D3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158" y="2516391"/>
                <a:ext cx="1299074" cy="557845"/>
              </a:xfrm>
              <a:prstGeom prst="rect">
                <a:avLst/>
              </a:prstGeom>
              <a:blipFill>
                <a:blip r:embed="rId3"/>
                <a:stretch>
                  <a:fillRect l="-2347" t="-1099" r="-4695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61C267-157A-44EC-93A1-80C97F7107AC}"/>
                  </a:ext>
                </a:extLst>
              </p:cNvPr>
              <p:cNvSpPr txBox="1"/>
              <p:nvPr/>
            </p:nvSpPr>
            <p:spPr>
              <a:xfrm>
                <a:off x="6290094" y="2539757"/>
                <a:ext cx="1119996" cy="5578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=0.89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=0.943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61C267-157A-44EC-93A1-80C97F710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094" y="2539757"/>
                <a:ext cx="1119996" cy="557845"/>
              </a:xfrm>
              <a:prstGeom prst="rect">
                <a:avLst/>
              </a:prstGeom>
              <a:blipFill>
                <a:blip r:embed="rId4"/>
                <a:stretch>
                  <a:fillRect l="-5435" t="-1099" r="-4891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85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Deviation of the Sum or Difference</a:t>
            </a:r>
            <a:br>
              <a:rPr lang="en-US" dirty="0"/>
            </a:br>
            <a:r>
              <a:rPr lang="en-US" dirty="0"/>
              <a:t>of Two Random Variables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3C315E-0E4C-4B35-B378-BC7242825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299"/>
          <a:stretch/>
        </p:blipFill>
        <p:spPr>
          <a:xfrm>
            <a:off x="628649" y="1516725"/>
            <a:ext cx="7886701" cy="10021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6BC030-CEF2-4933-B0AE-7A34E8943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83" y="3518579"/>
            <a:ext cx="7583832" cy="8029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727746-18A3-4FB8-8C89-2715A84D34E3}"/>
                  </a:ext>
                </a:extLst>
              </p:cNvPr>
              <p:cNvSpPr txBox="1"/>
              <p:nvPr/>
            </p:nvSpPr>
            <p:spPr>
              <a:xfrm>
                <a:off x="2109158" y="2516391"/>
                <a:ext cx="1299074" cy="5578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=1.1875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=1.0897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727746-18A3-4FB8-8C89-2715A84D3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158" y="2516391"/>
                <a:ext cx="1299074" cy="557845"/>
              </a:xfrm>
              <a:prstGeom prst="rect">
                <a:avLst/>
              </a:prstGeom>
              <a:blipFill>
                <a:blip r:embed="rId4"/>
                <a:stretch>
                  <a:fillRect l="-2347" t="-1099" r="-4695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61C267-157A-44EC-93A1-80C97F7107AC}"/>
                  </a:ext>
                </a:extLst>
              </p:cNvPr>
              <p:cNvSpPr txBox="1"/>
              <p:nvPr/>
            </p:nvSpPr>
            <p:spPr>
              <a:xfrm>
                <a:off x="6290094" y="2539757"/>
                <a:ext cx="1119996" cy="5578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=0.89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=0.943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61C267-157A-44EC-93A1-80C97F710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094" y="2539757"/>
                <a:ext cx="1119996" cy="557845"/>
              </a:xfrm>
              <a:prstGeom prst="rect">
                <a:avLst/>
              </a:prstGeom>
              <a:blipFill>
                <a:blip r:embed="rId5"/>
                <a:stretch>
                  <a:fillRect l="-5435" t="-1099" r="-4891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5E3076-8862-4C73-9C05-63EC343B787E}"/>
                  </a:ext>
                </a:extLst>
              </p:cNvPr>
              <p:cNvSpPr txBox="1"/>
              <p:nvPr/>
            </p:nvSpPr>
            <p:spPr>
              <a:xfrm>
                <a:off x="3922462" y="4474810"/>
                <a:ext cx="1299074" cy="5822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=2.0775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=1.441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5E3076-8862-4C73-9C05-63EC343B7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462" y="4474810"/>
                <a:ext cx="1299074" cy="582211"/>
              </a:xfrm>
              <a:prstGeom prst="rect">
                <a:avLst/>
              </a:prstGeom>
              <a:blipFill>
                <a:blip r:embed="rId6"/>
                <a:stretch>
                  <a:fillRect l="-4673" t="-1042" r="-1402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71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Deviation of the Sum or Difference</a:t>
            </a:r>
            <a:br>
              <a:rPr lang="en-US" dirty="0"/>
            </a:br>
            <a:r>
              <a:rPr lang="en-US" dirty="0"/>
              <a:t>of Two Random Variables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3C315E-0E4C-4B35-B378-BC7242825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299"/>
          <a:stretch/>
        </p:blipFill>
        <p:spPr>
          <a:xfrm>
            <a:off x="628649" y="1516725"/>
            <a:ext cx="7886701" cy="10021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6BC030-CEF2-4933-B0AE-7A34E8943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83" y="3518579"/>
            <a:ext cx="7583832" cy="8029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727746-18A3-4FB8-8C89-2715A84D34E3}"/>
                  </a:ext>
                </a:extLst>
              </p:cNvPr>
              <p:cNvSpPr txBox="1"/>
              <p:nvPr/>
            </p:nvSpPr>
            <p:spPr>
              <a:xfrm>
                <a:off x="2109158" y="2516391"/>
                <a:ext cx="1299074" cy="5578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=1.1875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=1.0897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727746-18A3-4FB8-8C89-2715A84D3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158" y="2516391"/>
                <a:ext cx="1299074" cy="557845"/>
              </a:xfrm>
              <a:prstGeom prst="rect">
                <a:avLst/>
              </a:prstGeom>
              <a:blipFill>
                <a:blip r:embed="rId4"/>
                <a:stretch>
                  <a:fillRect l="-2347" t="-1099" r="-4695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61C267-157A-44EC-93A1-80C97F7107AC}"/>
                  </a:ext>
                </a:extLst>
              </p:cNvPr>
              <p:cNvSpPr txBox="1"/>
              <p:nvPr/>
            </p:nvSpPr>
            <p:spPr>
              <a:xfrm>
                <a:off x="6290094" y="2539757"/>
                <a:ext cx="1119996" cy="5578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=0.89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=0.943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61C267-157A-44EC-93A1-80C97F710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094" y="2539757"/>
                <a:ext cx="1119996" cy="557845"/>
              </a:xfrm>
              <a:prstGeom prst="rect">
                <a:avLst/>
              </a:prstGeom>
              <a:blipFill>
                <a:blip r:embed="rId5"/>
                <a:stretch>
                  <a:fillRect l="-5435" t="-1099" r="-4891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5E3076-8862-4C73-9C05-63EC343B787E}"/>
                  </a:ext>
                </a:extLst>
              </p:cNvPr>
              <p:cNvSpPr txBox="1"/>
              <p:nvPr/>
            </p:nvSpPr>
            <p:spPr>
              <a:xfrm>
                <a:off x="3922462" y="4474810"/>
                <a:ext cx="1299074" cy="5822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=2.0775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=1.441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5E3076-8862-4C73-9C05-63EC343B7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462" y="4474810"/>
                <a:ext cx="1299074" cy="582211"/>
              </a:xfrm>
              <a:prstGeom prst="rect">
                <a:avLst/>
              </a:prstGeom>
              <a:blipFill>
                <a:blip r:embed="rId6"/>
                <a:stretch>
                  <a:fillRect l="-4673" t="-1042" r="-1402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026EABF-C8BF-426A-825E-B1ED49EA1B2B}"/>
                  </a:ext>
                </a:extLst>
              </p:cNvPr>
              <p:cNvSpPr/>
              <p:nvPr/>
            </p:nvSpPr>
            <p:spPr>
              <a:xfrm>
                <a:off x="1181278" y="5340016"/>
                <a:ext cx="6781441" cy="71596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ElectraLTStd-Regular"/>
                  </a:rPr>
                  <a:t>How are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=1.1875</m:t>
                    </m:r>
                  </m:oMath>
                </a14:m>
                <a:r>
                  <a:rPr lang="en-US" sz="2000" dirty="0">
                    <a:latin typeface="ElectraLTStd-Regular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=0.89</m:t>
                    </m:r>
                  </m:oMath>
                </a14:m>
                <a:r>
                  <a:rPr lang="en-US" sz="2000" dirty="0">
                    <a:latin typeface="ElectraLTStd-Regular"/>
                  </a:rPr>
                  <a:t>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=2.0775</m:t>
                    </m:r>
                  </m:oMath>
                </a14:m>
                <a:r>
                  <a:rPr lang="en-US" sz="2000" dirty="0">
                    <a:latin typeface="ElectraLTStd-Regular"/>
                  </a:rPr>
                  <a:t> related?</a:t>
                </a:r>
              </a:p>
              <a:p>
                <a:r>
                  <a:rPr lang="en-US" sz="2000" dirty="0">
                    <a:latin typeface="ElectraLTStd-Regular"/>
                  </a:rPr>
                  <a:t>Is this also true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=1.0897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=0.943</m:t>
                    </m:r>
                  </m:oMath>
                </a14:m>
                <a:r>
                  <a:rPr lang="en-US" sz="20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=1.441</m:t>
                    </m:r>
                  </m:oMath>
                </a14:m>
                <a:r>
                  <a:rPr lang="en-US" sz="2000" dirty="0"/>
                  <a:t>?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026EABF-C8BF-426A-825E-B1ED49EA1B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278" y="5340016"/>
                <a:ext cx="6781441" cy="715965"/>
              </a:xfrm>
              <a:prstGeom prst="rect">
                <a:avLst/>
              </a:prstGeom>
              <a:blipFill>
                <a:blip r:embed="rId7"/>
                <a:stretch>
                  <a:fillRect l="-989" t="-3419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33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Deviation of the Sum or Difference</a:t>
            </a:r>
            <a:br>
              <a:rPr lang="en-US" dirty="0"/>
            </a:br>
            <a:r>
              <a:rPr lang="en-US" dirty="0"/>
              <a:t>of Two Random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F1394C5-1903-4ED8-81CB-3ECD0EF641AB}"/>
              </a:ext>
            </a:extLst>
          </p:cNvPr>
          <p:cNvGrpSpPr/>
          <p:nvPr/>
        </p:nvGrpSpPr>
        <p:grpSpPr>
          <a:xfrm>
            <a:off x="628650" y="1399746"/>
            <a:ext cx="7886700" cy="2111204"/>
            <a:chOff x="843992" y="3040015"/>
            <a:chExt cx="7142671" cy="256767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5180E8-06DA-4990-B99E-8F702960E306}"/>
                </a:ext>
              </a:extLst>
            </p:cNvPr>
            <p:cNvSpPr txBox="1"/>
            <p:nvPr/>
          </p:nvSpPr>
          <p:spPr>
            <a:xfrm>
              <a:off x="843992" y="3040015"/>
              <a:ext cx="7142671" cy="51132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/>
                <a:t>Mean (Expected Value) of a Sum of Random Variables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C5F5F7A-4CCE-4DA6-9C91-7C26DDA2321A}"/>
                    </a:ext>
                  </a:extLst>
                </p:cNvPr>
                <p:cNvSpPr txBox="1"/>
                <p:nvPr/>
              </p:nvSpPr>
              <p:spPr>
                <a:xfrm>
                  <a:off x="843992" y="3551344"/>
                  <a:ext cx="7142671" cy="205634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r>
                    <a:rPr lang="en-US" sz="2000" dirty="0"/>
                    <a:t>For any two random variables X and Y, if S = X + Y, the variance of S is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  <a:p>
                  <a:endParaRPr lang="en-US" sz="800" dirty="0"/>
                </a:p>
                <a:p>
                  <a:r>
                    <a:rPr lang="en-US" sz="2000" dirty="0"/>
                    <a:t>To get the standard deviation of S, take the square root of the variance: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a14:m>
                  <a:r>
                    <a:rPr lang="en-US" sz="2000" dirty="0"/>
                    <a:t> 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C5F5F7A-4CCE-4DA6-9C91-7C26DDA232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992" y="3551344"/>
                  <a:ext cx="7142671" cy="2056345"/>
                </a:xfrm>
                <a:prstGeom prst="rect">
                  <a:avLst/>
                </a:prstGeom>
                <a:blipFill>
                  <a:blip r:embed="rId2"/>
                  <a:stretch>
                    <a:fillRect l="-694" t="-17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427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Deviation of the Sum or Difference</a:t>
            </a:r>
            <a:br>
              <a:rPr lang="en-US" dirty="0"/>
            </a:br>
            <a:r>
              <a:rPr lang="en-US" dirty="0"/>
              <a:t>of Two Random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F1394C5-1903-4ED8-81CB-3ECD0EF641AB}"/>
              </a:ext>
            </a:extLst>
          </p:cNvPr>
          <p:cNvGrpSpPr/>
          <p:nvPr/>
        </p:nvGrpSpPr>
        <p:grpSpPr>
          <a:xfrm>
            <a:off x="628650" y="1399746"/>
            <a:ext cx="7886700" cy="2111204"/>
            <a:chOff x="843992" y="3040015"/>
            <a:chExt cx="7142671" cy="256767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5180E8-06DA-4990-B99E-8F702960E306}"/>
                </a:ext>
              </a:extLst>
            </p:cNvPr>
            <p:cNvSpPr txBox="1"/>
            <p:nvPr/>
          </p:nvSpPr>
          <p:spPr>
            <a:xfrm>
              <a:off x="843992" y="3040015"/>
              <a:ext cx="7142671" cy="51132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/>
                <a:t>Mean (Expected Value) of a Sum of Random Variables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C5F5F7A-4CCE-4DA6-9C91-7C26DDA2321A}"/>
                    </a:ext>
                  </a:extLst>
                </p:cNvPr>
                <p:cNvSpPr txBox="1"/>
                <p:nvPr/>
              </p:nvSpPr>
              <p:spPr>
                <a:xfrm>
                  <a:off x="843992" y="3551344"/>
                  <a:ext cx="7142671" cy="205634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r>
                    <a:rPr lang="en-US" sz="2000" dirty="0"/>
                    <a:t>For any two random variables X and Y, if S = X + Y, the variance of S is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  <a:p>
                  <a:endParaRPr lang="en-US" sz="800" dirty="0"/>
                </a:p>
                <a:p>
                  <a:r>
                    <a:rPr lang="en-US" sz="2000" dirty="0"/>
                    <a:t>To get the standard deviation of S, take the square root of the variance: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a14:m>
                  <a:r>
                    <a:rPr lang="en-US" sz="2000" dirty="0"/>
                    <a:t> 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C5F5F7A-4CCE-4DA6-9C91-7C26DDA232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992" y="3551344"/>
                  <a:ext cx="7142671" cy="2056345"/>
                </a:xfrm>
                <a:prstGeom prst="rect">
                  <a:avLst/>
                </a:prstGeom>
                <a:blipFill>
                  <a:blip r:embed="rId2"/>
                  <a:stretch>
                    <a:fillRect l="-694" t="-17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75F7C45-AC61-45B6-8885-CBE0D099FBF7}"/>
              </a:ext>
            </a:extLst>
          </p:cNvPr>
          <p:cNvGrpSpPr/>
          <p:nvPr/>
        </p:nvGrpSpPr>
        <p:grpSpPr>
          <a:xfrm>
            <a:off x="1319841" y="4075286"/>
            <a:ext cx="6504318" cy="1549138"/>
            <a:chOff x="1030552" y="4221934"/>
            <a:chExt cx="6504318" cy="154913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540EF1-4A06-4136-89E1-9A80D784D9CE}"/>
                </a:ext>
              </a:extLst>
            </p:cNvPr>
            <p:cNvSpPr/>
            <p:nvPr/>
          </p:nvSpPr>
          <p:spPr>
            <a:xfrm>
              <a:off x="1030552" y="4221934"/>
              <a:ext cx="6504318" cy="154913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>
                <a:defRPr/>
              </a:pPr>
              <a:r>
                <a:rPr lang="en-US" sz="1600" b="1" dirty="0">
                  <a:solidFill>
                    <a:srgbClr val="C00000"/>
                  </a:solidFill>
                </a:rPr>
                <a:t>	  </a:t>
              </a:r>
              <a:r>
                <a:rPr lang="en-US" sz="4000" b="1" dirty="0">
                  <a:solidFill>
                    <a:srgbClr val="C00000"/>
                  </a:solidFill>
                </a:rPr>
                <a:t>    </a:t>
              </a:r>
              <a:r>
                <a:rPr lang="en-US" sz="2400" b="1" dirty="0">
                  <a:solidFill>
                    <a:schemeClr val="tx1"/>
                  </a:solidFill>
                </a:rPr>
                <a:t>CAUTION</a:t>
              </a:r>
              <a:r>
                <a:rPr lang="en-US" sz="2400" dirty="0">
                  <a:solidFill>
                    <a:schemeClr val="tx1"/>
                  </a:solidFill>
                </a:rPr>
                <a:t>:</a:t>
              </a:r>
              <a:r>
                <a:rPr lang="en-US" sz="2400" dirty="0"/>
                <a:t> </a:t>
              </a:r>
            </a:p>
            <a:p>
              <a:pPr>
                <a:defRPr/>
              </a:pPr>
              <a:endParaRPr lang="en-US" sz="800" dirty="0"/>
            </a:p>
            <a:p>
              <a:r>
                <a:rPr lang="en-US" altLang="en-US" sz="2000" dirty="0"/>
                <a:t>When we add two independent random variables, their variances add. Standard deviations do not add.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C96941-C039-4724-B5B8-69A4F4ECE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588054">
              <a:off x="1288974" y="4307429"/>
              <a:ext cx="640311" cy="5788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155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Deviation of the Sum or Difference</a:t>
            </a:r>
            <a:br>
              <a:rPr lang="en-US" dirty="0"/>
            </a:br>
            <a:r>
              <a:rPr lang="en-US" dirty="0"/>
              <a:t>of Two Random Variables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3C315E-0E4C-4B35-B378-BC7242825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299"/>
          <a:stretch/>
        </p:blipFill>
        <p:spPr>
          <a:xfrm>
            <a:off x="628649" y="1516725"/>
            <a:ext cx="7886701" cy="10021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727746-18A3-4FB8-8C89-2715A84D34E3}"/>
                  </a:ext>
                </a:extLst>
              </p:cNvPr>
              <p:cNvSpPr txBox="1"/>
              <p:nvPr/>
            </p:nvSpPr>
            <p:spPr>
              <a:xfrm>
                <a:off x="2109158" y="2516391"/>
                <a:ext cx="1299074" cy="5578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=1.1875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=1.0897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727746-18A3-4FB8-8C89-2715A84D3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158" y="2516391"/>
                <a:ext cx="1299074" cy="557845"/>
              </a:xfrm>
              <a:prstGeom prst="rect">
                <a:avLst/>
              </a:prstGeom>
              <a:blipFill>
                <a:blip r:embed="rId3"/>
                <a:stretch>
                  <a:fillRect l="-2347" t="-1099" r="-4695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61C267-157A-44EC-93A1-80C97F7107AC}"/>
                  </a:ext>
                </a:extLst>
              </p:cNvPr>
              <p:cNvSpPr txBox="1"/>
              <p:nvPr/>
            </p:nvSpPr>
            <p:spPr>
              <a:xfrm>
                <a:off x="6290094" y="2539757"/>
                <a:ext cx="1119996" cy="5578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=0.89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=0.943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61C267-157A-44EC-93A1-80C97F710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094" y="2539757"/>
                <a:ext cx="1119996" cy="557845"/>
              </a:xfrm>
              <a:prstGeom prst="rect">
                <a:avLst/>
              </a:prstGeom>
              <a:blipFill>
                <a:blip r:embed="rId4"/>
                <a:stretch>
                  <a:fillRect l="-5435" t="-1099" r="-4891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23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Deviation of the Sum or Difference</a:t>
            </a:r>
            <a:br>
              <a:rPr lang="en-US" dirty="0"/>
            </a:br>
            <a:r>
              <a:rPr lang="en-US" dirty="0"/>
              <a:t>of Two Random Variables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3C315E-0E4C-4B35-B378-BC7242825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299"/>
          <a:stretch/>
        </p:blipFill>
        <p:spPr>
          <a:xfrm>
            <a:off x="628649" y="1516725"/>
            <a:ext cx="7886701" cy="10021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727746-18A3-4FB8-8C89-2715A84D34E3}"/>
                  </a:ext>
                </a:extLst>
              </p:cNvPr>
              <p:cNvSpPr txBox="1"/>
              <p:nvPr/>
            </p:nvSpPr>
            <p:spPr>
              <a:xfrm>
                <a:off x="2109158" y="2516391"/>
                <a:ext cx="1299074" cy="5578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=1.1875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=1.0897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727746-18A3-4FB8-8C89-2715A84D3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158" y="2516391"/>
                <a:ext cx="1299074" cy="557845"/>
              </a:xfrm>
              <a:prstGeom prst="rect">
                <a:avLst/>
              </a:prstGeom>
              <a:blipFill>
                <a:blip r:embed="rId3"/>
                <a:stretch>
                  <a:fillRect l="-2347" t="-1099" r="-4695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61C267-157A-44EC-93A1-80C97F7107AC}"/>
                  </a:ext>
                </a:extLst>
              </p:cNvPr>
              <p:cNvSpPr txBox="1"/>
              <p:nvPr/>
            </p:nvSpPr>
            <p:spPr>
              <a:xfrm>
                <a:off x="6290094" y="2539757"/>
                <a:ext cx="1119996" cy="5578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=0.89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=0.943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61C267-157A-44EC-93A1-80C97F710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094" y="2539757"/>
                <a:ext cx="1119996" cy="557845"/>
              </a:xfrm>
              <a:prstGeom prst="rect">
                <a:avLst/>
              </a:prstGeom>
              <a:blipFill>
                <a:blip r:embed="rId4"/>
                <a:stretch>
                  <a:fillRect l="-5435" t="-1099" r="-4891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5E3076-8862-4C73-9C05-63EC343B787E}"/>
                  </a:ext>
                </a:extLst>
              </p:cNvPr>
              <p:cNvSpPr txBox="1"/>
              <p:nvPr/>
            </p:nvSpPr>
            <p:spPr>
              <a:xfrm>
                <a:off x="4129596" y="4557289"/>
                <a:ext cx="1299074" cy="5578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=2.0775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=1.441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5E3076-8862-4C73-9C05-63EC343B7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596" y="4557289"/>
                <a:ext cx="1299074" cy="557845"/>
              </a:xfrm>
              <a:prstGeom prst="rect">
                <a:avLst/>
              </a:prstGeom>
              <a:blipFill>
                <a:blip r:embed="rId5"/>
                <a:stretch>
                  <a:fillRect l="-4673" t="-1099" r="-1402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FBCE892B-E821-442C-85B1-3D474B6D2939}"/>
              </a:ext>
            </a:extLst>
          </p:cNvPr>
          <p:cNvSpPr/>
          <p:nvPr/>
        </p:nvSpPr>
        <p:spPr>
          <a:xfrm>
            <a:off x="3922462" y="3256687"/>
            <a:ext cx="171334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Let D = X – 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712EC4-6245-4F97-92A5-BECA3925CF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7683" y="3857151"/>
            <a:ext cx="5672407" cy="64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8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Deviation of the Sum or Difference</a:t>
            </a:r>
            <a:br>
              <a:rPr lang="en-US" dirty="0"/>
            </a:br>
            <a:r>
              <a:rPr lang="en-US" dirty="0"/>
              <a:t>of Two Random Variables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3C315E-0E4C-4B35-B378-BC7242825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299"/>
          <a:stretch/>
        </p:blipFill>
        <p:spPr>
          <a:xfrm>
            <a:off x="628649" y="1516725"/>
            <a:ext cx="7886701" cy="10021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727746-18A3-4FB8-8C89-2715A84D34E3}"/>
                  </a:ext>
                </a:extLst>
              </p:cNvPr>
              <p:cNvSpPr txBox="1"/>
              <p:nvPr/>
            </p:nvSpPr>
            <p:spPr>
              <a:xfrm>
                <a:off x="2109158" y="2516391"/>
                <a:ext cx="1299074" cy="5578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=1.1875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=1.0897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727746-18A3-4FB8-8C89-2715A84D3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158" y="2516391"/>
                <a:ext cx="1299074" cy="557845"/>
              </a:xfrm>
              <a:prstGeom prst="rect">
                <a:avLst/>
              </a:prstGeom>
              <a:blipFill>
                <a:blip r:embed="rId3"/>
                <a:stretch>
                  <a:fillRect l="-2347" t="-1099" r="-4695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61C267-157A-44EC-93A1-80C97F7107AC}"/>
                  </a:ext>
                </a:extLst>
              </p:cNvPr>
              <p:cNvSpPr txBox="1"/>
              <p:nvPr/>
            </p:nvSpPr>
            <p:spPr>
              <a:xfrm>
                <a:off x="6290094" y="2539757"/>
                <a:ext cx="1119996" cy="5578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=0.89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=0.943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61C267-157A-44EC-93A1-80C97F710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094" y="2539757"/>
                <a:ext cx="1119996" cy="557845"/>
              </a:xfrm>
              <a:prstGeom prst="rect">
                <a:avLst/>
              </a:prstGeom>
              <a:blipFill>
                <a:blip r:embed="rId4"/>
                <a:stretch>
                  <a:fillRect l="-5435" t="-1099" r="-4891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5E3076-8862-4C73-9C05-63EC343B787E}"/>
                  </a:ext>
                </a:extLst>
              </p:cNvPr>
              <p:cNvSpPr txBox="1"/>
              <p:nvPr/>
            </p:nvSpPr>
            <p:spPr>
              <a:xfrm>
                <a:off x="4129596" y="4557289"/>
                <a:ext cx="1299074" cy="5578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=2.0775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=1.441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5E3076-8862-4C73-9C05-63EC343B7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596" y="4557289"/>
                <a:ext cx="1299074" cy="557845"/>
              </a:xfrm>
              <a:prstGeom prst="rect">
                <a:avLst/>
              </a:prstGeom>
              <a:blipFill>
                <a:blip r:embed="rId5"/>
                <a:stretch>
                  <a:fillRect l="-4673" t="-1099" r="-1402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FBCE892B-E821-442C-85B1-3D474B6D2939}"/>
              </a:ext>
            </a:extLst>
          </p:cNvPr>
          <p:cNvSpPr/>
          <p:nvPr/>
        </p:nvSpPr>
        <p:spPr>
          <a:xfrm>
            <a:off x="3922462" y="3256687"/>
            <a:ext cx="171334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Let D = X – 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712EC4-6245-4F97-92A5-BECA3925CF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7683" y="3857151"/>
            <a:ext cx="5672407" cy="646487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EA0A848-7332-4398-9F56-ED23C537765E}"/>
              </a:ext>
            </a:extLst>
          </p:cNvPr>
          <p:cNvSpPr/>
          <p:nvPr/>
        </p:nvSpPr>
        <p:spPr>
          <a:xfrm>
            <a:off x="171449" y="3990531"/>
            <a:ext cx="1299074" cy="1026213"/>
          </a:xfrm>
          <a:prstGeom prst="wedgeRoundRectCallout">
            <a:avLst>
              <a:gd name="adj1" fmla="val 248769"/>
              <a:gd name="adj2" fmla="val 3476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No, this is NOT a typo!</a:t>
            </a:r>
          </a:p>
        </p:txBody>
      </p:sp>
    </p:spTree>
    <p:extLst>
      <p:ext uri="{BB962C8B-B14F-4D97-AF65-F5344CB8AC3E}">
        <p14:creationId xmlns:p14="http://schemas.microsoft.com/office/powerpoint/2010/main" val="390408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Deviation of the Sum or Difference</a:t>
            </a:r>
            <a:br>
              <a:rPr lang="en-US" dirty="0"/>
            </a:br>
            <a:r>
              <a:rPr lang="en-US" dirty="0"/>
              <a:t>of Two Random Variables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3C315E-0E4C-4B35-B378-BC7242825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299"/>
          <a:stretch/>
        </p:blipFill>
        <p:spPr>
          <a:xfrm>
            <a:off x="628649" y="1516725"/>
            <a:ext cx="7886701" cy="10021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727746-18A3-4FB8-8C89-2715A84D34E3}"/>
                  </a:ext>
                </a:extLst>
              </p:cNvPr>
              <p:cNvSpPr txBox="1"/>
              <p:nvPr/>
            </p:nvSpPr>
            <p:spPr>
              <a:xfrm>
                <a:off x="2109158" y="2516391"/>
                <a:ext cx="1299074" cy="5578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=1.1875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=1.0897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727746-18A3-4FB8-8C89-2715A84D3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158" y="2516391"/>
                <a:ext cx="1299074" cy="557845"/>
              </a:xfrm>
              <a:prstGeom prst="rect">
                <a:avLst/>
              </a:prstGeom>
              <a:blipFill>
                <a:blip r:embed="rId3"/>
                <a:stretch>
                  <a:fillRect l="-2347" t="-1099" r="-4695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61C267-157A-44EC-93A1-80C97F7107AC}"/>
                  </a:ext>
                </a:extLst>
              </p:cNvPr>
              <p:cNvSpPr txBox="1"/>
              <p:nvPr/>
            </p:nvSpPr>
            <p:spPr>
              <a:xfrm>
                <a:off x="6290094" y="2539757"/>
                <a:ext cx="1119996" cy="5578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=0.89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=0.943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61C267-157A-44EC-93A1-80C97F710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094" y="2539757"/>
                <a:ext cx="1119996" cy="557845"/>
              </a:xfrm>
              <a:prstGeom prst="rect">
                <a:avLst/>
              </a:prstGeom>
              <a:blipFill>
                <a:blip r:embed="rId4"/>
                <a:stretch>
                  <a:fillRect l="-5435" t="-1099" r="-4891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5E3076-8862-4C73-9C05-63EC343B787E}"/>
                  </a:ext>
                </a:extLst>
              </p:cNvPr>
              <p:cNvSpPr txBox="1"/>
              <p:nvPr/>
            </p:nvSpPr>
            <p:spPr>
              <a:xfrm>
                <a:off x="4129596" y="4557289"/>
                <a:ext cx="1299074" cy="5578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=2.0775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=1.441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5E3076-8862-4C73-9C05-63EC343B7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596" y="4557289"/>
                <a:ext cx="1299074" cy="557845"/>
              </a:xfrm>
              <a:prstGeom prst="rect">
                <a:avLst/>
              </a:prstGeom>
              <a:blipFill>
                <a:blip r:embed="rId5"/>
                <a:stretch>
                  <a:fillRect l="-4673" t="-1099" r="-1402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026EABF-C8BF-426A-825E-B1ED49EA1B2B}"/>
                  </a:ext>
                </a:extLst>
              </p:cNvPr>
              <p:cNvSpPr/>
              <p:nvPr/>
            </p:nvSpPr>
            <p:spPr>
              <a:xfrm>
                <a:off x="1181278" y="5340016"/>
                <a:ext cx="6781441" cy="71218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ElectraLTStd-Regular"/>
                  </a:rPr>
                  <a:t>How are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=1.1875</m:t>
                    </m:r>
                  </m:oMath>
                </a14:m>
                <a:r>
                  <a:rPr lang="en-US" sz="2000" dirty="0">
                    <a:latin typeface="ElectraLTStd-Regular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=0.89</m:t>
                    </m:r>
                  </m:oMath>
                </a14:m>
                <a:r>
                  <a:rPr lang="en-US" sz="2000" dirty="0">
                    <a:latin typeface="ElectraLTStd-Regular"/>
                  </a:rPr>
                  <a:t>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=2.0775</m:t>
                    </m:r>
                  </m:oMath>
                </a14:m>
                <a:r>
                  <a:rPr lang="en-US" sz="2000" dirty="0">
                    <a:latin typeface="ElectraLTStd-Regular"/>
                  </a:rPr>
                  <a:t> related?</a:t>
                </a:r>
              </a:p>
              <a:p>
                <a:r>
                  <a:rPr lang="en-US" sz="2000" dirty="0">
                    <a:latin typeface="ElectraLTStd-Regular"/>
                  </a:rPr>
                  <a:t>Is this also true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=1.0897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=0.943</m:t>
                    </m:r>
                  </m:oMath>
                </a14:m>
                <a:r>
                  <a:rPr lang="en-US" sz="20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=1.441</m:t>
                    </m:r>
                  </m:oMath>
                </a14:m>
                <a:r>
                  <a:rPr lang="en-US" sz="2000" dirty="0"/>
                  <a:t>?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026EABF-C8BF-426A-825E-B1ED49EA1B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278" y="5340016"/>
                <a:ext cx="6781441" cy="712183"/>
              </a:xfrm>
              <a:prstGeom prst="rect">
                <a:avLst/>
              </a:prstGeom>
              <a:blipFill>
                <a:blip r:embed="rId6"/>
                <a:stretch>
                  <a:fillRect l="-989" t="-4274" r="-629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FBCE892B-E821-442C-85B1-3D474B6D2939}"/>
              </a:ext>
            </a:extLst>
          </p:cNvPr>
          <p:cNvSpPr/>
          <p:nvPr/>
        </p:nvSpPr>
        <p:spPr>
          <a:xfrm>
            <a:off x="3922462" y="3256687"/>
            <a:ext cx="171334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Let D = X – 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712EC4-6245-4F97-92A5-BECA3925C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683" y="3857151"/>
            <a:ext cx="5672407" cy="646487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EA0A848-7332-4398-9F56-ED23C537765E}"/>
              </a:ext>
            </a:extLst>
          </p:cNvPr>
          <p:cNvSpPr/>
          <p:nvPr/>
        </p:nvSpPr>
        <p:spPr>
          <a:xfrm>
            <a:off x="171449" y="3990531"/>
            <a:ext cx="1299074" cy="1026213"/>
          </a:xfrm>
          <a:prstGeom prst="wedgeRoundRectCallout">
            <a:avLst>
              <a:gd name="adj1" fmla="val 248769"/>
              <a:gd name="adj2" fmla="val 3476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No, this is NOT a typo!</a:t>
            </a:r>
          </a:p>
        </p:txBody>
      </p:sp>
    </p:spTree>
    <p:extLst>
      <p:ext uri="{BB962C8B-B14F-4D97-AF65-F5344CB8AC3E}">
        <p14:creationId xmlns:p14="http://schemas.microsoft.com/office/powerpoint/2010/main" val="291807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Deviation of the Sum or Difference</a:t>
            </a:r>
            <a:br>
              <a:rPr lang="en-US" dirty="0"/>
            </a:br>
            <a:r>
              <a:rPr lang="en-US" dirty="0"/>
              <a:t>of Two Random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F1394C5-1903-4ED8-81CB-3ECD0EF641AB}"/>
              </a:ext>
            </a:extLst>
          </p:cNvPr>
          <p:cNvGrpSpPr/>
          <p:nvPr/>
        </p:nvGrpSpPr>
        <p:grpSpPr>
          <a:xfrm>
            <a:off x="628650" y="1399746"/>
            <a:ext cx="7886700" cy="2111204"/>
            <a:chOff x="843992" y="3040015"/>
            <a:chExt cx="7142671" cy="256767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5180E8-06DA-4990-B99E-8F702960E306}"/>
                </a:ext>
              </a:extLst>
            </p:cNvPr>
            <p:cNvSpPr txBox="1"/>
            <p:nvPr/>
          </p:nvSpPr>
          <p:spPr>
            <a:xfrm>
              <a:off x="843992" y="3040015"/>
              <a:ext cx="7142671" cy="51132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/>
                <a:t>Mean (Expected Value) of a Difference of Random Variables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C5F5F7A-4CCE-4DA6-9C91-7C26DDA2321A}"/>
                    </a:ext>
                  </a:extLst>
                </p:cNvPr>
                <p:cNvSpPr txBox="1"/>
                <p:nvPr/>
              </p:nvSpPr>
              <p:spPr>
                <a:xfrm>
                  <a:off x="843992" y="3551344"/>
                  <a:ext cx="7142671" cy="205634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r>
                    <a:rPr lang="en-US" sz="2000" dirty="0"/>
                    <a:t>For any two random variables X and Y, if S = X + Y, the variance of S is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  <a:p>
                  <a:endParaRPr lang="en-US" sz="800" dirty="0"/>
                </a:p>
                <a:p>
                  <a:r>
                    <a:rPr lang="en-US" sz="2000" dirty="0"/>
                    <a:t>To get the standard deviation of S, take the square root of the variance: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a14:m>
                  <a:r>
                    <a:rPr lang="en-US" sz="2000" dirty="0"/>
                    <a:t> 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C5F5F7A-4CCE-4DA6-9C91-7C26DDA232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992" y="3551344"/>
                  <a:ext cx="7142671" cy="2056345"/>
                </a:xfrm>
                <a:prstGeom prst="rect">
                  <a:avLst/>
                </a:prstGeom>
                <a:blipFill>
                  <a:blip r:embed="rId2"/>
                  <a:stretch>
                    <a:fillRect l="-694" t="-17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4091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 of Adding or Subtracting a Constant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589B6F-B3BD-415E-AA74-5ADF71234D9B}"/>
              </a:ext>
            </a:extLst>
          </p:cNvPr>
          <p:cNvSpPr/>
          <p:nvPr/>
        </p:nvSpPr>
        <p:spPr>
          <a:xfrm>
            <a:off x="628650" y="1342709"/>
            <a:ext cx="8289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Pete’s Jeep Tours offers a popular day trip in a tourist area. </a:t>
            </a:r>
          </a:p>
        </p:txBody>
      </p:sp>
    </p:spTree>
    <p:extLst>
      <p:ext uri="{BB962C8B-B14F-4D97-AF65-F5344CB8AC3E}">
        <p14:creationId xmlns:p14="http://schemas.microsoft.com/office/powerpoint/2010/main" val="208431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Deviation of the Sum or Difference</a:t>
            </a:r>
            <a:br>
              <a:rPr lang="en-US" dirty="0"/>
            </a:br>
            <a:r>
              <a:rPr lang="en-US" dirty="0"/>
              <a:t>of Two Random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F1394C5-1903-4ED8-81CB-3ECD0EF641AB}"/>
              </a:ext>
            </a:extLst>
          </p:cNvPr>
          <p:cNvGrpSpPr/>
          <p:nvPr/>
        </p:nvGrpSpPr>
        <p:grpSpPr>
          <a:xfrm>
            <a:off x="628650" y="1399746"/>
            <a:ext cx="7886700" cy="2111204"/>
            <a:chOff x="843992" y="3040015"/>
            <a:chExt cx="7142671" cy="256767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5180E8-06DA-4990-B99E-8F702960E306}"/>
                </a:ext>
              </a:extLst>
            </p:cNvPr>
            <p:cNvSpPr txBox="1"/>
            <p:nvPr/>
          </p:nvSpPr>
          <p:spPr>
            <a:xfrm>
              <a:off x="843992" y="3040015"/>
              <a:ext cx="7142671" cy="51132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/>
                <a:t>Mean (Expected Value) of a Difference of Random Variables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C5F5F7A-4CCE-4DA6-9C91-7C26DDA2321A}"/>
                    </a:ext>
                  </a:extLst>
                </p:cNvPr>
                <p:cNvSpPr txBox="1"/>
                <p:nvPr/>
              </p:nvSpPr>
              <p:spPr>
                <a:xfrm>
                  <a:off x="843992" y="3551344"/>
                  <a:ext cx="7142671" cy="205634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r>
                    <a:rPr lang="en-US" sz="2000" dirty="0"/>
                    <a:t>For any two random variables X and Y, if S = X + Y, the variance of S is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  <a:p>
                  <a:endParaRPr lang="en-US" sz="800" dirty="0"/>
                </a:p>
                <a:p>
                  <a:r>
                    <a:rPr lang="en-US" sz="2000" dirty="0"/>
                    <a:t>To get the standard deviation of S, take the square root of the variance: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a14:m>
                  <a:r>
                    <a:rPr lang="en-US" sz="2000" dirty="0"/>
                    <a:t> 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C5F5F7A-4CCE-4DA6-9C91-7C26DDA232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992" y="3551344"/>
                  <a:ext cx="7142671" cy="2056345"/>
                </a:xfrm>
                <a:prstGeom prst="rect">
                  <a:avLst/>
                </a:prstGeom>
                <a:blipFill>
                  <a:blip r:embed="rId2"/>
                  <a:stretch>
                    <a:fillRect l="-694" t="-17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75F7C45-AC61-45B6-8885-CBE0D099FBF7}"/>
              </a:ext>
            </a:extLst>
          </p:cNvPr>
          <p:cNvGrpSpPr/>
          <p:nvPr/>
        </p:nvGrpSpPr>
        <p:grpSpPr>
          <a:xfrm>
            <a:off x="1319841" y="4075286"/>
            <a:ext cx="6504318" cy="1549138"/>
            <a:chOff x="1030552" y="4221934"/>
            <a:chExt cx="6504318" cy="154913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540EF1-4A06-4136-89E1-9A80D784D9CE}"/>
                </a:ext>
              </a:extLst>
            </p:cNvPr>
            <p:cNvSpPr/>
            <p:nvPr/>
          </p:nvSpPr>
          <p:spPr>
            <a:xfrm>
              <a:off x="1030552" y="4221934"/>
              <a:ext cx="6504318" cy="154913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>
                <a:defRPr/>
              </a:pPr>
              <a:r>
                <a:rPr lang="en-US" sz="1600" b="1" dirty="0">
                  <a:solidFill>
                    <a:srgbClr val="C00000"/>
                  </a:solidFill>
                </a:rPr>
                <a:t>	  </a:t>
              </a:r>
              <a:r>
                <a:rPr lang="en-US" sz="4000" b="1" dirty="0">
                  <a:solidFill>
                    <a:srgbClr val="C00000"/>
                  </a:solidFill>
                </a:rPr>
                <a:t>    </a:t>
              </a:r>
              <a:r>
                <a:rPr lang="en-US" sz="2400" b="1" dirty="0">
                  <a:solidFill>
                    <a:schemeClr val="tx1"/>
                  </a:solidFill>
                </a:rPr>
                <a:t>CAUTION</a:t>
              </a:r>
              <a:r>
                <a:rPr lang="en-US" sz="2400" dirty="0">
                  <a:solidFill>
                    <a:schemeClr val="tx1"/>
                  </a:solidFill>
                </a:rPr>
                <a:t>:</a:t>
              </a:r>
              <a:r>
                <a:rPr lang="en-US" sz="2400" dirty="0"/>
                <a:t> </a:t>
              </a:r>
            </a:p>
            <a:p>
              <a:pPr>
                <a:defRPr/>
              </a:pPr>
              <a:endParaRPr lang="en-US" sz="800" dirty="0"/>
            </a:p>
            <a:p>
              <a:r>
                <a:rPr lang="en-US" altLang="en-US" sz="2000" dirty="0"/>
                <a:t>When we subtract two independent random variables, their variances </a:t>
              </a:r>
              <a:r>
                <a:rPr lang="en-US" altLang="en-US" sz="2000" b="1" dirty="0">
                  <a:solidFill>
                    <a:srgbClr val="7030A0"/>
                  </a:solidFill>
                </a:rPr>
                <a:t>add</a:t>
              </a:r>
              <a:r>
                <a:rPr lang="en-US" altLang="en-US" sz="2000" dirty="0"/>
                <a:t>.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C96941-C039-4724-B5B8-69A4F4ECE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588054">
              <a:off x="1288974" y="4307429"/>
              <a:ext cx="640311" cy="5788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366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Deviation of the Sum or Difference</a:t>
            </a:r>
            <a:br>
              <a:rPr lang="en-US" dirty="0"/>
            </a:br>
            <a:r>
              <a:rPr lang="en-US" dirty="0"/>
              <a:t>of Two Random Variables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0E80B4-5AD8-4173-945E-871869C7BEB0}"/>
              </a:ext>
            </a:extLst>
          </p:cNvPr>
          <p:cNvSpPr/>
          <p:nvPr/>
        </p:nvSpPr>
        <p:spPr>
          <a:xfrm>
            <a:off x="628650" y="1344927"/>
            <a:ext cx="7886700" cy="224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Problem</a:t>
            </a:r>
            <a:r>
              <a:rPr lang="en-US" altLang="en-US" sz="2000" dirty="0"/>
              <a:t>: </a:t>
            </a:r>
            <a:r>
              <a:rPr lang="en-US" sz="2000" dirty="0"/>
              <a:t>Pete charges $150 per passenger and Erin charges $175 per passenger for a jeep tour. Let C = the amount of money that Pete collects and E = the amount of money that Erin collects on a randomly selected day. From our earlier work, it is easy to show that </a:t>
            </a:r>
            <a:r>
              <a:rPr lang="el-GR" sz="2000" dirty="0"/>
              <a:t>σ</a:t>
            </a:r>
            <a:r>
              <a:rPr lang="en-US" sz="2000" baseline="-25000" dirty="0"/>
              <a:t>C</a:t>
            </a:r>
            <a:r>
              <a:rPr lang="en-US" sz="2000" dirty="0"/>
              <a:t> = $163.46 and </a:t>
            </a:r>
            <a:br>
              <a:rPr lang="en-US" sz="2000" dirty="0"/>
            </a:br>
            <a:r>
              <a:rPr lang="el-GR" sz="2000" dirty="0"/>
              <a:t>σ</a:t>
            </a:r>
            <a:r>
              <a:rPr lang="en-US" sz="2000" baseline="-25000" dirty="0"/>
              <a:t>E</a:t>
            </a:r>
            <a:r>
              <a:rPr lang="en-US" sz="2000" dirty="0"/>
              <a:t> = $165.03. You may assume that these two random variables are independent. Define D = C – E. Earlier, we found that µ</a:t>
            </a:r>
            <a:r>
              <a:rPr lang="en-US" sz="2000" baseline="-25000" dirty="0"/>
              <a:t>D</a:t>
            </a:r>
            <a:r>
              <a:rPr lang="en-US" sz="2000" dirty="0"/>
              <a:t> = $20.</a:t>
            </a:r>
          </a:p>
          <a:p>
            <a:r>
              <a:rPr lang="en-US" sz="2000" dirty="0"/>
              <a:t>Calculate and interpret the standard deviation of D.</a:t>
            </a:r>
          </a:p>
        </p:txBody>
      </p:sp>
    </p:spTree>
    <p:extLst>
      <p:ext uri="{BB962C8B-B14F-4D97-AF65-F5344CB8AC3E}">
        <p14:creationId xmlns:p14="http://schemas.microsoft.com/office/powerpoint/2010/main" val="323981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Deviation of the Sum or Difference</a:t>
            </a:r>
            <a:br>
              <a:rPr lang="en-US" dirty="0"/>
            </a:br>
            <a:r>
              <a:rPr lang="en-US" dirty="0"/>
              <a:t>of Two Random Variables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0E80B4-5AD8-4173-945E-871869C7BEB0}"/>
              </a:ext>
            </a:extLst>
          </p:cNvPr>
          <p:cNvSpPr/>
          <p:nvPr/>
        </p:nvSpPr>
        <p:spPr>
          <a:xfrm>
            <a:off x="628650" y="1344927"/>
            <a:ext cx="7886700" cy="224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Problem</a:t>
            </a:r>
            <a:r>
              <a:rPr lang="en-US" altLang="en-US" sz="2000" dirty="0"/>
              <a:t>: </a:t>
            </a:r>
            <a:r>
              <a:rPr lang="en-US" sz="2000" dirty="0"/>
              <a:t>Pete charges $150 per passenger and Erin charges $175 per passenger for a jeep tour. Let C = the amount of money that Pete collects and E = the amount of money that Erin collects on a randomly selected day. From our earlier work, it is easy to show that </a:t>
            </a:r>
            <a:r>
              <a:rPr lang="el-GR" sz="2000" dirty="0"/>
              <a:t>σ</a:t>
            </a:r>
            <a:r>
              <a:rPr lang="en-US" sz="2000" baseline="-25000" dirty="0"/>
              <a:t>C</a:t>
            </a:r>
            <a:r>
              <a:rPr lang="en-US" sz="2000" dirty="0"/>
              <a:t> = $163.46 and </a:t>
            </a:r>
            <a:br>
              <a:rPr lang="en-US" sz="2000" dirty="0"/>
            </a:br>
            <a:r>
              <a:rPr lang="el-GR" sz="2000" dirty="0"/>
              <a:t>σ</a:t>
            </a:r>
            <a:r>
              <a:rPr lang="en-US" sz="2000" baseline="-25000" dirty="0"/>
              <a:t>E</a:t>
            </a:r>
            <a:r>
              <a:rPr lang="en-US" sz="2000" dirty="0"/>
              <a:t> = $165.03. You may assume that these two random variables are independent. Define D = C – E. Earlier, we found that µ</a:t>
            </a:r>
            <a:r>
              <a:rPr lang="en-US" sz="2000" baseline="-25000" dirty="0"/>
              <a:t>D</a:t>
            </a:r>
            <a:r>
              <a:rPr lang="en-US" sz="2000" dirty="0"/>
              <a:t> = $20.</a:t>
            </a:r>
          </a:p>
          <a:p>
            <a:r>
              <a:rPr lang="en-US" sz="2000" dirty="0"/>
              <a:t>Calculate and interpret the standard deviation of 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EE19996F-136F-441D-84E4-9FB23E5C2054}"/>
                  </a:ext>
                </a:extLst>
              </p:cNvPr>
              <p:cNvSpPr/>
              <p:nvPr/>
            </p:nvSpPr>
            <p:spPr>
              <a:xfrm>
                <a:off x="764805" y="3753243"/>
                <a:ext cx="7614390" cy="2263812"/>
              </a:xfrm>
              <a:prstGeom prst="roundRect">
                <a:avLst/>
              </a:prstGeom>
              <a:solidFill>
                <a:srgbClr val="CCCCFF"/>
              </a:solid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1600" i="1" dirty="0">
                    <a:latin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163.46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03</m:t>
                            </m:r>
                          </m:e>
                        </m:d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1600" b="0" dirty="0"/>
                  <a:t>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=53,594.07</m:t>
                    </m:r>
                  </m:oMath>
                </a14:m>
                <a:endParaRPr lang="en-US" sz="1600" b="0" dirty="0"/>
              </a:p>
              <a:p>
                <a:pPr>
                  <a:lnSpc>
                    <a:spcPct val="114000"/>
                  </a:lnSpc>
                </a:pPr>
                <a:endParaRPr lang="en-US" sz="8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53,594.07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=$232.28</m:t>
                      </m:r>
                    </m:oMath>
                  </m:oMathPara>
                </a14:m>
                <a:endParaRPr lang="en-US" sz="16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8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  <a:tabLst>
                    <a:tab pos="0" algn="l"/>
                  </a:tabLst>
                </a:pPr>
                <a:r>
                  <a:rPr lang="en-US" sz="1400" dirty="0">
                    <a:latin typeface="Segoe Print" panose="02000600000000000000" pitchFamily="2" charset="0"/>
                  </a:rPr>
                  <a:t>The difference (Pete – Erin) in the amount collected on a randomly selected day typically varies by about $232.28 from the mean difference of $20.</a:t>
                </a: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EE19996F-136F-441D-84E4-9FB23E5C2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05" y="3753243"/>
                <a:ext cx="7614390" cy="226381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79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Combining Normal Random Variables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D4ACBC-6654-4201-A415-D1F134755901}"/>
              </a:ext>
            </a:extLst>
          </p:cNvPr>
          <p:cNvSpPr/>
          <p:nvPr/>
        </p:nvSpPr>
        <p:spPr>
          <a:xfrm>
            <a:off x="854015" y="1266198"/>
            <a:ext cx="37869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 far, we have concentrated on developing rules for means and variances of random variables.</a:t>
            </a:r>
          </a:p>
        </p:txBody>
      </p:sp>
    </p:spTree>
    <p:extLst>
      <p:ext uri="{BB962C8B-B14F-4D97-AF65-F5344CB8AC3E}">
        <p14:creationId xmlns:p14="http://schemas.microsoft.com/office/powerpoint/2010/main" val="348456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Combining Normal Random Variables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D4ACBC-6654-4201-A415-D1F134755901}"/>
              </a:ext>
            </a:extLst>
          </p:cNvPr>
          <p:cNvSpPr/>
          <p:nvPr/>
        </p:nvSpPr>
        <p:spPr>
          <a:xfrm>
            <a:off x="854015" y="1266198"/>
            <a:ext cx="37869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 far, we have concentrated on developing rules for means and variances of random variables.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28C4E8-913C-461B-8805-E7CAC65543FA}"/>
              </a:ext>
            </a:extLst>
          </p:cNvPr>
          <p:cNvSpPr/>
          <p:nvPr/>
        </p:nvSpPr>
        <p:spPr>
          <a:xfrm>
            <a:off x="1544410" y="2410671"/>
            <a:ext cx="389051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What happens if we combine two independent Normal random variables?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C3E492-5521-4D5F-9E71-DC057A610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923" y="1253206"/>
            <a:ext cx="3080427" cy="212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8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Combining Normal Random Variables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D4ACBC-6654-4201-A415-D1F134755901}"/>
              </a:ext>
            </a:extLst>
          </p:cNvPr>
          <p:cNvSpPr/>
          <p:nvPr/>
        </p:nvSpPr>
        <p:spPr>
          <a:xfrm>
            <a:off x="854015" y="1266198"/>
            <a:ext cx="37869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 far, we have concentrated on developing rules for means and variances of random variables.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28C4E8-913C-461B-8805-E7CAC65543FA}"/>
              </a:ext>
            </a:extLst>
          </p:cNvPr>
          <p:cNvSpPr/>
          <p:nvPr/>
        </p:nvSpPr>
        <p:spPr>
          <a:xfrm>
            <a:off x="1544410" y="2410671"/>
            <a:ext cx="389051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What happens if we combine two independent Normal random variables?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5B7223-F2B3-409C-858A-BEA59D185662}"/>
              </a:ext>
            </a:extLst>
          </p:cNvPr>
          <p:cNvSpPr/>
          <p:nvPr/>
        </p:nvSpPr>
        <p:spPr>
          <a:xfrm>
            <a:off x="2403136" y="33922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Any sum or difference of independent Normal</a:t>
            </a:r>
          </a:p>
          <a:p>
            <a:r>
              <a:rPr lang="en-US" dirty="0"/>
              <a:t>random variables is also Normally distributed.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C3E492-5521-4D5F-9E71-DC057A610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923" y="1253206"/>
            <a:ext cx="3080427" cy="21269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6DCAEF-C518-4F78-9FFA-E44F0A907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91" y="3973527"/>
            <a:ext cx="3351946" cy="212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Combining Normal Random Variables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D4ACBC-6654-4201-A415-D1F134755901}"/>
              </a:ext>
            </a:extLst>
          </p:cNvPr>
          <p:cNvSpPr/>
          <p:nvPr/>
        </p:nvSpPr>
        <p:spPr>
          <a:xfrm>
            <a:off x="854015" y="1266198"/>
            <a:ext cx="37869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 far, we have concentrated on developing rules for means and variances of random variables.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28C4E8-913C-461B-8805-E7CAC65543FA}"/>
              </a:ext>
            </a:extLst>
          </p:cNvPr>
          <p:cNvSpPr/>
          <p:nvPr/>
        </p:nvSpPr>
        <p:spPr>
          <a:xfrm>
            <a:off x="1544410" y="2410671"/>
            <a:ext cx="389051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What happens if we combine two independent Normal random variables?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5B7223-F2B3-409C-858A-BEA59D185662}"/>
              </a:ext>
            </a:extLst>
          </p:cNvPr>
          <p:cNvSpPr/>
          <p:nvPr/>
        </p:nvSpPr>
        <p:spPr>
          <a:xfrm>
            <a:off x="2403136" y="33922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Any sum or difference of independent Normal</a:t>
            </a:r>
          </a:p>
          <a:p>
            <a:r>
              <a:rPr lang="en-US" dirty="0"/>
              <a:t>random variables is also Normally distributed.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9FE9B2-1D35-43D6-B2E7-466E7EFC7DB5}"/>
              </a:ext>
            </a:extLst>
          </p:cNvPr>
          <p:cNvSpPr/>
          <p:nvPr/>
        </p:nvSpPr>
        <p:spPr>
          <a:xfrm>
            <a:off x="4079109" y="437376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mean and standard deviation of the resulting Normal distribution can be found using the appropriate rules for means and standard deviations.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C3E492-5521-4D5F-9E71-DC057A610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923" y="1253206"/>
            <a:ext cx="3080427" cy="21269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6DCAEF-C518-4F78-9FFA-E44F0A907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91" y="3973527"/>
            <a:ext cx="3351946" cy="212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6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Combining Normal Random Variables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55C02-6C10-442C-80C6-359CAD06D851}"/>
              </a:ext>
            </a:extLst>
          </p:cNvPr>
          <p:cNvSpPr/>
          <p:nvPr/>
        </p:nvSpPr>
        <p:spPr>
          <a:xfrm>
            <a:off x="628650" y="1344927"/>
            <a:ext cx="7886700" cy="230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Problem</a:t>
            </a:r>
            <a:r>
              <a:rPr lang="en-US" altLang="en-US" dirty="0"/>
              <a:t>: </a:t>
            </a:r>
            <a:r>
              <a:rPr lang="en-US" dirty="0"/>
              <a:t>The diameter C of the top of a randomly selected large drink cup at a fast-food restaurant follows a Normal distribution with a mean of 3.96 inches and a standard deviation of 0.01 inch. The diameter L of a randomly selected large lid at this restaurant follows a Normal distribution with mean 3.98 inches and standard deviation 0.02 inch. Assume that L and C are independent random variables. Let the random variable D = L – C be the difference between</a:t>
            </a:r>
          </a:p>
          <a:p>
            <a:r>
              <a:rPr lang="en-US" dirty="0"/>
              <a:t>the lid’s diameter and the cup’s diameter.</a:t>
            </a:r>
          </a:p>
          <a:p>
            <a:pPr marL="342900" indent="-342900">
              <a:buAutoNum type="alphaLcParenBoth"/>
            </a:pPr>
            <a:r>
              <a:rPr lang="en-US" dirty="0"/>
              <a:t>Describe the distribution of </a:t>
            </a:r>
            <a:r>
              <a:rPr lang="en-US" i="1" dirty="0"/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137628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Combining Normal Random Variables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55C02-6C10-442C-80C6-359CAD06D851}"/>
              </a:ext>
            </a:extLst>
          </p:cNvPr>
          <p:cNvSpPr/>
          <p:nvPr/>
        </p:nvSpPr>
        <p:spPr>
          <a:xfrm>
            <a:off x="628650" y="1344927"/>
            <a:ext cx="7886700" cy="230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Problem</a:t>
            </a:r>
            <a:r>
              <a:rPr lang="en-US" altLang="en-US" dirty="0"/>
              <a:t>: </a:t>
            </a:r>
            <a:r>
              <a:rPr lang="en-US" dirty="0"/>
              <a:t>The diameter C of the top of a randomly selected large drink cup at a fast-food restaurant follows a Normal distribution with a mean of 3.96 inches and a standard deviation of 0.01 inch. The diameter L of a randomly selected large lid at this restaurant follows a Normal distribution with mean 3.98 inches and standard deviation 0.02 inch. Assume that L and C are independent random variables. Let the random variable D = L – C be the difference between</a:t>
            </a:r>
          </a:p>
          <a:p>
            <a:r>
              <a:rPr lang="en-US" dirty="0"/>
              <a:t>the lid’s diameter and the cup’s diameter.</a:t>
            </a:r>
          </a:p>
          <a:p>
            <a:pPr marL="342900" indent="-342900">
              <a:buAutoNum type="alphaLcParenBoth"/>
            </a:pPr>
            <a:r>
              <a:rPr lang="en-US" dirty="0"/>
              <a:t>Describe the distribution of </a:t>
            </a:r>
            <a:r>
              <a:rPr lang="en-US" i="1" dirty="0"/>
              <a:t>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822DD900-200A-4C91-8ED5-F097B96C1FF8}"/>
                  </a:ext>
                </a:extLst>
              </p:cNvPr>
              <p:cNvSpPr/>
              <p:nvPr/>
            </p:nvSpPr>
            <p:spPr>
              <a:xfrm>
                <a:off x="1466489" y="4278702"/>
                <a:ext cx="6211021" cy="1078877"/>
              </a:xfrm>
              <a:prstGeom prst="roundRect">
                <a:avLst/>
              </a:prstGeom>
              <a:solidFill>
                <a:srgbClr val="CCCCFF"/>
              </a:solid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14000"/>
                  </a:lnSpc>
                  <a:tabLst>
                    <a:tab pos="457200" algn="l"/>
                  </a:tabLst>
                </a:pPr>
                <a:r>
                  <a:rPr lang="en-US" sz="1600" dirty="0">
                    <a:latin typeface="Segoe Print" panose="02000600000000000000" pitchFamily="2" charset="0"/>
                  </a:rPr>
                  <a:t>(a) 	Shape: Normal</a:t>
                </a:r>
                <a:br>
                  <a:rPr lang="en-US" sz="1600" dirty="0">
                    <a:latin typeface="Segoe Print" panose="02000600000000000000" pitchFamily="2" charset="0"/>
                  </a:rPr>
                </a:br>
                <a:r>
                  <a:rPr lang="en-US" sz="1600" dirty="0">
                    <a:latin typeface="Segoe Print" panose="02000600000000000000" pitchFamily="2" charset="0"/>
                  </a:rPr>
                  <a:t>Center: µ</a:t>
                </a:r>
                <a:r>
                  <a:rPr lang="en-US" sz="1600" baseline="-25000" dirty="0">
                    <a:latin typeface="Segoe Print" panose="02000600000000000000" pitchFamily="2" charset="0"/>
                  </a:rPr>
                  <a:t>D</a:t>
                </a:r>
                <a:r>
                  <a:rPr lang="en-US" sz="1600" dirty="0">
                    <a:latin typeface="Segoe Print" panose="02000600000000000000" pitchFamily="2" charset="0"/>
                  </a:rPr>
                  <a:t> = 3.98 – 3.96 = 0.02 inch</a:t>
                </a:r>
                <a:br>
                  <a:rPr lang="en-US" sz="1600" dirty="0">
                    <a:latin typeface="Segoe Print" panose="02000600000000000000" pitchFamily="2" charset="0"/>
                  </a:rPr>
                </a:br>
                <a:r>
                  <a:rPr lang="en-US" sz="1600" dirty="0">
                    <a:latin typeface="Segoe Print" panose="02000600000000000000" pitchFamily="2" charset="0"/>
                  </a:rPr>
                  <a:t>Variability: </a:t>
                </a:r>
                <a:r>
                  <a:rPr lang="el-GR" sz="1600" dirty="0">
                    <a:latin typeface="Segoe Print" panose="02000600000000000000" pitchFamily="2" charset="0"/>
                  </a:rPr>
                  <a:t>σ</a:t>
                </a:r>
                <a:r>
                  <a:rPr lang="en-US" sz="1600" baseline="-25000" dirty="0">
                    <a:latin typeface="Segoe Print" panose="02000600000000000000" pitchFamily="2" charset="0"/>
                  </a:rPr>
                  <a:t>D</a:t>
                </a:r>
                <a:r>
                  <a:rPr lang="en-US" sz="1600" dirty="0">
                    <a:latin typeface="Segoe Print" panose="02000600000000000000" pitchFamily="2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0.02</m:t>
                                </m:r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600" dirty="0">
                    <a:latin typeface="Segoe Print" panose="02000600000000000000" pitchFamily="2" charset="0"/>
                  </a:rPr>
                  <a:t> = 0.0224 inch </a:t>
                </a: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822DD900-200A-4C91-8ED5-F097B96C1F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489" y="4278702"/>
                <a:ext cx="6211021" cy="107887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14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Combining Normal Random Variables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55C02-6C10-442C-80C6-359CAD06D851}"/>
              </a:ext>
            </a:extLst>
          </p:cNvPr>
          <p:cNvSpPr/>
          <p:nvPr/>
        </p:nvSpPr>
        <p:spPr>
          <a:xfrm>
            <a:off x="628650" y="1344927"/>
            <a:ext cx="7886700" cy="31393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Problem</a:t>
            </a:r>
            <a:r>
              <a:rPr lang="en-US" altLang="en-US" dirty="0"/>
              <a:t>: </a:t>
            </a:r>
            <a:r>
              <a:rPr lang="en-US" dirty="0"/>
              <a:t>The diameter C of the top of a randomly selected large drink cup at a fast-food restaurant follows a Normal distribution with a mean of 3.96 inches and a standard deviation of 0.01 inch. The diameter L of a randomly selected large lid at this restaurant follows a Normal distribution with mean 3.98 inches and standard deviation 0.02 inch. Assume that L and C are independent random variables. Let the random variable D = L – C be the difference between</a:t>
            </a:r>
          </a:p>
          <a:p>
            <a:r>
              <a:rPr lang="en-US" dirty="0"/>
              <a:t>the lid’s diameter and the cup’s diameter.</a:t>
            </a:r>
          </a:p>
          <a:p>
            <a:pPr marL="342900" indent="-342900">
              <a:buAutoNum type="alphaLcParenBoth"/>
            </a:pPr>
            <a:r>
              <a:rPr lang="en-US" dirty="0"/>
              <a:t>Describe the distribution of </a:t>
            </a:r>
            <a:r>
              <a:rPr lang="en-US" i="1" dirty="0"/>
              <a:t>D.</a:t>
            </a:r>
          </a:p>
          <a:p>
            <a:pPr marL="342900" indent="-342900">
              <a:buAutoNum type="alphaLcParenBoth"/>
            </a:pPr>
            <a:r>
              <a:rPr lang="en-US" dirty="0"/>
              <a:t>For a lid to fit on a cup, the value of </a:t>
            </a:r>
            <a:r>
              <a:rPr lang="en-US" i="1" dirty="0"/>
              <a:t>L </a:t>
            </a:r>
            <a:r>
              <a:rPr lang="en-US" dirty="0"/>
              <a:t>has to be bigger than the value of </a:t>
            </a:r>
            <a:r>
              <a:rPr lang="en-US" i="1" dirty="0"/>
              <a:t>C, </a:t>
            </a:r>
            <a:r>
              <a:rPr lang="en-US" dirty="0"/>
              <a:t>but not by more than 0.06 inch. Find the probability that a randomly selected lid will fit on a randomly selected cup. Interpret this value.</a:t>
            </a:r>
          </a:p>
        </p:txBody>
      </p:sp>
    </p:spTree>
    <p:extLst>
      <p:ext uri="{BB962C8B-B14F-4D97-AF65-F5344CB8AC3E}">
        <p14:creationId xmlns:p14="http://schemas.microsoft.com/office/powerpoint/2010/main" val="247171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 of Adding or Subtracting a Constant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589B6F-B3BD-415E-AA74-5ADF71234D9B}"/>
              </a:ext>
            </a:extLst>
          </p:cNvPr>
          <p:cNvSpPr/>
          <p:nvPr/>
        </p:nvSpPr>
        <p:spPr>
          <a:xfrm>
            <a:off x="628650" y="1342709"/>
            <a:ext cx="8289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Pete’s Jeep Tours offers a popular day trip in a tourist area.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6AA274-01CA-46AD-B6EE-F9BA3F7EA707}"/>
              </a:ext>
            </a:extLst>
          </p:cNvPr>
          <p:cNvSpPr/>
          <p:nvPr/>
        </p:nvSpPr>
        <p:spPr>
          <a:xfrm>
            <a:off x="628650" y="1822756"/>
            <a:ext cx="4546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Let C = the total amount of money that Pete collects on a randomly selected trip. </a:t>
            </a:r>
          </a:p>
        </p:txBody>
      </p:sp>
    </p:spTree>
    <p:extLst>
      <p:ext uri="{BB962C8B-B14F-4D97-AF65-F5344CB8AC3E}">
        <p14:creationId xmlns:p14="http://schemas.microsoft.com/office/powerpoint/2010/main" val="205368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Combining Normal Random Variables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55C02-6C10-442C-80C6-359CAD06D851}"/>
              </a:ext>
            </a:extLst>
          </p:cNvPr>
          <p:cNvSpPr/>
          <p:nvPr/>
        </p:nvSpPr>
        <p:spPr>
          <a:xfrm>
            <a:off x="628650" y="1344927"/>
            <a:ext cx="788670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Problem</a:t>
            </a:r>
            <a:r>
              <a:rPr lang="en-US" altLang="en-US" dirty="0"/>
              <a:t>: </a:t>
            </a:r>
            <a:endParaRPr lang="en-US" dirty="0"/>
          </a:p>
          <a:p>
            <a:pPr marL="344488" indent="-344488">
              <a:tabLst>
                <a:tab pos="344488" algn="l"/>
              </a:tabLst>
            </a:pPr>
            <a:r>
              <a:rPr lang="en-US" dirty="0"/>
              <a:t>(b) 	For a lid to fit on a cup, the value of </a:t>
            </a:r>
            <a:r>
              <a:rPr lang="en-US" i="1" dirty="0"/>
              <a:t>L </a:t>
            </a:r>
            <a:r>
              <a:rPr lang="en-US" dirty="0"/>
              <a:t>has to be bigger than the value of </a:t>
            </a:r>
            <a:r>
              <a:rPr lang="en-US" i="1" dirty="0"/>
              <a:t>C, </a:t>
            </a:r>
            <a:r>
              <a:rPr lang="en-US" dirty="0"/>
              <a:t>but not by more than 0.06 inch. Find the probability that a randomly selected lid will fit on a randomly selected cup. Interpret this value.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822DD900-200A-4C91-8ED5-F097B96C1FF8}"/>
                  </a:ext>
                </a:extLst>
              </p:cNvPr>
              <p:cNvSpPr/>
              <p:nvPr/>
            </p:nvSpPr>
            <p:spPr>
              <a:xfrm>
                <a:off x="628651" y="2706802"/>
                <a:ext cx="5737644" cy="2381716"/>
              </a:xfrm>
              <a:prstGeom prst="roundRect">
                <a:avLst/>
              </a:prstGeom>
              <a:solidFill>
                <a:srgbClr val="CCCCFF"/>
              </a:solid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400050" indent="-400050">
                  <a:lnSpc>
                    <a:spcPct val="114000"/>
                  </a:lnSpc>
                  <a:buAutoNum type="romanLcParenBoth"/>
                  <a:tabLst>
                    <a:tab pos="344488" algn="l"/>
                  </a:tabLst>
                </a:pP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0.02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0.0224</m:t>
                        </m:r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−0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89</m:t>
                    </m:r>
                  </m:oMath>
                </a14:m>
                <a:r>
                  <a:rPr lang="en-US" sz="1400" dirty="0"/>
                  <a:t>           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.06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−0.02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0.0224</m:t>
                        </m:r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1.79</m:t>
                    </m:r>
                  </m:oMath>
                </a14:m>
                <a:endParaRPr lang="en-US" sz="1400" dirty="0">
                  <a:latin typeface="Segoe Print" panose="02000600000000000000" pitchFamily="2" charset="0"/>
                </a:endParaRPr>
              </a:p>
              <a:p>
                <a:pPr lvl="1">
                  <a:lnSpc>
                    <a:spcPct val="114000"/>
                  </a:lnSpc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 lvl="1" indent="-173038">
                  <a:lnSpc>
                    <a:spcPct val="114000"/>
                  </a:lnSpc>
                </a:pPr>
                <a:r>
                  <a:rPr lang="en-US" sz="1400" dirty="0">
                    <a:latin typeface="Segoe Print" panose="02000600000000000000" pitchFamily="2" charset="0"/>
                  </a:rPr>
                  <a:t>Using Table A: </a:t>
                </a:r>
                <a:br>
                  <a:rPr lang="en-US" sz="1400" dirty="0">
                    <a:latin typeface="Segoe Print" panose="02000600000000000000" pitchFamily="2" charset="0"/>
                  </a:rPr>
                </a:br>
                <a:r>
                  <a:rPr lang="en-US" sz="1400" dirty="0">
                    <a:latin typeface="Segoe Print" panose="02000600000000000000" pitchFamily="2" charset="0"/>
                  </a:rPr>
                  <a:t>0.9633 – 0.1867 </a:t>
                </a:r>
              </a:p>
              <a:p>
                <a:pPr lvl="1" indent="-173038">
                  <a:lnSpc>
                    <a:spcPct val="114000"/>
                  </a:lnSpc>
                </a:pPr>
                <a:r>
                  <a:rPr lang="en-US" sz="1400" dirty="0">
                    <a:latin typeface="Segoe Print" panose="02000600000000000000" pitchFamily="2" charset="0"/>
                  </a:rPr>
                  <a:t>     = 0.7766</a:t>
                </a:r>
              </a:p>
              <a:p>
                <a:pPr lvl="1" indent="-173038">
                  <a:lnSpc>
                    <a:spcPct val="114000"/>
                  </a:lnSpc>
                </a:pPr>
                <a:r>
                  <a:rPr lang="en-US" sz="1400" dirty="0">
                    <a:latin typeface="Segoe Print" panose="02000600000000000000" pitchFamily="2" charset="0"/>
                  </a:rPr>
                  <a:t>Using technology: </a:t>
                </a:r>
              </a:p>
              <a:p>
                <a:pPr lvl="1" indent="-173038">
                  <a:lnSpc>
                    <a:spcPct val="114000"/>
                  </a:lnSpc>
                </a:pPr>
                <a:r>
                  <a:rPr lang="en-US" sz="1400" dirty="0">
                    <a:latin typeface="Segoe Print" panose="02000600000000000000" pitchFamily="2" charset="0"/>
                  </a:rPr>
                  <a:t>   </a:t>
                </a:r>
                <a:r>
                  <a:rPr lang="en-US" sz="1400" dirty="0" err="1">
                    <a:latin typeface="Segoe Print" panose="02000600000000000000" pitchFamily="2" charset="0"/>
                  </a:rPr>
                  <a:t>normalcdf</a:t>
                </a:r>
                <a:r>
                  <a:rPr lang="en-US" sz="1400" dirty="0">
                    <a:latin typeface="Segoe Print" panose="02000600000000000000" pitchFamily="2" charset="0"/>
                  </a:rPr>
                  <a:t>(lower: 20.89, upper:1.79, mean:0, SD:1) </a:t>
                </a:r>
              </a:p>
              <a:p>
                <a:pPr lvl="1" indent="-173038">
                  <a:lnSpc>
                    <a:spcPct val="114000"/>
                  </a:lnSpc>
                </a:pPr>
                <a:r>
                  <a:rPr lang="en-US" sz="1400" dirty="0">
                    <a:latin typeface="Segoe Print" panose="02000600000000000000" pitchFamily="2" charset="0"/>
                  </a:rPr>
                  <a:t>      = 0.7765</a:t>
                </a: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822DD900-200A-4C91-8ED5-F097B96C1F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2706802"/>
                <a:ext cx="5737644" cy="238171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D94553B-2BF8-49A4-B779-83D395A83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098" y="3774056"/>
            <a:ext cx="3735043" cy="24206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F7421B-A43E-46B6-AFF0-5817E9CAA856}"/>
              </a:ext>
            </a:extLst>
          </p:cNvPr>
          <p:cNvSpPr/>
          <p:nvPr/>
        </p:nvSpPr>
        <p:spPr>
          <a:xfrm>
            <a:off x="1639020" y="3962199"/>
            <a:ext cx="776377" cy="2260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68AC1-8343-46F5-93E6-1A9C75C0A4E3}"/>
              </a:ext>
            </a:extLst>
          </p:cNvPr>
          <p:cNvSpPr/>
          <p:nvPr/>
        </p:nvSpPr>
        <p:spPr>
          <a:xfrm>
            <a:off x="1682153" y="4702237"/>
            <a:ext cx="776377" cy="2260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8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Combining Normal Random Variables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55C02-6C10-442C-80C6-359CAD06D851}"/>
              </a:ext>
            </a:extLst>
          </p:cNvPr>
          <p:cNvSpPr/>
          <p:nvPr/>
        </p:nvSpPr>
        <p:spPr>
          <a:xfrm>
            <a:off x="628650" y="1344927"/>
            <a:ext cx="788670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Problem</a:t>
            </a:r>
            <a:r>
              <a:rPr lang="en-US" altLang="en-US" dirty="0"/>
              <a:t>: </a:t>
            </a:r>
            <a:endParaRPr lang="en-US" dirty="0"/>
          </a:p>
          <a:p>
            <a:pPr marL="344488" indent="-344488">
              <a:tabLst>
                <a:tab pos="344488" algn="l"/>
              </a:tabLst>
            </a:pPr>
            <a:r>
              <a:rPr lang="en-US" dirty="0"/>
              <a:t>(b) 	For a lid to fit on a cup, the value of </a:t>
            </a:r>
            <a:r>
              <a:rPr lang="en-US" i="1" dirty="0"/>
              <a:t>L </a:t>
            </a:r>
            <a:r>
              <a:rPr lang="en-US" dirty="0"/>
              <a:t>has to be bigger than the value of </a:t>
            </a:r>
            <a:r>
              <a:rPr lang="en-US" i="1" dirty="0"/>
              <a:t>C, </a:t>
            </a:r>
            <a:r>
              <a:rPr lang="en-US" dirty="0"/>
              <a:t>but not by more than 0.06 inch. Find the probability that a randomly selected lid will fit on a randomly selected cup. Interpret this value.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2DD900-200A-4C91-8ED5-F097B96C1FF8}"/>
              </a:ext>
            </a:extLst>
          </p:cNvPr>
          <p:cNvSpPr/>
          <p:nvPr/>
        </p:nvSpPr>
        <p:spPr>
          <a:xfrm>
            <a:off x="628650" y="2706802"/>
            <a:ext cx="5944677" cy="637267"/>
          </a:xfrm>
          <a:prstGeom prst="roundRect">
            <a:avLst/>
          </a:prstGeom>
          <a:solidFill>
            <a:srgbClr val="CCCCFF"/>
          </a:solidFill>
          <a:ln>
            <a:solidFill>
              <a:srgbClr val="CC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00050" indent="-400050">
              <a:lnSpc>
                <a:spcPct val="114000"/>
              </a:lnSpc>
              <a:buAutoNum type="romanLcParenBoth" startAt="2"/>
              <a:tabLst>
                <a:tab pos="344488" algn="l"/>
              </a:tabLst>
            </a:pPr>
            <a:r>
              <a:rPr lang="en-US" sz="1400" dirty="0" err="1">
                <a:latin typeface="Segoe Print" panose="02000600000000000000" pitchFamily="2" charset="0"/>
              </a:rPr>
              <a:t>normalcdf</a:t>
            </a:r>
            <a:r>
              <a:rPr lang="en-US" sz="1400" dirty="0">
                <a:latin typeface="Segoe Print" panose="02000600000000000000" pitchFamily="2" charset="0"/>
              </a:rPr>
              <a:t>(lower:0, upper:0.06, mean:0.02, SD:0.0224)</a:t>
            </a:r>
          </a:p>
          <a:p>
            <a:pPr>
              <a:lnSpc>
                <a:spcPct val="114000"/>
              </a:lnSpc>
              <a:tabLst>
                <a:tab pos="344488" algn="l"/>
              </a:tabLst>
            </a:pPr>
            <a:r>
              <a:rPr lang="en-US" sz="1400" dirty="0">
                <a:latin typeface="Segoe Print" panose="02000600000000000000" pitchFamily="2" charset="0"/>
              </a:rPr>
              <a:t> 			= 0.7770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94553B-2BF8-49A4-B779-83D395A83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098" y="3774056"/>
            <a:ext cx="3735043" cy="24206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8DA0A0-E19D-46D8-8C2A-CAD5298933DC}"/>
              </a:ext>
            </a:extLst>
          </p:cNvPr>
          <p:cNvSpPr/>
          <p:nvPr/>
        </p:nvSpPr>
        <p:spPr>
          <a:xfrm>
            <a:off x="1828801" y="3021923"/>
            <a:ext cx="776377" cy="2260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3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Combining Normal Random Variables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55C02-6C10-442C-80C6-359CAD06D851}"/>
              </a:ext>
            </a:extLst>
          </p:cNvPr>
          <p:cNvSpPr/>
          <p:nvPr/>
        </p:nvSpPr>
        <p:spPr>
          <a:xfrm>
            <a:off x="628650" y="1344927"/>
            <a:ext cx="788670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Problem</a:t>
            </a:r>
            <a:r>
              <a:rPr lang="en-US" altLang="en-US" dirty="0"/>
              <a:t>: </a:t>
            </a:r>
            <a:endParaRPr lang="en-US" dirty="0"/>
          </a:p>
          <a:p>
            <a:pPr marL="344488" indent="-344488">
              <a:tabLst>
                <a:tab pos="344488" algn="l"/>
              </a:tabLst>
            </a:pPr>
            <a:r>
              <a:rPr lang="en-US" dirty="0"/>
              <a:t>(b) 	For a lid to fit on a cup, the value of </a:t>
            </a:r>
            <a:r>
              <a:rPr lang="en-US" i="1" dirty="0"/>
              <a:t>L </a:t>
            </a:r>
            <a:r>
              <a:rPr lang="en-US" dirty="0"/>
              <a:t>has to be bigger than the value of </a:t>
            </a:r>
            <a:r>
              <a:rPr lang="en-US" i="1" dirty="0"/>
              <a:t>C, </a:t>
            </a:r>
            <a:r>
              <a:rPr lang="en-US" dirty="0"/>
              <a:t>but not by more than 0.06 inch. Find the probability that a randomly selected lid will fit on a randomly selected cup. Interpret this value.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2DD900-200A-4C91-8ED5-F097B96C1FF8}"/>
              </a:ext>
            </a:extLst>
          </p:cNvPr>
          <p:cNvSpPr/>
          <p:nvPr/>
        </p:nvSpPr>
        <p:spPr>
          <a:xfrm>
            <a:off x="628650" y="2706802"/>
            <a:ext cx="5944677" cy="637267"/>
          </a:xfrm>
          <a:prstGeom prst="roundRect">
            <a:avLst/>
          </a:prstGeom>
          <a:solidFill>
            <a:srgbClr val="CCCCFF"/>
          </a:solidFill>
          <a:ln>
            <a:solidFill>
              <a:srgbClr val="CC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r>
              <a:rPr lang="en-US" sz="1400" dirty="0">
                <a:latin typeface="Segoe Print" panose="02000600000000000000" pitchFamily="2" charset="0"/>
              </a:rPr>
              <a:t>There’s about a 77.7% chance that a randomly selected lid will fit on a randomly selected cup.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94553B-2BF8-49A4-B779-83D395A83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098" y="3774056"/>
            <a:ext cx="3735043" cy="242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E230A5-9EEB-437E-88E3-E1C8735C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Summary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9208451-EFE9-44ED-B5F2-E5F872DC4C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9978" y="2463823"/>
            <a:ext cx="7764044" cy="3620037"/>
          </a:xfrm>
        </p:spPr>
        <p:txBody>
          <a:bodyPr>
            <a:noAutofit/>
          </a:bodyPr>
          <a:lstStyle/>
          <a:p>
            <a:r>
              <a:rPr lang="en-US" dirty="0"/>
              <a:t>DESCRIBE the effect of adding or subtracting a constant or multiplying or dividing by a constant on the probability distribution of a random variable.</a:t>
            </a:r>
          </a:p>
          <a:p>
            <a:r>
              <a:rPr lang="en-US" dirty="0"/>
              <a:t>CALCULATE the mean and standard deviation of the sum or difference of random variables.</a:t>
            </a:r>
          </a:p>
          <a:p>
            <a:r>
              <a:rPr lang="en-US" dirty="0"/>
              <a:t>FIND probabilities involving the sum or difference of independent Normal random variables.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537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 of Adding or Subtracting a Constant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589B6F-B3BD-415E-AA74-5ADF71234D9B}"/>
              </a:ext>
            </a:extLst>
          </p:cNvPr>
          <p:cNvSpPr/>
          <p:nvPr/>
        </p:nvSpPr>
        <p:spPr>
          <a:xfrm>
            <a:off x="628650" y="1342709"/>
            <a:ext cx="8289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Pete’s Jeep Tours offers a popular day trip in a tourist area.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CB6A44-9697-47E6-AE13-D7CC0723A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696595"/>
            <a:ext cx="3881887" cy="53974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6AA274-01CA-46AD-B6EE-F9BA3F7EA707}"/>
              </a:ext>
            </a:extLst>
          </p:cNvPr>
          <p:cNvSpPr/>
          <p:nvPr/>
        </p:nvSpPr>
        <p:spPr>
          <a:xfrm>
            <a:off x="628650" y="1822756"/>
            <a:ext cx="4546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Let C = the total amount of money that Pete collects on a randomly selected trip.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7E27B4-6D99-45D2-8F5B-13314BE16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635" y="3322248"/>
            <a:ext cx="4650716" cy="286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 of Adding or Subtracting a Constant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589B6F-B3BD-415E-AA74-5ADF71234D9B}"/>
              </a:ext>
            </a:extLst>
          </p:cNvPr>
          <p:cNvSpPr/>
          <p:nvPr/>
        </p:nvSpPr>
        <p:spPr>
          <a:xfrm>
            <a:off x="628650" y="1342709"/>
            <a:ext cx="8289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It costs Pete $100 to buy permits, gas, and a ferry pass for each day trip.</a:t>
            </a:r>
          </a:p>
        </p:txBody>
      </p:sp>
    </p:spTree>
    <p:extLst>
      <p:ext uri="{BB962C8B-B14F-4D97-AF65-F5344CB8AC3E}">
        <p14:creationId xmlns:p14="http://schemas.microsoft.com/office/powerpoint/2010/main" val="124667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PS6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PS6MediaPowerPointTemplateV2.pptx" id="{32D2206F-0001-4689-811F-3F71FDE9DA37}" vid="{655C1BF9-2C2A-441D-8AF1-28CB82161D07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PS6MediaPowerPointTemplateV2.pptx" id="{32D2206F-0001-4689-811F-3F71FDE9DA37}" vid="{011FBC4A-94AD-42C1-91F3-29E66462B58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8370</TotalTime>
  <Words>4399</Words>
  <Application>Microsoft Office PowerPoint</Application>
  <PresentationFormat>On-screen Show (4:3)</PresentationFormat>
  <Paragraphs>416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86" baseType="lpstr">
      <vt:lpstr>Arial</vt:lpstr>
      <vt:lpstr>Calibri</vt:lpstr>
      <vt:lpstr>Calibri Light</vt:lpstr>
      <vt:lpstr>Cambria Math</vt:lpstr>
      <vt:lpstr>ElectraLTStd-Cursive</vt:lpstr>
      <vt:lpstr>ElectraLTStd-Regular</vt:lpstr>
      <vt:lpstr>HelveticaNeueLTStd-Cn</vt:lpstr>
      <vt:lpstr>Segoe Print</vt:lpstr>
      <vt:lpstr>Trebuchet MS</vt:lpstr>
      <vt:lpstr>Wingdings</vt:lpstr>
      <vt:lpstr>WWDOC01</vt:lpstr>
      <vt:lpstr>TPS6e</vt:lpstr>
      <vt:lpstr>Custom Design</vt:lpstr>
      <vt:lpstr>PowerPoint Presentation</vt:lpstr>
      <vt:lpstr>Transforming and Combining Random Variables</vt:lpstr>
      <vt:lpstr>Transforming a Random Variable</vt:lpstr>
      <vt:lpstr>Transforming a Random Variable</vt:lpstr>
      <vt:lpstr>Transforming a Random Variable</vt:lpstr>
      <vt:lpstr>Effect of Adding or Subtracting a Constant</vt:lpstr>
      <vt:lpstr>Effect of Adding or Subtracting a Constant</vt:lpstr>
      <vt:lpstr>Effect of Adding or Subtracting a Constant</vt:lpstr>
      <vt:lpstr>Effect of Adding or Subtracting a Constant</vt:lpstr>
      <vt:lpstr>Effect of Adding or Subtracting a Constant</vt:lpstr>
      <vt:lpstr>Effect of Adding or Subtracting a Constant</vt:lpstr>
      <vt:lpstr>Effect of Adding or Subtracting a Constant</vt:lpstr>
      <vt:lpstr>Effect of Adding or Subtracting a Constant</vt:lpstr>
      <vt:lpstr>Effect of Adding or Subtracting a Constant</vt:lpstr>
      <vt:lpstr>Effect of Adding or Subtracting a Constant</vt:lpstr>
      <vt:lpstr>Effect of Adding or Subtracting a Constant</vt:lpstr>
      <vt:lpstr>Effect of Adding or Subtracting a Constant</vt:lpstr>
      <vt:lpstr>Effect of Adding or Subtracting a Constant</vt:lpstr>
      <vt:lpstr>Effect of Adding or Subtracting a Constant</vt:lpstr>
      <vt:lpstr>Effect of Adding or Subtracting a Constant</vt:lpstr>
      <vt:lpstr>Effect of Adding or Subtracting a Constant</vt:lpstr>
      <vt:lpstr>Effect of Adding or Subtracting a Constant</vt:lpstr>
      <vt:lpstr>Effect of Adding or Subtracting a Constant</vt:lpstr>
      <vt:lpstr>Effect of Multiplying or Dividing by a Constant</vt:lpstr>
      <vt:lpstr>Effect of Multiplying or Dividing by a Constant</vt:lpstr>
      <vt:lpstr>Effect of Multiplying or Dividing by a Constant</vt:lpstr>
      <vt:lpstr>Effect of Multiplying or Dividing by a Constant</vt:lpstr>
      <vt:lpstr>Effect of Multiplying or Dividing by a Constant</vt:lpstr>
      <vt:lpstr>Effect of Multiplying or Dividing by a Constant</vt:lpstr>
      <vt:lpstr>Effect of Multiplying or Dividing by a Constant</vt:lpstr>
      <vt:lpstr>Linear Transformations of Random Variables</vt:lpstr>
      <vt:lpstr>Linear Transformations of Random Variables</vt:lpstr>
      <vt:lpstr>Linear Transformations of Random Variables</vt:lpstr>
      <vt:lpstr>Linear Transformations of Random Variables</vt:lpstr>
      <vt:lpstr>Linear Transformations of Random Variables</vt:lpstr>
      <vt:lpstr>Combining Random Variables</vt:lpstr>
      <vt:lpstr>Combining Random Variables</vt:lpstr>
      <vt:lpstr>Combining Random Variables</vt:lpstr>
      <vt:lpstr>Combining Random Variables</vt:lpstr>
      <vt:lpstr>Combining Random Variables</vt:lpstr>
      <vt:lpstr>Combining Random Variables</vt:lpstr>
      <vt:lpstr>Combining Random Variables</vt:lpstr>
      <vt:lpstr>Standard Deviation of the Sum or Difference of Two Random Variables</vt:lpstr>
      <vt:lpstr>Standard Deviation of the Sum or Difference of Two Random Variables</vt:lpstr>
      <vt:lpstr>Standard Deviation of the Sum or Difference of Two Random Variables</vt:lpstr>
      <vt:lpstr>Standard Deviation of the Sum or Difference of Two Random Variables</vt:lpstr>
      <vt:lpstr>Standard Deviation of the Sum or Difference of Two Random Variables</vt:lpstr>
      <vt:lpstr>Standard Deviation of the Sum or Difference of Two Random Variables</vt:lpstr>
      <vt:lpstr>Standard Deviation of the Sum or Difference of Two Random Variables</vt:lpstr>
      <vt:lpstr>Standard Deviation of the Sum or Difference of Two Random Variables</vt:lpstr>
      <vt:lpstr>Standard Deviation of the Sum or Difference of Two Random Variables</vt:lpstr>
      <vt:lpstr>Standard Deviation of the Sum or Difference of Two Random Variables</vt:lpstr>
      <vt:lpstr>Standard Deviation of the Sum or Difference of Two Random Variables</vt:lpstr>
      <vt:lpstr>Standard Deviation of the Sum or Difference of Two Random Variables</vt:lpstr>
      <vt:lpstr>Standard Deviation of the Sum or Difference of Two Random Variables</vt:lpstr>
      <vt:lpstr>Standard Deviation of the Sum or Difference of Two Random Variables</vt:lpstr>
      <vt:lpstr>Standard Deviation of the Sum or Difference of Two Random Variables</vt:lpstr>
      <vt:lpstr>Standard Deviation of the Sum or Difference of Two Random Variables</vt:lpstr>
      <vt:lpstr>Standard Deviation of the Sum or Difference of Two Random Variables</vt:lpstr>
      <vt:lpstr>Standard Deviation of the Sum or Difference of Two Random Variables</vt:lpstr>
      <vt:lpstr>Standard Deviation of the Sum or Difference of Two Random Variables</vt:lpstr>
      <vt:lpstr>Standard Deviation of the Sum or Difference of Two Random Variables</vt:lpstr>
      <vt:lpstr>Combining Normal Random Variables</vt:lpstr>
      <vt:lpstr>Combining Normal Random Variables</vt:lpstr>
      <vt:lpstr>Combining Normal Random Variables</vt:lpstr>
      <vt:lpstr>Combining Normal Random Variables</vt:lpstr>
      <vt:lpstr>Combining Normal Random Variables</vt:lpstr>
      <vt:lpstr>Combining Normal Random Variables</vt:lpstr>
      <vt:lpstr>Combining Normal Random Variables</vt:lpstr>
      <vt:lpstr>Combining Normal Random Variables</vt:lpstr>
      <vt:lpstr>Combining Normal Random Variables</vt:lpstr>
      <vt:lpstr>Combining Normal Random Variables</vt:lpstr>
      <vt:lpstr>Section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Tyson</dc:creator>
  <cp:lastModifiedBy>Doug Tyson</cp:lastModifiedBy>
  <cp:revision>16</cp:revision>
  <dcterms:created xsi:type="dcterms:W3CDTF">2017-08-09T14:25:47Z</dcterms:created>
  <dcterms:modified xsi:type="dcterms:W3CDTF">2019-08-25T22:17:06Z</dcterms:modified>
</cp:coreProperties>
</file>